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3" r:id="rId4"/>
    <p:sldMasterId id="2147484308" r:id="rId5"/>
  </p:sldMasterIdLst>
  <p:notesMasterIdLst>
    <p:notesMasterId r:id="rId20"/>
  </p:notesMasterIdLst>
  <p:handoutMasterIdLst>
    <p:handoutMasterId r:id="rId21"/>
  </p:handoutMasterIdLst>
  <p:sldIdLst>
    <p:sldId id="2147478409" r:id="rId6"/>
    <p:sldId id="2147478407" r:id="rId7"/>
    <p:sldId id="1213" r:id="rId8"/>
    <p:sldId id="2147478395" r:id="rId9"/>
    <p:sldId id="2147478399" r:id="rId10"/>
    <p:sldId id="2147478377" r:id="rId11"/>
    <p:sldId id="2147478400" r:id="rId12"/>
    <p:sldId id="2147478414" r:id="rId13"/>
    <p:sldId id="2147478402" r:id="rId14"/>
    <p:sldId id="2147470730" r:id="rId15"/>
    <p:sldId id="2147478417" r:id="rId16"/>
    <p:sldId id="2147478408" r:id="rId17"/>
    <p:sldId id="6518" r:id="rId18"/>
    <p:sldId id="2147478388" r:id="rId19"/>
  </p:sldIdLst>
  <p:sldSz cx="12188825" cy="6858000"/>
  <p:notesSz cx="7010400" cy="9296400"/>
  <p:custDataLst>
    <p:tags r:id="rId22"/>
  </p:custDataLst>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877522-5D43-411D-5810-D4F35914DBBF}" name="Jasmin Peart" initials="JP" userId="S::jasmin@rab2b.com::df6319ad-bc27-4d5a-a433-ab8b6ca766ac" providerId="AD"/>
  <p188:author id="{AFC2903E-9EE0-00F0-9124-FD7A2635B331}" name="Claudia Melendez" initials="" userId="S::Claudia@RAB2B.COM::a22f6588-7786-4a6e-8151-c9735d203bc3" providerId="AD"/>
  <p188:author id="{DDBAE544-DA31-54C8-5002-0A65847947F7}" name="Juan Andres Rodriguez" initials="JAR" userId="S::juan@rabinovicionline.com::a9591155-1451-4fd8-a509-a79fdb234b91" providerId="AD"/>
  <p188:author id="{E2103A53-CFAA-2EBD-1C67-5EAEBFCA86FE}" name="Kirk, Liz" initials="LK" userId="S::LK5398@zebra.com::6a59fba0-1e35-4d6c-a035-09f4fece4e1c" providerId="AD"/>
  <p188:author id="{56021E56-7B3A-4668-356D-7CD2A2169FD9}" name="Ximena Melendez" initials="XM" userId="S::ximena@rab2b.com::aefc7ce7-295f-4567-b8f3-6d823b7d619b" providerId="AD"/>
  <p188:author id="{AD2D085D-4F0E-AC53-358C-9FC0D9B4DE02}" name="Damian Fernandez" initials="DF" userId="S::damian@RAB2B.COM::f976cedb-8971-4d26-b204-627dbbad130d" providerId="AD"/>
  <p188:author id="{F4805778-2849-1EE4-A955-06B8148F961A}" name="Juan Andres Rodriguez" initials="JA" userId="S::juan@RAB2B.COM::a9591155-1451-4fd8-a509-a79fdb234b91" providerId="AD"/>
  <p188:author id="{8DEC8093-EABA-CE4E-C558-1DAFA1FE64CB}" name="Danielle Barcilon" initials="DB" userId="S::Danielle@RAB2B.COM::aa96582d-4d2d-4fcd-85a9-f24ef79b1b90" providerId="AD"/>
  <p188:author id="{BD31E296-B496-0F9A-8E06-DA1D182C6458}" name="Lorna Shepard" initials="LS" userId="S::lorna@rab2b.com::99f06d05-9514-4b20-b4f6-0fc05d0d4ed4" providerId="AD"/>
  <p188:author id="{D432B5B6-B75D-A53E-5869-0EDBA9753564}" name="Danielle Barcilon" initials="DB" userId="S::danielle@rab2b.com::aa96582d-4d2d-4fcd-85a9-f24ef79b1b90" providerId="AD"/>
  <p188:author id="{EFAA7DBB-87F3-7E95-32BF-10F9CAB8CAFF}" name="Jasmin Peart" initials="" userId="S::Jasmin@rab2b.com::df6319ad-bc27-4d5a-a433-ab8b6ca766ac" providerId="AD"/>
  <p188:author id="{3730EAC2-41A3-DAAA-C723-09489F190D3C}" name="Kay Cosgrove" initials="KC" userId="S::Kay@RAB2B.COM::912fa523-c592-4ac9-8808-269ae285b6ee" providerId="AD"/>
  <p188:author id="{7A6182C7-4337-B715-A53D-CE8E57500ABD}" name="Jasmin Peart" initials="JP" userId="S::Jasmin@RAB2B.COM::df6319ad-bc27-4d5a-a433-ab8b6ca766ac" providerId="AD"/>
  <p188:author id="{5498B1D8-CA20-BD59-BE6C-A5DE52ECE857}" name="Ximena Melendez" initials="XM" userId="S::ximena@RAB2B.COM::aefc7ce7-295f-4567-b8f3-6d823b7d619b" providerId="AD"/>
  <p188:author id="{AE40F6D8-AB76-FD41-BEFC-E56640237077}" name="Lorna Shepard" initials="LS" userId="S::Lorna@RAB2B.COM::99f06d05-9514-4b20-b4f6-0fc05d0d4ed4" providerId="AD"/>
  <p188:author id="{4DA85FEA-3CF6-B684-425B-2C9D96B2C394}" name="Claudia Melendez" initials="" userId="S::claudia@rab2b.com::a22f6588-7786-4a6e-8151-c9735d203bc3" providerId="AD"/>
  <p188:author id="{16320FED-43AF-08D4-9CCD-580C43840FFD}" name="Giana Longo" initials="GL" userId="S::giana@rab2b.com::c77fb7fd-0239-44e1-aefb-9a1cc214d19b" providerId="AD"/>
  <p188:author id="{36222BF8-E3B8-EEF2-2248-90CEF18803B4}" name="Kay Cosgrove" initials="KC" userId="S::kay@rabinovicionline.com::912fa523-c592-4ac9-8808-269ae285b6ee" providerId="AD"/>
  <p188:author id="{13FCD4FB-5AB1-157B-C9E5-172F7A2D6628}" name="Damian Fernandez" initials="DF" userId="S::damian@rabinovicionline.com::f976cedb-8971-4d26-b204-627dbbad13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nning, Christine" initials="FC"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2AA"/>
    <a:srgbClr val="E5EEFA"/>
    <a:srgbClr val="D4DEFF"/>
    <a:srgbClr val="9698EC"/>
    <a:srgbClr val="3D3FBB"/>
    <a:srgbClr val="0073E6"/>
    <a:srgbClr val="E3EDFC"/>
    <a:srgbClr val="6365B7"/>
    <a:srgbClr val="6165E3"/>
    <a:srgbClr val="0A16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39039D-7103-C5A1-5CB6-A7574AE31C97}" v="2" dt="2024-10-02T20:27:37.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howGuides="1">
      <p:cViewPr varScale="1">
        <p:scale>
          <a:sx n="154" d="100"/>
          <a:sy n="154" d="100"/>
        </p:scale>
        <p:origin x="540" y="144"/>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S PGothic" pitchFamily="34" charset="-128"/>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ea typeface="MS PGothic" pitchFamily="34" charset="-128"/>
                <a:cs typeface="+mn-cs"/>
              </a:defRPr>
            </a:lvl1pPr>
          </a:lstStyle>
          <a:p>
            <a:pPr>
              <a:defRPr/>
            </a:pPr>
            <a:fld id="{4C44A8BC-B777-430C-AD58-9008A4E90E46}" type="datetimeFigureOut">
              <a:rPr lang="en-US"/>
              <a:pPr>
                <a:defRPr/>
              </a:pPr>
              <a:t>10/2/2024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S PGothic"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ea typeface="MS PGothic" pitchFamily="34" charset="-128"/>
                <a:cs typeface="+mn-cs"/>
              </a:defRPr>
            </a:lvl1pPr>
          </a:lstStyle>
          <a:p>
            <a:pPr>
              <a:defRPr/>
            </a:pPr>
            <a:fld id="{4ABFCB41-3C28-4159-B61F-F8E5AF1A7B32}" type="slidenum">
              <a:rPr lang="en-US"/>
              <a:pPr>
                <a:defRPr/>
              </a:pPr>
              <a:t>‹#›</a:t>
            </a:fld>
            <a:endParaRPr lang="en-US"/>
          </a:p>
        </p:txBody>
      </p:sp>
    </p:spTree>
    <p:extLst>
      <p:ext uri="{BB962C8B-B14F-4D97-AF65-F5344CB8AC3E}">
        <p14:creationId xmlns:p14="http://schemas.microsoft.com/office/powerpoint/2010/main" val="4080195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b="0" i="0">
                <a:latin typeface="Arial" panose="020B0604020202020204" pitchFamily="34" charset="0"/>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b="0" i="0">
                <a:latin typeface="Arial" panose="020B0604020202020204" pitchFamily="34" charset="0"/>
                <a:ea typeface="+mn-ea"/>
                <a:cs typeface="+mn-cs"/>
              </a:defRPr>
            </a:lvl1pPr>
          </a:lstStyle>
          <a:p>
            <a:pPr>
              <a:defRPr/>
            </a:pPr>
            <a:fld id="{597ABE1A-152E-4D2B-BFD4-19B96461C82C}" type="datetimeFigureOut">
              <a:rPr lang="en-US" smtClean="0"/>
              <a:pPr>
                <a:defRPr/>
              </a:pPr>
              <a:t>10/2/2024</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b="0" i="0">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b="0" i="0">
                <a:latin typeface="Arial" panose="020B0604020202020204" pitchFamily="34" charset="0"/>
                <a:ea typeface="+mn-ea"/>
                <a:cs typeface="+mn-cs"/>
              </a:defRPr>
            </a:lvl1pPr>
          </a:lstStyle>
          <a:p>
            <a:pPr>
              <a:defRPr/>
            </a:pPr>
            <a:fld id="{A311E8DB-6A4C-4C83-82CD-75B2E805777B}" type="slidenum">
              <a:rPr lang="en-US" smtClean="0"/>
              <a:pPr>
                <a:defRPr/>
              </a:pPr>
              <a:t>‹#›</a:t>
            </a:fld>
            <a:endParaRPr lang="en-US"/>
          </a:p>
        </p:txBody>
      </p:sp>
    </p:spTree>
    <p:extLst>
      <p:ext uri="{BB962C8B-B14F-4D97-AF65-F5344CB8AC3E}">
        <p14:creationId xmlns:p14="http://schemas.microsoft.com/office/powerpoint/2010/main" val="15627897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1pPr>
    <a:lvl2pPr marL="609493"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2pPr>
    <a:lvl3pPr marL="1218987"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3pPr>
    <a:lvl4pPr marL="1828480"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4pPr>
    <a:lvl5pPr marL="2437973"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8DCF7-96E2-955E-0C73-3BC558D38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FF106-1D5D-3F2A-BEA3-27F51E780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3E58A-86D6-17A8-9E2B-B0355D99B647}"/>
              </a:ext>
            </a:extLst>
          </p:cNvPr>
          <p:cNvSpPr>
            <a:spLocks noGrp="1"/>
          </p:cNvSpPr>
          <p:nvPr>
            <p:ph type="body" idx="1"/>
          </p:nvPr>
        </p:nvSpPr>
        <p:spPr/>
        <p:txBody>
          <a:bodyPr/>
          <a:lstStyle/>
          <a:p>
            <a:r>
              <a:rPr lang="en-US"/>
              <a:t>[Sales: Fill in the template above with your information to personalize your presentation]</a:t>
            </a:r>
          </a:p>
        </p:txBody>
      </p:sp>
      <p:sp>
        <p:nvSpPr>
          <p:cNvPr id="4" name="Slide Number Placeholder 3">
            <a:extLst>
              <a:ext uri="{FF2B5EF4-FFF2-40B4-BE49-F238E27FC236}">
                <a16:creationId xmlns:a16="http://schemas.microsoft.com/office/drawing/2014/main" id="{8B867AD8-53B9-90E5-A4F5-8CC0E07648D9}"/>
              </a:ext>
            </a:extLst>
          </p:cNvPr>
          <p:cNvSpPr>
            <a:spLocks noGrp="1"/>
          </p:cNvSpPr>
          <p:nvPr>
            <p:ph type="sldNum" sz="quarter" idx="5"/>
          </p:nvPr>
        </p:nvSpPr>
        <p:spPr/>
        <p:txBody>
          <a:bodyPr/>
          <a:lstStyle/>
          <a:p>
            <a:pPr>
              <a:defRPr/>
            </a:pPr>
            <a:fld id="{A311E8DB-6A4C-4C83-82CD-75B2E805777B}" type="slidenum">
              <a:rPr lang="en-US" smtClean="0"/>
              <a:pPr>
                <a:defRPr/>
              </a:pPr>
              <a:t>1</a:t>
            </a:fld>
            <a:endParaRPr lang="en-US"/>
          </a:p>
        </p:txBody>
      </p:sp>
    </p:spTree>
    <p:extLst>
      <p:ext uri="{BB962C8B-B14F-4D97-AF65-F5344CB8AC3E}">
        <p14:creationId xmlns:p14="http://schemas.microsoft.com/office/powerpoint/2010/main" val="2268445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a:t>As you can see, the results of partnering with Zebra were significant for G3 Boats. From enhanced data and visibility to decreased manual data entry, G3 Boats achieved efficient inventory management for much greater productivity across their plant floor. </a:t>
            </a:r>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287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1E0A3-55F4-7E8A-D496-F4259179F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FEF68-AB39-5A16-CBB7-4D02D1240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7F622-A4B5-E710-BAA8-A101ADCD98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B96016-DA44-3B2B-14C8-0900C8707CDA}"/>
              </a:ext>
            </a:extLst>
          </p:cNvPr>
          <p:cNvSpPr>
            <a:spLocks noGrp="1"/>
          </p:cNvSpPr>
          <p:nvPr>
            <p:ph type="sldNum" sz="quarter" idx="10"/>
          </p:nvPr>
        </p:nvSpPr>
        <p:spPr/>
        <p:txBody>
          <a:bodyPr/>
          <a:lstStyle/>
          <a:p>
            <a:fld id="{6BB98AFB-CB0D-4DFE-87B9-B4B0D0DE73CD}" type="slidenum">
              <a:rPr lang="en-US" smtClean="0"/>
              <a:pPr/>
              <a:t>12</a:t>
            </a:fld>
            <a:endParaRPr lang="en-US"/>
          </a:p>
        </p:txBody>
      </p:sp>
    </p:spTree>
    <p:extLst>
      <p:ext uri="{BB962C8B-B14F-4D97-AF65-F5344CB8AC3E}">
        <p14:creationId xmlns:p14="http://schemas.microsoft.com/office/powerpoint/2010/main" val="99561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pitchFamily="2" charset="77"/>
                <a:cs typeface="Poppins" pitchFamily="2" charset="77"/>
              </a:rPr>
              <a:t>Be guided on your modernization journey by an industry leader. </a:t>
            </a:r>
          </a:p>
          <a:p>
            <a:endParaRPr lang="en-US">
              <a:latin typeface="Poppins" pitchFamily="2" charset="77"/>
              <a:cs typeface="Poppins" pitchFamily="2" charset="77"/>
            </a:endParaRPr>
          </a:p>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13</a:t>
            </a:fld>
            <a:endParaRPr lang="en-US"/>
          </a:p>
        </p:txBody>
      </p:sp>
    </p:spTree>
    <p:extLst>
      <p:ext uri="{BB962C8B-B14F-4D97-AF65-F5344CB8AC3E}">
        <p14:creationId xmlns:p14="http://schemas.microsoft.com/office/powerpoint/2010/main" val="206101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18687-B066-778B-0AB6-663CA768D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15E2-D0C8-06EF-849D-B51BE7E7A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145AB-7A40-E750-819F-1226B975A707}"/>
              </a:ext>
            </a:extLst>
          </p:cNvPr>
          <p:cNvSpPr>
            <a:spLocks noGrp="1"/>
          </p:cNvSpPr>
          <p:nvPr>
            <p:ph type="body" idx="1"/>
          </p:nvPr>
        </p:nvSpPr>
        <p:spPr/>
        <p:txBody>
          <a:bodyPr/>
          <a:lstStyle/>
          <a:p>
            <a:pPr marL="0" indent="0">
              <a:buFont typeface="Arial" panose="020B0604020202020204" pitchFamily="34" charset="0"/>
              <a:buNone/>
            </a:pPr>
            <a:endParaRPr lang="en-US" b="0" i="0">
              <a:solidFill>
                <a:srgbClr val="D1D5DB"/>
              </a:solidFill>
              <a:effectLst/>
              <a:latin typeface="Söhne"/>
            </a:endParaRPr>
          </a:p>
        </p:txBody>
      </p:sp>
      <p:sp>
        <p:nvSpPr>
          <p:cNvPr id="4" name="Slide Number Placeholder 3">
            <a:extLst>
              <a:ext uri="{FF2B5EF4-FFF2-40B4-BE49-F238E27FC236}">
                <a16:creationId xmlns:a16="http://schemas.microsoft.com/office/drawing/2014/main" id="{30B7AC05-D4F5-BDD3-C291-9B761E2071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3B6BE-E957-1844-9209-223F3ABA9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16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EB5CE-18D7-2100-2EC6-EEEDB57BA1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19B84-6097-1051-AB52-31CBF86B8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CCBBB-5652-D36A-3E58-4241C1432EEB}"/>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E111C0F9-8FF8-50CC-1104-E3063A26E0F2}"/>
              </a:ext>
            </a:extLst>
          </p:cNvPr>
          <p:cNvSpPr>
            <a:spLocks noGrp="1"/>
          </p:cNvSpPr>
          <p:nvPr>
            <p:ph type="sldNum" sz="quarter" idx="5"/>
          </p:nvPr>
        </p:nvSpPr>
        <p:spPr/>
        <p:txBody>
          <a:bodyPr/>
          <a:lstStyle/>
          <a:p>
            <a:pPr>
              <a:defRPr/>
            </a:pPr>
            <a:fld id="{A311E8DB-6A4C-4C83-82CD-75B2E805777B}" type="slidenum">
              <a:rPr lang="en-US" smtClean="0"/>
              <a:pPr>
                <a:defRPr/>
              </a:pPr>
              <a:t>2</a:t>
            </a:fld>
            <a:endParaRPr lang="en-US"/>
          </a:p>
        </p:txBody>
      </p:sp>
    </p:spTree>
    <p:extLst>
      <p:ext uri="{BB962C8B-B14F-4D97-AF65-F5344CB8AC3E}">
        <p14:creationId xmlns:p14="http://schemas.microsoft.com/office/powerpoint/2010/main" val="1468887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Manufacturers like you face so many challenges today, from labor challenges, to operational complexity to growing customer demand. All these changes create an urgent need for you to automate key processes and drive efficiencies, working toward an agile and flexible plant floor.</a:t>
            </a: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87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D62FC-9C40-B0E7-8EE0-548C0A3C1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1EFDC-9A19-7C59-4255-D3C788FD8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94BE16-0492-6E6C-22EF-6DDAC8A4428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a:extLst>
              <a:ext uri="{FF2B5EF4-FFF2-40B4-BE49-F238E27FC236}">
                <a16:creationId xmlns:a16="http://schemas.microsoft.com/office/drawing/2014/main" id="{A2E89B4F-949A-9A74-B6C1-011FB9B793AB}"/>
              </a:ext>
            </a:extLst>
          </p:cNvPr>
          <p:cNvSpPr>
            <a:spLocks noGrp="1"/>
          </p:cNvSpPr>
          <p:nvPr>
            <p:ph type="sldNum" sz="quarter" idx="5"/>
          </p:nvPr>
        </p:nvSpPr>
        <p:spPr/>
        <p:txBody>
          <a:bodyPr/>
          <a:lstStyle/>
          <a:p>
            <a:pPr>
              <a:defRPr/>
            </a:pPr>
            <a:fld id="{A311E8DB-6A4C-4C83-82CD-75B2E805777B}" type="slidenum">
              <a:rPr lang="en-US" smtClean="0"/>
              <a:pPr>
                <a:defRPr/>
              </a:pPr>
              <a:t>4</a:t>
            </a:fld>
            <a:endParaRPr lang="en-US"/>
          </a:p>
        </p:txBody>
      </p:sp>
    </p:spTree>
    <p:extLst>
      <p:ext uri="{BB962C8B-B14F-4D97-AF65-F5344CB8AC3E}">
        <p14:creationId xmlns:p14="http://schemas.microsoft.com/office/powerpoint/2010/main" val="286574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E1B96-A7A5-0556-8705-9C76D1F82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D3D9A-907D-F3BE-185F-FD8495AFD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3F599-8E4A-CB8E-429C-49793C1B75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D2ABBBB9-039D-88F8-B952-1CEF68F5BD8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671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a:t>A lack of asset visibility is a top challenge for manufacturing leaders like you. Time-consuming manual processes not only waste time and create bottlenecks, but they also impact margins and contribute to employee frustration. </a:t>
            </a:r>
          </a:p>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6</a:t>
            </a:fld>
            <a:endParaRPr lang="en-US"/>
          </a:p>
        </p:txBody>
      </p:sp>
    </p:spTree>
    <p:extLst>
      <p:ext uri="{BB962C8B-B14F-4D97-AF65-F5344CB8AC3E}">
        <p14:creationId xmlns:p14="http://schemas.microsoft.com/office/powerpoint/2010/main" val="119770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2D18B-0D1A-518C-F7BB-0D0886580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F2E1B-C97B-B7FE-855F-7FEE4BF5B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2653A-27CD-3D84-7D9C-AB9461B7993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a:t>By automating and digitizing the tracking of work-in-process assets, from raw materials to finished goods, you enhance visibility significantly. This not only boosts production throughput and allows for faster resolution of bottlenecks, but it also improves assembly accuracy, reduces scrap and transforms traceability for regulatory compliance and advanced customer insights. In addition, you’ll enhance worker productivity, enabling the upskilling of your existing workforce. </a:t>
            </a:r>
          </a:p>
          <a:p>
            <a:endParaRPr lang="en-US"/>
          </a:p>
        </p:txBody>
      </p:sp>
      <p:sp>
        <p:nvSpPr>
          <p:cNvPr id="4" name="Slide Number Placeholder 3">
            <a:extLst>
              <a:ext uri="{FF2B5EF4-FFF2-40B4-BE49-F238E27FC236}">
                <a16:creationId xmlns:a16="http://schemas.microsoft.com/office/drawing/2014/main" id="{ACC53DE3-80C2-6866-E573-2F3F248EB405}"/>
              </a:ext>
            </a:extLst>
          </p:cNvPr>
          <p:cNvSpPr>
            <a:spLocks noGrp="1"/>
          </p:cNvSpPr>
          <p:nvPr>
            <p:ph type="sldNum" sz="quarter" idx="5"/>
          </p:nvPr>
        </p:nvSpPr>
        <p:spPr/>
        <p:txBody>
          <a:bodyPr/>
          <a:lstStyle/>
          <a:p>
            <a:pPr>
              <a:defRPr/>
            </a:pPr>
            <a:fld id="{A311E8DB-6A4C-4C83-82CD-75B2E805777B}" type="slidenum">
              <a:rPr lang="en-US" smtClean="0"/>
              <a:pPr>
                <a:defRPr/>
              </a:pPr>
              <a:t>7</a:t>
            </a:fld>
            <a:endParaRPr lang="en-US"/>
          </a:p>
        </p:txBody>
      </p:sp>
    </p:spTree>
    <p:extLst>
      <p:ext uri="{BB962C8B-B14F-4D97-AF65-F5344CB8AC3E}">
        <p14:creationId xmlns:p14="http://schemas.microsoft.com/office/powerpoint/2010/main" val="231373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34448-3B5F-6187-2E1B-F7C9BA269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6C516-235B-A625-5030-8BD849273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08FEC-4BA0-D688-BEF4-F59F62CE5AB5}"/>
              </a:ext>
            </a:extLst>
          </p:cNvPr>
          <p:cNvSpPr>
            <a:spLocks noGrp="1"/>
          </p:cNvSpPr>
          <p:nvPr>
            <p:ph type="body" idx="1"/>
          </p:nvPr>
        </p:nvSpPr>
        <p:spPr/>
        <p:txBody>
          <a:bodyPr>
            <a:normAutofit/>
          </a:bodyPr>
          <a:lstStyle/>
          <a:p>
            <a:pPr marL="171450" indent="-171450">
              <a:buFont typeface="Arial" panose="020B0604020202020204" pitchFamily="34" charset="0"/>
              <a:buChar char="•"/>
            </a:pPr>
            <a:endParaRPr lang="en-US" sz="1000"/>
          </a:p>
        </p:txBody>
      </p:sp>
      <p:sp>
        <p:nvSpPr>
          <p:cNvPr id="4" name="Slide Number Placeholder 3">
            <a:extLst>
              <a:ext uri="{FF2B5EF4-FFF2-40B4-BE49-F238E27FC236}">
                <a16:creationId xmlns:a16="http://schemas.microsoft.com/office/drawing/2014/main" id="{F6CD713E-D3B0-8A5E-1FD7-0955000033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64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9</a:t>
            </a:fld>
            <a:endParaRPr lang="en-US"/>
          </a:p>
        </p:txBody>
      </p:sp>
    </p:spTree>
    <p:extLst>
      <p:ext uri="{BB962C8B-B14F-4D97-AF65-F5344CB8AC3E}">
        <p14:creationId xmlns:p14="http://schemas.microsoft.com/office/powerpoint/2010/main" val="2522574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24.sv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3" name="Date Placeholder 3">
            <a:extLst>
              <a:ext uri="{FF2B5EF4-FFF2-40B4-BE49-F238E27FC236}">
                <a16:creationId xmlns:a16="http://schemas.microsoft.com/office/drawing/2014/main" id="{92E20BC0-29C7-2B2F-8220-2D5CA927DBE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4740A80D-3FD2-AECE-3B78-F0C8940F2F8B}"/>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
        <p:nvSpPr>
          <p:cNvPr id="6" name="Title 1">
            <a:extLst>
              <a:ext uri="{FF2B5EF4-FFF2-40B4-BE49-F238E27FC236}">
                <a16:creationId xmlns:a16="http://schemas.microsoft.com/office/drawing/2014/main" id="{573F3D6B-5EAE-D329-3B85-4EF0EFDF9FAC}"/>
              </a:ext>
            </a:extLst>
          </p:cNvPr>
          <p:cNvSpPr>
            <a:spLocks noGrp="1"/>
          </p:cNvSpPr>
          <p:nvPr>
            <p:ph type="title" hasCustomPrompt="1"/>
          </p:nvPr>
        </p:nvSpPr>
        <p:spPr>
          <a:xfrm>
            <a:off x="542809" y="457200"/>
            <a:ext cx="11225908" cy="365760"/>
          </a:xfrm>
        </p:spPr>
        <p:txBody>
          <a:bodyPr/>
          <a:lstStyle>
            <a:lvl1pPr>
              <a:defRPr/>
            </a:lvl1pPr>
          </a:lstStyle>
          <a:p>
            <a:r>
              <a:rPr lang="en-US"/>
              <a:t>Headline</a:t>
            </a:r>
          </a:p>
        </p:txBody>
      </p:sp>
      <p:sp>
        <p:nvSpPr>
          <p:cNvPr id="7" name="Text Placeholder 3">
            <a:extLst>
              <a:ext uri="{FF2B5EF4-FFF2-40B4-BE49-F238E27FC236}">
                <a16:creationId xmlns:a16="http://schemas.microsoft.com/office/drawing/2014/main" id="{79C35932-03D0-F6A9-E456-E5F6FE82F58A}"/>
              </a:ext>
            </a:extLst>
          </p:cNvPr>
          <p:cNvSpPr>
            <a:spLocks noGrp="1"/>
          </p:cNvSpPr>
          <p:nvPr>
            <p:ph type="body" sz="quarter" idx="10" hasCustomPrompt="1"/>
          </p:nvPr>
        </p:nvSpPr>
        <p:spPr>
          <a:xfrm>
            <a:off x="542809" y="932688"/>
            <a:ext cx="11225908" cy="365760"/>
          </a:xfrm>
        </p:spPr>
        <p:txBody>
          <a:bodyPr/>
          <a:lstStyle>
            <a:lvl1pPr marL="0" indent="0">
              <a:buNone/>
              <a:defRPr sz="2399">
                <a:solidFill>
                  <a:srgbClr val="0073E6"/>
                </a:solidFill>
              </a:defRPr>
            </a:lvl1pPr>
          </a:lstStyle>
          <a:p>
            <a:pPr lvl="0"/>
            <a:r>
              <a:rPr lang="en-US"/>
              <a:t>Subhead</a:t>
            </a:r>
          </a:p>
        </p:txBody>
      </p:sp>
    </p:spTree>
    <p:extLst>
      <p:ext uri="{BB962C8B-B14F-4D97-AF65-F5344CB8AC3E}">
        <p14:creationId xmlns:p14="http://schemas.microsoft.com/office/powerpoint/2010/main" val="129497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guide id="3" orient="horz" pos="41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news pap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8F384F6-DAEB-FA71-4906-BF65ACB3F18B}"/>
              </a:ext>
            </a:extLst>
          </p:cNvPr>
          <p:cNvSpPr>
            <a:spLocks noGrp="1"/>
          </p:cNvSpPr>
          <p:nvPr>
            <p:ph type="title" hasCustomPrompt="1"/>
          </p:nvPr>
        </p:nvSpPr>
        <p:spPr>
          <a:xfrm>
            <a:off x="533400"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DE9BD7EA-E899-D089-FEAB-6FE0EE224C80}"/>
              </a:ext>
            </a:extLst>
          </p:cNvPr>
          <p:cNvSpPr>
            <a:spLocks noGrp="1"/>
          </p:cNvSpPr>
          <p:nvPr>
            <p:ph type="body" sz="quarter" idx="10" hasCustomPrompt="1"/>
          </p:nvPr>
        </p:nvSpPr>
        <p:spPr>
          <a:xfrm>
            <a:off x="533400"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4AD12B7B-9BEC-B963-9E98-666C7802DBA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F02A090F-11A1-CB88-D962-4AFB9CDBF0B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8" name="Picture 7" descr="A close-up of a white object&#10;&#10;Description automatically generated">
            <a:extLst>
              <a:ext uri="{FF2B5EF4-FFF2-40B4-BE49-F238E27FC236}">
                <a16:creationId xmlns:a16="http://schemas.microsoft.com/office/drawing/2014/main" id="{DDA7ACAE-01AF-7611-E6AF-3B1B6D215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88825" cy="6858000"/>
          </a:xfrm>
          <a:prstGeom prst="rect">
            <a:avLst/>
          </a:prstGeom>
        </p:spPr>
      </p:pic>
    </p:spTree>
    <p:extLst>
      <p:ext uri="{BB962C8B-B14F-4D97-AF65-F5344CB8AC3E}">
        <p14:creationId xmlns:p14="http://schemas.microsoft.com/office/powerpoint/2010/main" val="204963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Plane pages-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A738-72A9-7C3A-8AFE-2C5A000C77CF}"/>
              </a:ext>
            </a:extLst>
          </p:cNvPr>
          <p:cNvSpPr>
            <a:spLocks noGrp="1"/>
          </p:cNvSpPr>
          <p:nvPr>
            <p:ph type="title" hasCustomPrompt="1"/>
          </p:nvPr>
        </p:nvSpPr>
        <p:spPr>
          <a:xfrm>
            <a:off x="542809" y="457200"/>
            <a:ext cx="11225908" cy="365760"/>
          </a:xfrm>
        </p:spPr>
        <p:txBody>
          <a:bodyPr/>
          <a:lstStyle>
            <a:lvl1pPr>
              <a:defRPr/>
            </a:lvl1pPr>
          </a:lstStyle>
          <a:p>
            <a:r>
              <a:rPr lang="en-US"/>
              <a:t>Headline</a:t>
            </a:r>
          </a:p>
        </p:txBody>
      </p:sp>
      <p:sp>
        <p:nvSpPr>
          <p:cNvPr id="3" name="Text Placeholder 3">
            <a:extLst>
              <a:ext uri="{FF2B5EF4-FFF2-40B4-BE49-F238E27FC236}">
                <a16:creationId xmlns:a16="http://schemas.microsoft.com/office/drawing/2014/main" id="{084BCDD9-CB7C-24E2-A91B-5C3EE3A5C2E9}"/>
              </a:ext>
            </a:extLst>
          </p:cNvPr>
          <p:cNvSpPr>
            <a:spLocks noGrp="1"/>
          </p:cNvSpPr>
          <p:nvPr>
            <p:ph type="body" sz="quarter" idx="10" hasCustomPrompt="1"/>
          </p:nvPr>
        </p:nvSpPr>
        <p:spPr>
          <a:xfrm>
            <a:off x="542809" y="932688"/>
            <a:ext cx="11225908" cy="365760"/>
          </a:xfrm>
        </p:spPr>
        <p:txBody>
          <a:bodyPr/>
          <a:lstStyle>
            <a:lvl1pPr marL="0" indent="0">
              <a:buNone/>
              <a:defRPr sz="2399">
                <a:solidFill>
                  <a:srgbClr val="0073E6"/>
                </a:solidFill>
              </a:defRPr>
            </a:lvl1pPr>
          </a:lstStyle>
          <a:p>
            <a:pPr lvl="0"/>
            <a:r>
              <a:rPr lang="en-US"/>
              <a:t>Subhead</a:t>
            </a:r>
          </a:p>
        </p:txBody>
      </p:sp>
    </p:spTree>
    <p:extLst>
      <p:ext uri="{BB962C8B-B14F-4D97-AF65-F5344CB8AC3E}">
        <p14:creationId xmlns:p14="http://schemas.microsoft.com/office/powerpoint/2010/main" val="21263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Angle pages-dark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5508D-16BC-5181-28DE-354EB8EFF2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Tree>
    <p:extLst>
      <p:ext uri="{BB962C8B-B14F-4D97-AF65-F5344CB8AC3E}">
        <p14:creationId xmlns:p14="http://schemas.microsoft.com/office/powerpoint/2010/main" val="366487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145B6463-3900-E414-2507-184240FF12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491" y="0"/>
            <a:ext cx="12630254" cy="6858000"/>
          </a:xfrm>
          <a:prstGeom prst="rect">
            <a:avLst/>
          </a:prstGeom>
        </p:spPr>
      </p:pic>
      <p:sp>
        <p:nvSpPr>
          <p:cNvPr id="5" name="Freeform 4">
            <a:extLst>
              <a:ext uri="{FF2B5EF4-FFF2-40B4-BE49-F238E27FC236}">
                <a16:creationId xmlns:a16="http://schemas.microsoft.com/office/drawing/2014/main" id="{418CC826-9D41-471B-20B6-FE63CCD788F7}"/>
              </a:ext>
            </a:extLst>
          </p:cNvPr>
          <p:cNvSpPr/>
          <p:nvPr userDrawn="1"/>
        </p:nvSpPr>
        <p:spPr>
          <a:xfrm>
            <a:off x="-38491" y="-9625"/>
            <a:ext cx="8680757" cy="4986502"/>
          </a:xfrm>
          <a:custGeom>
            <a:avLst/>
            <a:gdLst>
              <a:gd name="connsiteX0" fmla="*/ 19250 w 7709836"/>
              <a:gd name="connsiteY0" fmla="*/ 0 h 4427621"/>
              <a:gd name="connsiteX1" fmla="*/ 7709836 w 7709836"/>
              <a:gd name="connsiteY1" fmla="*/ 0 h 4427621"/>
              <a:gd name="connsiteX2" fmla="*/ 0 w 7709836"/>
              <a:gd name="connsiteY2" fmla="*/ 4427621 h 4427621"/>
              <a:gd name="connsiteX3" fmla="*/ 19250 w 7709836"/>
              <a:gd name="connsiteY3" fmla="*/ 0 h 4427621"/>
            </a:gdLst>
            <a:ahLst/>
            <a:cxnLst>
              <a:cxn ang="0">
                <a:pos x="connsiteX0" y="connsiteY0"/>
              </a:cxn>
              <a:cxn ang="0">
                <a:pos x="connsiteX1" y="connsiteY1"/>
              </a:cxn>
              <a:cxn ang="0">
                <a:pos x="connsiteX2" y="connsiteY2"/>
              </a:cxn>
              <a:cxn ang="0">
                <a:pos x="connsiteX3" y="connsiteY3"/>
              </a:cxn>
            </a:cxnLst>
            <a:rect l="l" t="t" r="r" b="b"/>
            <a:pathLst>
              <a:path w="7709836" h="4427621">
                <a:moveTo>
                  <a:pt x="19250" y="0"/>
                </a:moveTo>
                <a:lnTo>
                  <a:pt x="7709836" y="0"/>
                </a:lnTo>
                <a:lnTo>
                  <a:pt x="0" y="4427621"/>
                </a:lnTo>
                <a:cubicBezTo>
                  <a:pt x="6417" y="2951747"/>
                  <a:pt x="12833" y="1475874"/>
                  <a:pt x="19250" y="0"/>
                </a:cubicBezTo>
                <a:close/>
              </a:path>
            </a:pathLst>
          </a:cu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0A0A7F08-EB75-D0F2-C29D-E66068208B8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9" name="Date Placeholder 3">
            <a:extLst>
              <a:ext uri="{FF2B5EF4-FFF2-40B4-BE49-F238E27FC236}">
                <a16:creationId xmlns:a16="http://schemas.microsoft.com/office/drawing/2014/main" id="{24D8786A-23DD-83F5-EDDE-AA8759EF8DE3}"/>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98237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6" name="Date Placeholder 3">
            <a:extLst>
              <a:ext uri="{FF2B5EF4-FFF2-40B4-BE49-F238E27FC236}">
                <a16:creationId xmlns:a16="http://schemas.microsoft.com/office/drawing/2014/main" id="{28B39AC4-8C55-CA04-6199-AC91C19D18F1}"/>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7ED6B081-699F-AA0D-C329-2A3B46FD3B83}"/>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4174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alpha val="60252"/>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589" y="-80224"/>
            <a:ext cx="12341406" cy="6936056"/>
          </a:xfrm>
          <a:prstGeom prst="rect">
            <a:avLst/>
          </a:prstGeom>
        </p:spPr>
      </p:pic>
      <p:sp>
        <p:nvSpPr>
          <p:cNvPr id="6" name="Date Placeholder 3">
            <a:extLst>
              <a:ext uri="{FF2B5EF4-FFF2-40B4-BE49-F238E27FC236}">
                <a16:creationId xmlns:a16="http://schemas.microsoft.com/office/drawing/2014/main" id="{9361EEEC-82FE-A96C-61B7-9C2AF705C22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chemeClr val="bg1"/>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chemeClr val="bg1"/>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chemeClr val="bg1"/>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CD67EA31-3DDF-34EB-C649-652D8D7D8A00}"/>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itchFamily="34" charset="0"/>
                <a:ea typeface="MS PGothic" pitchFamily="34" charset="-128"/>
                <a:cs typeface="+mn-cs"/>
              </a:rPr>
              <a:t>ZEBRA TECHNOLOGIES</a:t>
            </a:r>
          </a:p>
        </p:txBody>
      </p:sp>
      <p:sp>
        <p:nvSpPr>
          <p:cNvPr id="9" name="Rectangle 8">
            <a:extLst>
              <a:ext uri="{FF2B5EF4-FFF2-40B4-BE49-F238E27FC236}">
                <a16:creationId xmlns:a16="http://schemas.microsoft.com/office/drawing/2014/main" id="{C845BD6C-ACC6-F649-CEC8-0ED03F62473E}"/>
              </a:ext>
            </a:extLst>
          </p:cNvPr>
          <p:cNvSpPr/>
          <p:nvPr userDrawn="1"/>
        </p:nvSpPr>
        <p:spPr>
          <a:xfrm>
            <a:off x="-149589" y="-80224"/>
            <a:ext cx="12341406" cy="6938224"/>
          </a:xfrm>
          <a:prstGeom prst="rect">
            <a:avLst/>
          </a:prstGeom>
          <a:solidFill>
            <a:srgbClr val="0A1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 shot of a news&#10;&#10;Description automatically generated">
            <a:extLst>
              <a:ext uri="{FF2B5EF4-FFF2-40B4-BE49-F238E27FC236}">
                <a16:creationId xmlns:a16="http://schemas.microsoft.com/office/drawing/2014/main" id="{019A81EC-2963-1693-BADB-52B40389D3B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060" b="4030"/>
          <a:stretch/>
        </p:blipFill>
        <p:spPr>
          <a:xfrm>
            <a:off x="-149590" y="-80225"/>
            <a:ext cx="12332107" cy="6938225"/>
          </a:xfrm>
          <a:prstGeom prst="rect">
            <a:avLst/>
          </a:prstGeom>
        </p:spPr>
      </p:pic>
    </p:spTree>
    <p:extLst>
      <p:ext uri="{BB962C8B-B14F-4D97-AF65-F5344CB8AC3E}">
        <p14:creationId xmlns:p14="http://schemas.microsoft.com/office/powerpoint/2010/main" val="16873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3" name="Footer Placeholder 2">
            <a:extLst>
              <a:ext uri="{FF2B5EF4-FFF2-40B4-BE49-F238E27FC236}">
                <a16:creationId xmlns:a16="http://schemas.microsoft.com/office/drawing/2014/main" id="{DFB4A5F8-9876-A52A-AABF-EE950A804CD0}"/>
              </a:ext>
            </a:extLst>
          </p:cNvPr>
          <p:cNvSpPr txBox="1">
            <a:spLocks/>
          </p:cNvSpPr>
          <p:nvPr userDrawn="1"/>
        </p:nvSpPr>
        <p:spPr>
          <a:xfrm>
            <a:off x="457081" y="6553200"/>
            <a:ext cx="158191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latin typeface="Arial" panose="020B0604020202020204" pitchFamily="34" charset="0"/>
                <a:cs typeface="Arial" panose="020B0604020202020204" pitchFamily="34" charset="0"/>
              </a:rPr>
              <a:t>ZEBRA TECHNOLOGIES</a:t>
            </a:r>
          </a:p>
        </p:txBody>
      </p:sp>
      <p:pic>
        <p:nvPicPr>
          <p:cNvPr id="2" name="Picture 1" descr="A picture containing blue, screenshot, electric blue, azure&#10;&#10;Description automatically generated">
            <a:extLst>
              <a:ext uri="{FF2B5EF4-FFF2-40B4-BE49-F238E27FC236}">
                <a16:creationId xmlns:a16="http://schemas.microsoft.com/office/drawing/2014/main" id="{9E076C26-566A-35C6-9924-E48FE8D31B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12188826" cy="6858000"/>
          </a:xfrm>
          <a:prstGeom prst="rect">
            <a:avLst/>
          </a:prstGeom>
        </p:spPr>
      </p:pic>
    </p:spTree>
    <p:extLst>
      <p:ext uri="{BB962C8B-B14F-4D97-AF65-F5344CB8AC3E}">
        <p14:creationId xmlns:p14="http://schemas.microsoft.com/office/powerpoint/2010/main" val="412041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246CC181-6E75-CB76-4F48-34B756C515D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380901" y="1681"/>
            <a:ext cx="11807924" cy="6856319"/>
          </a:xfrm>
          <a:prstGeom prst="rect">
            <a:avLst/>
          </a:prstGeom>
        </p:spPr>
      </p:pic>
      <p:sp>
        <p:nvSpPr>
          <p:cNvPr id="4" name="Freeform 3">
            <a:extLst>
              <a:ext uri="{FF2B5EF4-FFF2-40B4-BE49-F238E27FC236}">
                <a16:creationId xmlns:a16="http://schemas.microsoft.com/office/drawing/2014/main" id="{AA44A7FE-C16B-D3DF-EE84-A77254B990CC}"/>
              </a:ext>
            </a:extLst>
          </p:cNvPr>
          <p:cNvSpPr/>
          <p:nvPr userDrawn="1"/>
        </p:nvSpPr>
        <p:spPr>
          <a:xfrm>
            <a:off x="0" y="0"/>
            <a:ext cx="8303637" cy="6858000"/>
          </a:xfrm>
          <a:custGeom>
            <a:avLst/>
            <a:gdLst>
              <a:gd name="connsiteX0" fmla="*/ 4157932 w 8143336"/>
              <a:gd name="connsiteY0" fmla="*/ 0 h 6918385"/>
              <a:gd name="connsiteX1" fmla="*/ 8143336 w 8143336"/>
              <a:gd name="connsiteY1" fmla="*/ 6918385 h 6918385"/>
              <a:gd name="connsiteX2" fmla="*/ 0 w 8143336"/>
              <a:gd name="connsiteY2" fmla="*/ 6918385 h 6918385"/>
              <a:gd name="connsiteX3" fmla="*/ 0 w 8143336"/>
              <a:gd name="connsiteY3" fmla="*/ 0 h 6918385"/>
              <a:gd name="connsiteX4" fmla="*/ 4157932 w 8143336"/>
              <a:gd name="connsiteY4" fmla="*/ 0 h 691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336" h="6918385">
                <a:moveTo>
                  <a:pt x="4157932" y="0"/>
                </a:moveTo>
                <a:lnTo>
                  <a:pt x="8143336" y="6918385"/>
                </a:lnTo>
                <a:lnTo>
                  <a:pt x="0" y="6918385"/>
                </a:lnTo>
                <a:lnTo>
                  <a:pt x="0" y="0"/>
                </a:lnTo>
                <a:lnTo>
                  <a:pt x="415793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creenshot, white, design&#10;&#10;Description automatically generated">
            <a:extLst>
              <a:ext uri="{FF2B5EF4-FFF2-40B4-BE49-F238E27FC236}">
                <a16:creationId xmlns:a16="http://schemas.microsoft.com/office/drawing/2014/main" id="{82B17B2A-43C3-3E93-46F4-C3E0F194896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8" name="Date Placeholder 3">
            <a:extLst>
              <a:ext uri="{FF2B5EF4-FFF2-40B4-BE49-F238E27FC236}">
                <a16:creationId xmlns:a16="http://schemas.microsoft.com/office/drawing/2014/main" id="{80945C92-AADD-689A-B879-6CF236462B6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9" name="Date Placeholder 3">
            <a:extLst>
              <a:ext uri="{FF2B5EF4-FFF2-40B4-BE49-F238E27FC236}">
                <a16:creationId xmlns:a16="http://schemas.microsoft.com/office/drawing/2014/main" id="{2C5B15EA-0C96-11E9-2CAF-97A03BDD281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29389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2" y="1512009"/>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D218103-27CA-4842-1461-3A44466F784C}"/>
              </a:ext>
            </a:extLst>
          </p:cNvPr>
          <p:cNvSpPr>
            <a:spLocks noGrp="1"/>
          </p:cNvSpPr>
          <p:nvPr>
            <p:ph type="title" hasCustomPrompt="1"/>
          </p:nvPr>
        </p:nvSpPr>
        <p:spPr>
          <a:xfrm>
            <a:off x="457081" y="457200"/>
            <a:ext cx="11225908" cy="365760"/>
          </a:xfrm>
        </p:spPr>
        <p:txBody>
          <a:bodyPr/>
          <a:lstStyle>
            <a:lvl1pPr>
              <a:defRPr/>
            </a:lvl1pPr>
          </a:lstStyle>
          <a:p>
            <a:r>
              <a:rPr lang="en-US"/>
              <a:t>Headline</a:t>
            </a:r>
          </a:p>
        </p:txBody>
      </p:sp>
      <p:sp>
        <p:nvSpPr>
          <p:cNvPr id="5" name="Text Placeholder 3">
            <a:extLst>
              <a:ext uri="{FF2B5EF4-FFF2-40B4-BE49-F238E27FC236}">
                <a16:creationId xmlns:a16="http://schemas.microsoft.com/office/drawing/2014/main" id="{906020F9-5F25-94FE-66FE-C9277281F233}"/>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a:t>Subhead</a:t>
            </a:r>
          </a:p>
        </p:txBody>
      </p:sp>
      <p:sp>
        <p:nvSpPr>
          <p:cNvPr id="6" name="Date Placeholder 3">
            <a:extLst>
              <a:ext uri="{FF2B5EF4-FFF2-40B4-BE49-F238E27FC236}">
                <a16:creationId xmlns:a16="http://schemas.microsoft.com/office/drawing/2014/main" id="{430E48E0-FE9B-0657-4BE8-A736EE3FB8B2}"/>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7228AD67-2FB1-F932-6ED4-A88ADCF0E610}"/>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1522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6" name="Date Placeholder 3">
            <a:extLst>
              <a:ext uri="{FF2B5EF4-FFF2-40B4-BE49-F238E27FC236}">
                <a16:creationId xmlns:a16="http://schemas.microsoft.com/office/drawing/2014/main" id="{430E48E0-FE9B-0657-4BE8-A736EE3FB8B2}"/>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pic>
        <p:nvPicPr>
          <p:cNvPr id="3" name="Picture 2" descr="A picture containing screenshot, white, design&#10;&#10;Description automatically generated">
            <a:extLst>
              <a:ext uri="{FF2B5EF4-FFF2-40B4-BE49-F238E27FC236}">
                <a16:creationId xmlns:a16="http://schemas.microsoft.com/office/drawing/2014/main" id="{932FE386-2122-DC86-2AFA-AB6DBAAF3E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12188827" cy="6858000"/>
          </a:xfrm>
          <a:prstGeom prst="rect">
            <a:avLst/>
          </a:prstGeom>
        </p:spPr>
      </p:pic>
    </p:spTree>
    <p:extLst>
      <p:ext uri="{BB962C8B-B14F-4D97-AF65-F5344CB8AC3E}">
        <p14:creationId xmlns:p14="http://schemas.microsoft.com/office/powerpoint/2010/main" val="107834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manufaturing plant-image">
    <p:spTree>
      <p:nvGrpSpPr>
        <p:cNvPr id="1" name=""/>
        <p:cNvGrpSpPr/>
        <p:nvPr/>
      </p:nvGrpSpPr>
      <p:grpSpPr>
        <a:xfrm>
          <a:off x="0" y="0"/>
          <a:ext cx="0" cy="0"/>
          <a:chOff x="0" y="0"/>
          <a:chExt cx="0" cy="0"/>
        </a:xfrm>
      </p:grpSpPr>
      <p:pic>
        <p:nvPicPr>
          <p:cNvPr id="2" name="Picture 1" descr="A group of workers in a factory&#10;&#10;Description automatically generated">
            <a:extLst>
              <a:ext uri="{FF2B5EF4-FFF2-40B4-BE49-F238E27FC236}">
                <a16:creationId xmlns:a16="http://schemas.microsoft.com/office/drawing/2014/main" id="{3861C160-F71B-26A3-9089-C655E1ADC2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90880"/>
            <a:ext cx="12188824" cy="6167120"/>
          </a:xfrm>
          <a:prstGeom prst="rect">
            <a:avLst/>
          </a:prstGeom>
        </p:spPr>
      </p:pic>
      <p:sp>
        <p:nvSpPr>
          <p:cNvPr id="10" name="Title 1">
            <a:extLst>
              <a:ext uri="{FF2B5EF4-FFF2-40B4-BE49-F238E27FC236}">
                <a16:creationId xmlns:a16="http://schemas.microsoft.com/office/drawing/2014/main" id="{E7FCC620-4CE9-1C86-458D-6D138254FDBD}"/>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1" name="Text Placeholder 3">
            <a:extLst>
              <a:ext uri="{FF2B5EF4-FFF2-40B4-BE49-F238E27FC236}">
                <a16:creationId xmlns:a16="http://schemas.microsoft.com/office/drawing/2014/main" id="{146ACBFF-1BEB-1746-2C29-AD4D23EC6E97}"/>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2" name="Date Placeholder 3">
            <a:extLst>
              <a:ext uri="{FF2B5EF4-FFF2-40B4-BE49-F238E27FC236}">
                <a16:creationId xmlns:a16="http://schemas.microsoft.com/office/drawing/2014/main" id="{03782FC2-2678-94E6-FED7-3FC50E5BFC4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3" name="Date Placeholder 3">
            <a:extLst>
              <a:ext uri="{FF2B5EF4-FFF2-40B4-BE49-F238E27FC236}">
                <a16:creationId xmlns:a16="http://schemas.microsoft.com/office/drawing/2014/main" id="{46DCFE23-1AD4-304F-3B38-2BA225772B6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8022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2" y="1512009"/>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D218103-27CA-4842-1461-3A44466F784C}"/>
              </a:ext>
            </a:extLst>
          </p:cNvPr>
          <p:cNvSpPr>
            <a:spLocks noGrp="1"/>
          </p:cNvSpPr>
          <p:nvPr>
            <p:ph type="title" hasCustomPrompt="1"/>
          </p:nvPr>
        </p:nvSpPr>
        <p:spPr>
          <a:xfrm>
            <a:off x="457081" y="457200"/>
            <a:ext cx="11225908" cy="365760"/>
          </a:xfrm>
        </p:spPr>
        <p:txBody>
          <a:bodyPr/>
          <a:lstStyle>
            <a:lvl1pPr>
              <a:defRPr/>
            </a:lvl1pPr>
          </a:lstStyle>
          <a:p>
            <a:r>
              <a:rPr lang="en-US"/>
              <a:t>Headline</a:t>
            </a:r>
          </a:p>
        </p:txBody>
      </p:sp>
      <p:sp>
        <p:nvSpPr>
          <p:cNvPr id="5" name="Text Placeholder 3">
            <a:extLst>
              <a:ext uri="{FF2B5EF4-FFF2-40B4-BE49-F238E27FC236}">
                <a16:creationId xmlns:a16="http://schemas.microsoft.com/office/drawing/2014/main" id="{906020F9-5F25-94FE-66FE-C9277281F233}"/>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a:t>Subhead</a:t>
            </a:r>
          </a:p>
        </p:txBody>
      </p:sp>
      <p:sp>
        <p:nvSpPr>
          <p:cNvPr id="6" name="Date Placeholder 3">
            <a:extLst>
              <a:ext uri="{FF2B5EF4-FFF2-40B4-BE49-F238E27FC236}">
                <a16:creationId xmlns:a16="http://schemas.microsoft.com/office/drawing/2014/main" id="{430E48E0-FE9B-0657-4BE8-A736EE3FB8B2}"/>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7228AD67-2FB1-F932-6ED4-A88ADCF0E610}"/>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3" name="Picture 2" descr="A picture containing screenshot, white, design&#10;&#10;Description automatically generated">
            <a:extLst>
              <a:ext uri="{FF2B5EF4-FFF2-40B4-BE49-F238E27FC236}">
                <a16:creationId xmlns:a16="http://schemas.microsoft.com/office/drawing/2014/main" id="{80ABD048-E259-3C7B-B5CF-D4F7A0840E5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88826" cy="6858001"/>
          </a:xfrm>
          <a:prstGeom prst="rect">
            <a:avLst/>
          </a:prstGeom>
        </p:spPr>
      </p:pic>
      <p:sp>
        <p:nvSpPr>
          <p:cNvPr id="4" name="Freeform 3">
            <a:extLst>
              <a:ext uri="{FF2B5EF4-FFF2-40B4-BE49-F238E27FC236}">
                <a16:creationId xmlns:a16="http://schemas.microsoft.com/office/drawing/2014/main" id="{5DF70799-BBD5-6669-E942-C9F59012B00C}"/>
              </a:ext>
            </a:extLst>
          </p:cNvPr>
          <p:cNvSpPr/>
          <p:nvPr userDrawn="1"/>
        </p:nvSpPr>
        <p:spPr>
          <a:xfrm>
            <a:off x="8397766" y="-21020"/>
            <a:ext cx="3804744" cy="6894786"/>
          </a:xfrm>
          <a:custGeom>
            <a:avLst/>
            <a:gdLst>
              <a:gd name="connsiteX0" fmla="*/ 3804744 w 3804744"/>
              <a:gd name="connsiteY0" fmla="*/ 0 h 6894786"/>
              <a:gd name="connsiteX1" fmla="*/ 2732689 w 3804744"/>
              <a:gd name="connsiteY1" fmla="*/ 0 h 6894786"/>
              <a:gd name="connsiteX2" fmla="*/ 0 w 3804744"/>
              <a:gd name="connsiteY2" fmla="*/ 1576552 h 6894786"/>
              <a:gd name="connsiteX3" fmla="*/ 0 w 3804744"/>
              <a:gd name="connsiteY3" fmla="*/ 6894786 h 6894786"/>
              <a:gd name="connsiteX4" fmla="*/ 3804744 w 3804744"/>
              <a:gd name="connsiteY4" fmla="*/ 6894786 h 6894786"/>
              <a:gd name="connsiteX5" fmla="*/ 3804744 w 3804744"/>
              <a:gd name="connsiteY5" fmla="*/ 0 h 689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4744" h="6894786">
                <a:moveTo>
                  <a:pt x="3804744" y="0"/>
                </a:moveTo>
                <a:lnTo>
                  <a:pt x="2732689" y="0"/>
                </a:lnTo>
                <a:lnTo>
                  <a:pt x="0" y="1576552"/>
                </a:lnTo>
                <a:lnTo>
                  <a:pt x="0" y="6894786"/>
                </a:lnTo>
                <a:lnTo>
                  <a:pt x="3804744" y="6894786"/>
                </a:lnTo>
                <a:cubicBezTo>
                  <a:pt x="3797737" y="4593021"/>
                  <a:pt x="3790731" y="2291255"/>
                  <a:pt x="3804744" y="0"/>
                </a:cubicBezTo>
                <a:close/>
              </a:path>
            </a:pathLst>
          </a:custGeom>
          <a:solidFill>
            <a:srgbClr val="1D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09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light blue angle">
    <p:spTree>
      <p:nvGrpSpPr>
        <p:cNvPr id="1" name=""/>
        <p:cNvGrpSpPr/>
        <p:nvPr/>
      </p:nvGrpSpPr>
      <p:grpSpPr>
        <a:xfrm>
          <a:off x="0" y="0"/>
          <a:ext cx="0" cy="0"/>
          <a:chOff x="0" y="0"/>
          <a:chExt cx="0" cy="0"/>
        </a:xfrm>
      </p:grpSpPr>
      <p:pic>
        <p:nvPicPr>
          <p:cNvPr id="12" name="Picture 11" descr="A picture containing screenshot, white, design&#10;&#10;Description automatically generated">
            <a:extLst>
              <a:ext uri="{FF2B5EF4-FFF2-40B4-BE49-F238E27FC236}">
                <a16:creationId xmlns:a16="http://schemas.microsoft.com/office/drawing/2014/main" id="{11ABF675-C5B2-92B9-E3B0-D5CB095EAC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88826" cy="6858001"/>
          </a:xfrm>
          <a:prstGeom prst="rect">
            <a:avLst/>
          </a:prstGeom>
        </p:spPr>
      </p:pic>
    </p:spTree>
    <p:extLst>
      <p:ext uri="{BB962C8B-B14F-4D97-AF65-F5344CB8AC3E}">
        <p14:creationId xmlns:p14="http://schemas.microsoft.com/office/powerpoint/2010/main" val="26384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1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4"/>
                </a:solidFill>
              </a:defRPr>
            </a:lvl1pPr>
          </a:lstStyle>
          <a:p>
            <a:pPr lvl="0"/>
            <a:r>
              <a:rPr lang="en-US"/>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8"/>
            <a:ext cx="6096000" cy="517525"/>
          </a:xfrm>
          <a:prstGeom prst="rtTriangle">
            <a:avLst/>
          </a:prstGeom>
          <a:solidFill>
            <a:schemeClr val="accent4"/>
          </a:soli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lvl1pPr>
              <a:buClr>
                <a:schemeClr val="accent4"/>
              </a:buClr>
              <a:defRPr/>
            </a:lvl1pPr>
          </a:lstStyle>
          <a:p>
            <a:pPr lvl="0"/>
            <a:r>
              <a:rPr lang="en-US"/>
              <a:t>Edit Master text styles</a:t>
            </a:r>
          </a:p>
          <a:p>
            <a:pPr lvl="1"/>
            <a:r>
              <a:rPr lang="en-US"/>
              <a:t>Second level</a:t>
            </a:r>
          </a:p>
          <a:p>
            <a:pPr lvl="2"/>
            <a:r>
              <a:rPr lang="en-US"/>
              <a:t>Third level</a:t>
            </a:r>
          </a:p>
        </p:txBody>
      </p:sp>
      <p:pic>
        <p:nvPicPr>
          <p:cNvPr id="8" name="Picture 7" descr="A close up of a logo&#10;&#10;Description automatically generated">
            <a:extLst>
              <a:ext uri="{FF2B5EF4-FFF2-40B4-BE49-F238E27FC236}">
                <a16:creationId xmlns:a16="http://schemas.microsoft.com/office/drawing/2014/main" id="{2FCB95CC-5EC3-944D-90FE-16343AA8ED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1753" y="222242"/>
            <a:ext cx="447621" cy="696812"/>
          </a:xfrm>
          <a:prstGeom prst="rect">
            <a:avLst/>
          </a:prstGeom>
        </p:spPr>
      </p:pic>
    </p:spTree>
    <p:extLst>
      <p:ext uri="{BB962C8B-B14F-4D97-AF65-F5344CB8AC3E}">
        <p14:creationId xmlns:p14="http://schemas.microsoft.com/office/powerpoint/2010/main" val="2191011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Backcover">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5" name="TextBox 4">
            <a:extLst>
              <a:ext uri="{FF2B5EF4-FFF2-40B4-BE49-F238E27FC236}">
                <a16:creationId xmlns:a16="http://schemas.microsoft.com/office/drawing/2014/main" id="{2BF461C1-A129-9624-3163-2BABF5F16683}"/>
              </a:ext>
            </a:extLst>
          </p:cNvPr>
          <p:cNvSpPr txBox="1"/>
          <p:nvPr userDrawn="1"/>
        </p:nvSpPr>
        <p:spPr>
          <a:xfrm>
            <a:off x="595550" y="2405063"/>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a:ln>
                  <a:noFill/>
                </a:ln>
                <a:solidFill>
                  <a:srgbClr val="FFFFFF"/>
                </a:solidFill>
                <a:effectLst/>
                <a:uLnTx/>
                <a:uFillTx/>
                <a:latin typeface="Arial" panose="020B0604020202020204"/>
                <a:ea typeface="ＭＳ Ｐゴシック"/>
                <a:cs typeface="+mn-cs"/>
              </a:rPr>
              <a:t>Thank You</a:t>
            </a:r>
          </a:p>
        </p:txBody>
      </p:sp>
      <p:sp>
        <p:nvSpPr>
          <p:cNvPr id="20" name="Rectangle 19">
            <a:extLst>
              <a:ext uri="{FF2B5EF4-FFF2-40B4-BE49-F238E27FC236}">
                <a16:creationId xmlns:a16="http://schemas.microsoft.com/office/drawing/2014/main" id="{364697CA-E0AC-EDFD-0A1A-A5242552B24C}"/>
              </a:ext>
            </a:extLst>
          </p:cNvPr>
          <p:cNvSpPr/>
          <p:nvPr userDrawn="1"/>
        </p:nvSpPr>
        <p:spPr>
          <a:xfrm>
            <a:off x="595551" y="5862752"/>
            <a:ext cx="4441670" cy="6155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02/01/24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8" y="3796829"/>
            <a:ext cx="2378849" cy="769828"/>
          </a:xfrm>
          <a:prstGeom prst="rect">
            <a:avLst/>
          </a:prstGeom>
        </p:spPr>
      </p:pic>
    </p:spTree>
    <p:extLst>
      <p:ext uri="{BB962C8B-B14F-4D97-AF65-F5344CB8AC3E}">
        <p14:creationId xmlns:p14="http://schemas.microsoft.com/office/powerpoint/2010/main" val="322571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5" name="Picture 4" descr="A high angle view of a factory&#10;&#10;Description automatically generated">
            <a:extLst>
              <a:ext uri="{FF2B5EF4-FFF2-40B4-BE49-F238E27FC236}">
                <a16:creationId xmlns:a16="http://schemas.microsoft.com/office/drawing/2014/main" id="{B0C34CE5-033F-B7CC-3D18-AD1F8010624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77879" y="-7014"/>
            <a:ext cx="7729623" cy="6874639"/>
          </a:xfrm>
          <a:prstGeom prst="rect">
            <a:avLst/>
          </a:prstGeom>
        </p:spPr>
      </p:pic>
      <p:pic>
        <p:nvPicPr>
          <p:cNvPr id="7" name="Picture 6" descr="A conveyor belt with blue bottles&#10;&#10;Description automatically generated">
            <a:extLst>
              <a:ext uri="{FF2B5EF4-FFF2-40B4-BE49-F238E27FC236}">
                <a16:creationId xmlns:a16="http://schemas.microsoft.com/office/drawing/2014/main" id="{1AEF1BB1-DFC8-C9F3-E8D0-298CC476E95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1995"/>
          <a:stretch/>
        </p:blipFill>
        <p:spPr>
          <a:xfrm>
            <a:off x="4691270" y="-6773"/>
            <a:ext cx="7807689" cy="6867625"/>
          </a:xfrm>
          <a:prstGeom prst="rect">
            <a:avLst/>
          </a:prstGeom>
        </p:spPr>
      </p:pic>
    </p:spTree>
    <p:extLst>
      <p:ext uri="{BB962C8B-B14F-4D97-AF65-F5344CB8AC3E}">
        <p14:creationId xmlns:p14="http://schemas.microsoft.com/office/powerpoint/2010/main" val="143313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02/01/24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8" name="Picture 7" descr="A conveyor belt with a black background&#10;&#10;Description automatically generated">
            <a:extLst>
              <a:ext uri="{FF2B5EF4-FFF2-40B4-BE49-F238E27FC236}">
                <a16:creationId xmlns:a16="http://schemas.microsoft.com/office/drawing/2014/main" id="{59DBE12D-4E90-C647-E234-7093873E12F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3018"/>
          <a:stretch/>
        </p:blipFill>
        <p:spPr>
          <a:xfrm>
            <a:off x="595551" y="-1"/>
            <a:ext cx="11824096" cy="6857999"/>
          </a:xfrm>
          <a:prstGeom prst="rect">
            <a:avLst/>
          </a:prstGeom>
        </p:spPr>
      </p:pic>
    </p:spTree>
    <p:extLst>
      <p:ext uri="{BB962C8B-B14F-4D97-AF65-F5344CB8AC3E}">
        <p14:creationId xmlns:p14="http://schemas.microsoft.com/office/powerpoint/2010/main" val="395181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9" name="Title 1">
            <a:extLst>
              <a:ext uri="{FF2B5EF4-FFF2-40B4-BE49-F238E27FC236}">
                <a16:creationId xmlns:a16="http://schemas.microsoft.com/office/drawing/2014/main" id="{D07203A9-449B-C822-51C1-1E3A986C3C54}"/>
              </a:ext>
            </a:extLst>
          </p:cNvPr>
          <p:cNvSpPr>
            <a:spLocks noGrp="1"/>
          </p:cNvSpPr>
          <p:nvPr>
            <p:ph type="title" hasCustomPrompt="1"/>
          </p:nvPr>
        </p:nvSpPr>
        <p:spPr>
          <a:xfrm>
            <a:off x="457082" y="1037339"/>
            <a:ext cx="10503719" cy="365760"/>
          </a:xfrm>
        </p:spPr>
        <p:txBody>
          <a:bodyPr/>
          <a:lstStyle>
            <a:lvl1pPr>
              <a:defRPr b="0">
                <a:solidFill>
                  <a:schemeClr val="tx1"/>
                </a:solidFill>
              </a:defRPr>
            </a:lvl1pPr>
          </a:lstStyle>
          <a:p>
            <a:r>
              <a:rPr lang="en-US"/>
              <a:t>Click to enter headline</a:t>
            </a:r>
          </a:p>
        </p:txBody>
      </p:sp>
      <p:sp>
        <p:nvSpPr>
          <p:cNvPr id="10" name="Text Placeholder 3">
            <a:extLst>
              <a:ext uri="{FF2B5EF4-FFF2-40B4-BE49-F238E27FC236}">
                <a16:creationId xmlns:a16="http://schemas.microsoft.com/office/drawing/2014/main" id="{47F6DCC3-31B9-970C-4273-8DE192AEBEDF}"/>
              </a:ext>
            </a:extLst>
          </p:cNvPr>
          <p:cNvSpPr>
            <a:spLocks noGrp="1"/>
          </p:cNvSpPr>
          <p:nvPr>
            <p:ph type="body" sz="quarter" idx="10" hasCustomPrompt="1"/>
          </p:nvPr>
        </p:nvSpPr>
        <p:spPr>
          <a:xfrm>
            <a:off x="457082" y="1403099"/>
            <a:ext cx="10503719" cy="365760"/>
          </a:xfrm>
        </p:spPr>
        <p:txBody>
          <a:bodyPr/>
          <a:lstStyle>
            <a:lvl1pPr marL="0" indent="0">
              <a:buNone/>
              <a:defRPr sz="2398">
                <a:solidFill>
                  <a:srgbClr val="0272E7"/>
                </a:solidFill>
              </a:defRPr>
            </a:lvl1pPr>
          </a:lstStyle>
          <a:p>
            <a:pPr lvl="0"/>
            <a:r>
              <a:rPr lang="en-US"/>
              <a:t>Click to enter subhead</a:t>
            </a:r>
          </a:p>
        </p:txBody>
      </p:sp>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1" y="1876301"/>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9F763598-77B0-3284-35D6-C33D0ECED126}"/>
              </a:ext>
            </a:extLst>
          </p:cNvPr>
          <p:cNvSpPr>
            <a:spLocks noGrp="1"/>
          </p:cNvSpPr>
          <p:nvPr>
            <p:ph type="sldNum" sz="quarter" idx="13"/>
          </p:nvPr>
        </p:nvSpPr>
        <p:spPr>
          <a:xfrm>
            <a:off x="9123853" y="6251847"/>
            <a:ext cx="2743200" cy="365125"/>
          </a:xfrm>
          <a:prstGeom prst="rect">
            <a:avLst/>
          </a:prstGeom>
        </p:spPr>
        <p:txBody>
          <a:bodyPr anchor="b"/>
          <a:lstStyle>
            <a:lvl1pPr algn="r">
              <a:defRPr sz="800">
                <a:solidFill>
                  <a:schemeClr val="tx1">
                    <a:lumMod val="50000"/>
                    <a:lumOff val="50000"/>
                  </a:schemeClr>
                </a:solidFill>
              </a:defRPr>
            </a:lvl1pPr>
          </a:lstStyle>
          <a:p>
            <a:fld id="{792175D4-2E7E-454B-A73A-B003783E324B}" type="slidenum">
              <a:rPr lang="en-US" smtClean="0"/>
              <a:pPr/>
              <a:t>‹#›</a:t>
            </a:fld>
            <a:endParaRPr lang="en-US"/>
          </a:p>
        </p:txBody>
      </p:sp>
      <p:sp>
        <p:nvSpPr>
          <p:cNvPr id="3" name="Footer Placeholder 2">
            <a:extLst>
              <a:ext uri="{FF2B5EF4-FFF2-40B4-BE49-F238E27FC236}">
                <a16:creationId xmlns:a16="http://schemas.microsoft.com/office/drawing/2014/main" id="{30FB340C-0B84-71D4-D181-8C25658A5D85}"/>
              </a:ext>
            </a:extLst>
          </p:cNvPr>
          <p:cNvSpPr>
            <a:spLocks noGrp="1"/>
          </p:cNvSpPr>
          <p:nvPr>
            <p:ph type="ftr" sz="quarter" idx="12"/>
          </p:nvPr>
        </p:nvSpPr>
        <p:spPr>
          <a:xfrm>
            <a:off x="377091" y="6400800"/>
            <a:ext cx="3239313" cy="457200"/>
          </a:xfrm>
          <a:prstGeom prst="rect">
            <a:avLst/>
          </a:prstGeom>
        </p:spPr>
        <p:txBody>
          <a:bodyPr/>
          <a:lstStyle>
            <a:lvl1pPr>
              <a:defRPr sz="800">
                <a:solidFill>
                  <a:schemeClr val="tx1">
                    <a:lumMod val="50000"/>
                    <a:lumOff val="50000"/>
                  </a:schemeClr>
                </a:solidFill>
              </a:defRPr>
            </a:lvl1pPr>
          </a:lstStyle>
          <a:p>
            <a:r>
              <a:rPr lang="en-US"/>
              <a:t>Zebra Confidential. For recipient’s internal use only.</a:t>
            </a:r>
          </a:p>
        </p:txBody>
      </p:sp>
    </p:spTree>
    <p:extLst>
      <p:ext uri="{BB962C8B-B14F-4D97-AF65-F5344CB8AC3E}">
        <p14:creationId xmlns:p14="http://schemas.microsoft.com/office/powerpoint/2010/main" val="1797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BF558C-D54B-2768-93A0-048D38B794C1}"/>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3" name="Date Placeholder 3">
            <a:extLst>
              <a:ext uri="{FF2B5EF4-FFF2-40B4-BE49-F238E27FC236}">
                <a16:creationId xmlns:a16="http://schemas.microsoft.com/office/drawing/2014/main" id="{D4A7C313-6B3F-7B6C-5BA7-533A885DC6A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8681959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4E5D-785B-B15F-7D34-C3E6423381A8}"/>
              </a:ext>
            </a:extLst>
          </p:cNvPr>
          <p:cNvSpPr>
            <a:spLocks noGrp="1"/>
          </p:cNvSpPr>
          <p:nvPr>
            <p:ph type="title"/>
          </p:nvPr>
        </p:nvSpPr>
        <p:spPr/>
        <p:txBody>
          <a:bodyPr>
            <a:normAutofit/>
          </a:bodyPr>
          <a:lstStyle>
            <a:lvl1pPr>
              <a:defRPr sz="3999"/>
            </a:lvl1pPr>
          </a:lstStyle>
          <a:p>
            <a:r>
              <a:rPr lang="en-US"/>
              <a:t>Click to edit Master title style</a:t>
            </a:r>
          </a:p>
        </p:txBody>
      </p:sp>
      <p:sp>
        <p:nvSpPr>
          <p:cNvPr id="3" name="Content Placeholder 2">
            <a:extLst>
              <a:ext uri="{FF2B5EF4-FFF2-40B4-BE49-F238E27FC236}">
                <a16:creationId xmlns:a16="http://schemas.microsoft.com/office/drawing/2014/main" id="{643DC45B-1E25-B44A-C460-BA6062B0C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1E9E478-7C69-5C56-4532-156DFCECDA7B}"/>
              </a:ext>
            </a:extLst>
          </p:cNvPr>
          <p:cNvSpPr>
            <a:spLocks noGrp="1"/>
          </p:cNvSpPr>
          <p:nvPr>
            <p:ph type="sldNum" sz="quarter" idx="12"/>
          </p:nvPr>
        </p:nvSpPr>
        <p:spPr>
          <a:xfrm>
            <a:off x="9165165" y="6356351"/>
            <a:ext cx="2742486" cy="365125"/>
          </a:xfrm>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Tree>
    <p:extLst>
      <p:ext uri="{BB962C8B-B14F-4D97-AF65-F5344CB8AC3E}">
        <p14:creationId xmlns:p14="http://schemas.microsoft.com/office/powerpoint/2010/main" val="279331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6F80E-E33C-0058-68BF-FED698896C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154" y="1"/>
            <a:ext cx="12205979" cy="6859943"/>
          </a:xfrm>
          <a:prstGeom prst="rect">
            <a:avLst/>
          </a:prstGeom>
        </p:spPr>
      </p:pic>
      <p:sp>
        <p:nvSpPr>
          <p:cNvPr id="3" name="Date Placeholder 3">
            <a:extLst>
              <a:ext uri="{FF2B5EF4-FFF2-40B4-BE49-F238E27FC236}">
                <a16:creationId xmlns:a16="http://schemas.microsoft.com/office/drawing/2014/main" id="{DFE86558-20E5-541F-F66B-E15D19243353}"/>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4" name="Date Placeholder 3">
            <a:extLst>
              <a:ext uri="{FF2B5EF4-FFF2-40B4-BE49-F238E27FC236}">
                <a16:creationId xmlns:a16="http://schemas.microsoft.com/office/drawing/2014/main" id="{D1C7094A-1A57-000C-EDD5-E2A0ADBF99FB}"/>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307894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manufaturing plant-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79E640-B2D0-4E32-04ED-47597C210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898" y="21830"/>
            <a:ext cx="12258416" cy="6836170"/>
          </a:xfrm>
          <a:prstGeom prst="rect">
            <a:avLst/>
          </a:prstGeom>
        </p:spPr>
      </p:pic>
      <p:sp>
        <p:nvSpPr>
          <p:cNvPr id="10" name="Title 1">
            <a:extLst>
              <a:ext uri="{FF2B5EF4-FFF2-40B4-BE49-F238E27FC236}">
                <a16:creationId xmlns:a16="http://schemas.microsoft.com/office/drawing/2014/main" id="{E7FCC620-4CE9-1C86-458D-6D138254FDBD}"/>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1" name="Text Placeholder 3">
            <a:extLst>
              <a:ext uri="{FF2B5EF4-FFF2-40B4-BE49-F238E27FC236}">
                <a16:creationId xmlns:a16="http://schemas.microsoft.com/office/drawing/2014/main" id="{146ACBFF-1BEB-1746-2C29-AD4D23EC6E97}"/>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2" name="Date Placeholder 3">
            <a:extLst>
              <a:ext uri="{FF2B5EF4-FFF2-40B4-BE49-F238E27FC236}">
                <a16:creationId xmlns:a16="http://schemas.microsoft.com/office/drawing/2014/main" id="{03782FC2-2678-94E6-FED7-3FC50E5BFC4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3" name="Date Placeholder 3">
            <a:extLst>
              <a:ext uri="{FF2B5EF4-FFF2-40B4-BE49-F238E27FC236}">
                <a16:creationId xmlns:a16="http://schemas.microsoft.com/office/drawing/2014/main" id="{46DCFE23-1AD4-304F-3B38-2BA225772B6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2259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Interior slid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C504EEC-1B65-6281-63D0-D884D31E0D52}"/>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16" name="Text Placeholder 3">
            <a:extLst>
              <a:ext uri="{FF2B5EF4-FFF2-40B4-BE49-F238E27FC236}">
                <a16:creationId xmlns:a16="http://schemas.microsoft.com/office/drawing/2014/main" id="{611469CF-E0BB-BBA6-368D-B663DF9DD14C}"/>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a:t>Click to enter subhead</a:t>
            </a:r>
          </a:p>
        </p:txBody>
      </p:sp>
      <p:sp>
        <p:nvSpPr>
          <p:cNvPr id="18" name="Date Placeholder 3">
            <a:extLst>
              <a:ext uri="{FF2B5EF4-FFF2-40B4-BE49-F238E27FC236}">
                <a16:creationId xmlns:a16="http://schemas.microsoft.com/office/drawing/2014/main" id="{9C4DFD04-E7F7-2507-69E9-8CEDDA43F998}"/>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pic>
        <p:nvPicPr>
          <p:cNvPr id="2" name="Graphic 1">
            <a:extLst>
              <a:ext uri="{FF2B5EF4-FFF2-40B4-BE49-F238E27FC236}">
                <a16:creationId xmlns:a16="http://schemas.microsoft.com/office/drawing/2014/main" id="{7088B5D4-819E-220F-DA5B-EC431D7EE8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31754" y="235284"/>
            <a:ext cx="459715" cy="670731"/>
          </a:xfrm>
          <a:prstGeom prst="rect">
            <a:avLst/>
          </a:prstGeom>
        </p:spPr>
      </p:pic>
    </p:spTree>
    <p:extLst>
      <p:ext uri="{BB962C8B-B14F-4D97-AF65-F5344CB8AC3E}">
        <p14:creationId xmlns:p14="http://schemas.microsoft.com/office/powerpoint/2010/main" val="383268109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731187-C1FF-92A0-4806-2FB6ED722421}"/>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646C2F9-3F21-17F9-8B64-F2C35995609A}"/>
              </a:ext>
            </a:extLst>
          </p:cNvPr>
          <p:cNvSpPr>
            <a:spLocks noGrp="1"/>
          </p:cNvSpPr>
          <p:nvPr>
            <p:ph type="title" hasCustomPrompt="1"/>
          </p:nvPr>
        </p:nvSpPr>
        <p:spPr>
          <a:xfrm>
            <a:off x="469657" y="457200"/>
            <a:ext cx="11225908" cy="365760"/>
          </a:xfrm>
        </p:spPr>
        <p:txBody>
          <a:bodyPr/>
          <a:lstStyle>
            <a:lvl1pPr>
              <a:defRPr/>
            </a:lvl1pPr>
          </a:lstStyle>
          <a:p>
            <a:r>
              <a:rPr lang="en-US"/>
              <a:t>Headline</a:t>
            </a:r>
          </a:p>
        </p:txBody>
      </p:sp>
      <p:sp>
        <p:nvSpPr>
          <p:cNvPr id="8" name="Text Placeholder 3">
            <a:extLst>
              <a:ext uri="{FF2B5EF4-FFF2-40B4-BE49-F238E27FC236}">
                <a16:creationId xmlns:a16="http://schemas.microsoft.com/office/drawing/2014/main" id="{6AC5FB85-2776-DAD2-0857-58C6F3D00068}"/>
              </a:ext>
            </a:extLst>
          </p:cNvPr>
          <p:cNvSpPr>
            <a:spLocks noGrp="1"/>
          </p:cNvSpPr>
          <p:nvPr>
            <p:ph type="body" sz="quarter" idx="10" hasCustomPrompt="1"/>
          </p:nvPr>
        </p:nvSpPr>
        <p:spPr>
          <a:xfrm>
            <a:off x="469657" y="932688"/>
            <a:ext cx="11225908" cy="365760"/>
          </a:xfrm>
        </p:spPr>
        <p:txBody>
          <a:bodyPr/>
          <a:lstStyle>
            <a:lvl1pPr marL="0" indent="0">
              <a:buNone/>
              <a:defRPr sz="2399">
                <a:solidFill>
                  <a:srgbClr val="0073E6"/>
                </a:solidFill>
              </a:defRPr>
            </a:lvl1pPr>
          </a:lstStyle>
          <a:p>
            <a:pPr lvl="0"/>
            <a:r>
              <a:rPr lang="en-US"/>
              <a:t>Subhead</a:t>
            </a:r>
          </a:p>
        </p:txBody>
      </p:sp>
      <p:sp>
        <p:nvSpPr>
          <p:cNvPr id="9" name="Date Placeholder 3">
            <a:extLst>
              <a:ext uri="{FF2B5EF4-FFF2-40B4-BE49-F238E27FC236}">
                <a16:creationId xmlns:a16="http://schemas.microsoft.com/office/drawing/2014/main" id="{3429A251-F7C4-DE9F-B99B-8E3816FBE75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0" name="Date Placeholder 3">
            <a:extLst>
              <a:ext uri="{FF2B5EF4-FFF2-40B4-BE49-F238E27FC236}">
                <a16:creationId xmlns:a16="http://schemas.microsoft.com/office/drawing/2014/main" id="{6C1C2E36-3B79-9793-9D88-6CE8761C6473}"/>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454526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F517986-B554-3D22-BEAF-03A4C860E25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1183" y="546872"/>
            <a:ext cx="2566320" cy="551861"/>
          </a:xfrm>
          <a:prstGeom prst="rect">
            <a:avLst/>
          </a:prstGeom>
        </p:spPr>
      </p:pic>
    </p:spTree>
    <p:extLst>
      <p:ext uri="{BB962C8B-B14F-4D97-AF65-F5344CB8AC3E}">
        <p14:creationId xmlns:p14="http://schemas.microsoft.com/office/powerpoint/2010/main" val="4088970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435BE30-866B-0FBE-B8AC-524AC0BD3A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2281" y="519194"/>
            <a:ext cx="1847362" cy="627276"/>
          </a:xfrm>
          <a:prstGeom prst="rect">
            <a:avLst/>
          </a:prstGeom>
        </p:spPr>
      </p:pic>
    </p:spTree>
    <p:extLst>
      <p:ext uri="{BB962C8B-B14F-4D97-AF65-F5344CB8AC3E}">
        <p14:creationId xmlns:p14="http://schemas.microsoft.com/office/powerpoint/2010/main" val="2559684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15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B0D8F4-6032-A185-28CD-1A5B7A52F1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0" y="0"/>
            <a:ext cx="12202520" cy="6858000"/>
          </a:xfrm>
          <a:prstGeom prst="rect">
            <a:avLst/>
          </a:prstGeom>
        </p:spPr>
      </p:pic>
      <p:sp>
        <p:nvSpPr>
          <p:cNvPr id="6" name="Date Placeholder 3">
            <a:extLst>
              <a:ext uri="{FF2B5EF4-FFF2-40B4-BE49-F238E27FC236}">
                <a16:creationId xmlns:a16="http://schemas.microsoft.com/office/drawing/2014/main" id="{BCC743B7-CC69-0504-B68F-29E82D487065}"/>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alpha val="49000"/>
                  </a:schemeClr>
                </a:solidFill>
                <a:effectLst/>
                <a:uLnTx/>
                <a:uFillTx/>
                <a:latin typeface="Arial" pitchFamily="34" charset="0"/>
                <a:ea typeface="MS PGothic" pitchFamily="34" charset="-128"/>
                <a:cs typeface="+mn-cs"/>
              </a:rPr>
              <a:t>ZEBRA TECHNOLOGIES</a:t>
            </a:r>
          </a:p>
        </p:txBody>
      </p:sp>
      <p:sp>
        <p:nvSpPr>
          <p:cNvPr id="2" name="Holder 3">
            <a:extLst>
              <a:ext uri="{FF2B5EF4-FFF2-40B4-BE49-F238E27FC236}">
                <a16:creationId xmlns:a16="http://schemas.microsoft.com/office/drawing/2014/main" id="{8A12EBB4-14A2-ABB6-5654-6E9BB1EB8A87}"/>
              </a:ext>
            </a:extLst>
          </p:cNvPr>
          <p:cNvSpPr>
            <a:spLocks noGrp="1"/>
          </p:cNvSpPr>
          <p:nvPr>
            <p:ph type="body" idx="1"/>
          </p:nvPr>
        </p:nvSpPr>
        <p:spPr>
          <a:xfrm>
            <a:off x="609441" y="3429000"/>
            <a:ext cx="10969943" cy="615553"/>
          </a:xfrm>
        </p:spPr>
        <p:txBody>
          <a:bodyPr lIns="0" tIns="0" rIns="0" bIns="0"/>
          <a:lstStyle>
            <a:lvl1pPr>
              <a:defRPr sz="4000" b="1">
                <a:solidFill>
                  <a:schemeClr val="bg1"/>
                </a:solidFill>
              </a:defRPr>
            </a:lvl1pPr>
          </a:lstStyle>
          <a:p>
            <a:endParaRPr/>
          </a:p>
        </p:txBody>
      </p:sp>
    </p:spTree>
    <p:extLst>
      <p:ext uri="{BB962C8B-B14F-4D97-AF65-F5344CB8AC3E}">
        <p14:creationId xmlns:p14="http://schemas.microsoft.com/office/powerpoint/2010/main" val="37222127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manufaturing plant-image">
    <p:spTree>
      <p:nvGrpSpPr>
        <p:cNvPr id="1" name=""/>
        <p:cNvGrpSpPr/>
        <p:nvPr/>
      </p:nvGrpSpPr>
      <p:grpSpPr>
        <a:xfrm>
          <a:off x="0" y="0"/>
          <a:ext cx="0" cy="0"/>
          <a:chOff x="0" y="0"/>
          <a:chExt cx="0" cy="0"/>
        </a:xfrm>
      </p:grpSpPr>
      <p:pic>
        <p:nvPicPr>
          <p:cNvPr id="5" name="Picture 4" descr="A person standing in a factory&#10;&#10;Description automatically generated">
            <a:extLst>
              <a:ext uri="{FF2B5EF4-FFF2-40B4-BE49-F238E27FC236}">
                <a16:creationId xmlns:a16="http://schemas.microsoft.com/office/drawing/2014/main" id="{DD972AA4-2500-EA7C-BC8A-EEB37219EB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5" cy="6858000"/>
          </a:xfrm>
          <a:prstGeom prst="rect">
            <a:avLst/>
          </a:prstGeom>
        </p:spPr>
      </p:pic>
      <p:sp>
        <p:nvSpPr>
          <p:cNvPr id="10" name="Title 1">
            <a:extLst>
              <a:ext uri="{FF2B5EF4-FFF2-40B4-BE49-F238E27FC236}">
                <a16:creationId xmlns:a16="http://schemas.microsoft.com/office/drawing/2014/main" id="{E7FCC620-4CE9-1C86-458D-6D138254FDBD}"/>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1" name="Text Placeholder 3">
            <a:extLst>
              <a:ext uri="{FF2B5EF4-FFF2-40B4-BE49-F238E27FC236}">
                <a16:creationId xmlns:a16="http://schemas.microsoft.com/office/drawing/2014/main" id="{146ACBFF-1BEB-1746-2C29-AD4D23EC6E97}"/>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2" name="Date Placeholder 3">
            <a:extLst>
              <a:ext uri="{FF2B5EF4-FFF2-40B4-BE49-F238E27FC236}">
                <a16:creationId xmlns:a16="http://schemas.microsoft.com/office/drawing/2014/main" id="{03782FC2-2678-94E6-FED7-3FC50E5BFC4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3" name="Date Placeholder 3">
            <a:extLst>
              <a:ext uri="{FF2B5EF4-FFF2-40B4-BE49-F238E27FC236}">
                <a16:creationId xmlns:a16="http://schemas.microsoft.com/office/drawing/2014/main" id="{46DCFE23-1AD4-304F-3B38-2BA225772B6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24439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manufaturing plant-aerial view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48485A-4A5A-56E4-C1BF-8A6650024957}"/>
              </a:ext>
            </a:extLst>
          </p:cNvPr>
          <p:cNvPicPr>
            <a:picLocks noChangeAspect="1"/>
          </p:cNvPicPr>
          <p:nvPr userDrawn="1"/>
        </p:nvPicPr>
        <p:blipFill>
          <a:blip r:embed="rId2" cstate="screen">
            <a:alphaModFix amt="76000"/>
            <a:extLst>
              <a:ext uri="{28A0092B-C50C-407E-A947-70E740481C1C}">
                <a14:useLocalDpi xmlns:a14="http://schemas.microsoft.com/office/drawing/2010/main"/>
              </a:ext>
            </a:extLst>
          </a:blip>
          <a:srcRect/>
          <a:stretch/>
        </p:blipFill>
        <p:spPr>
          <a:xfrm>
            <a:off x="1" y="0"/>
            <a:ext cx="12188824" cy="6858000"/>
          </a:xfrm>
          <a:prstGeom prst="rect">
            <a:avLst/>
          </a:prstGeom>
        </p:spPr>
      </p:pic>
      <p:sp>
        <p:nvSpPr>
          <p:cNvPr id="8" name="Date Placeholder 3">
            <a:extLst>
              <a:ext uri="{FF2B5EF4-FFF2-40B4-BE49-F238E27FC236}">
                <a16:creationId xmlns:a16="http://schemas.microsoft.com/office/drawing/2014/main" id="{B1B0EBCD-6B6C-67B7-EB2A-8BC4B825728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9" name="Date Placeholder 3">
            <a:extLst>
              <a:ext uri="{FF2B5EF4-FFF2-40B4-BE49-F238E27FC236}">
                <a16:creationId xmlns:a16="http://schemas.microsoft.com/office/drawing/2014/main" id="{5EA35F15-7C69-5457-B8D5-3C8EC16D1BC1}"/>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03024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3dRen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82318-0CED-E453-2928-BCEE73F0FC9B}"/>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EC5055A9-DD9A-7BAF-F311-79B94E219403}"/>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28A07F93-E825-222C-1D3F-C228CD76160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5" name="Picture 4" descr="A high angle view of a factory&#10;&#10;Description automatically generated">
            <a:extLst>
              <a:ext uri="{FF2B5EF4-FFF2-40B4-BE49-F238E27FC236}">
                <a16:creationId xmlns:a16="http://schemas.microsoft.com/office/drawing/2014/main" id="{0A9BCB99-C95C-EC51-191B-DE6774A7A667}"/>
              </a:ext>
            </a:extLst>
          </p:cNvPr>
          <p:cNvPicPr>
            <a:picLocks noChangeAspect="1"/>
          </p:cNvPicPr>
          <p:nvPr userDrawn="1"/>
        </p:nvPicPr>
        <p:blipFill>
          <a:blip r:embed="rId2" cstate="screen">
            <a:alphaModFix amt="76000"/>
            <a:extLst>
              <a:ext uri="{28A0092B-C50C-407E-A947-70E740481C1C}">
                <a14:useLocalDpi xmlns:a14="http://schemas.microsoft.com/office/drawing/2010/main"/>
              </a:ext>
            </a:extLst>
          </a:blip>
          <a:stretch>
            <a:fillRect/>
          </a:stretch>
        </p:blipFill>
        <p:spPr>
          <a:xfrm>
            <a:off x="0" y="0"/>
            <a:ext cx="12188824" cy="6940296"/>
          </a:xfrm>
          <a:prstGeom prst="rect">
            <a:avLst/>
          </a:prstGeom>
        </p:spPr>
      </p:pic>
    </p:spTree>
    <p:extLst>
      <p:ext uri="{BB962C8B-B14F-4D97-AF65-F5344CB8AC3E}">
        <p14:creationId xmlns:p14="http://schemas.microsoft.com/office/powerpoint/2010/main" val="217380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new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82318-0CED-E453-2928-BCEE73F0FC9B}"/>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1F6298F-B492-2D25-1D82-D1781ABB71DC}"/>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6EFD105E-A747-6FDD-F216-27D24F93F7A3}"/>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EC5055A9-DD9A-7BAF-F311-79B94E219403}"/>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28A07F93-E825-222C-1D3F-C228CD76160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3" name="Picture 2" descr="A blue and black background with a globe&#10;&#10;Description automatically generated">
            <a:extLst>
              <a:ext uri="{FF2B5EF4-FFF2-40B4-BE49-F238E27FC236}">
                <a16:creationId xmlns:a16="http://schemas.microsoft.com/office/drawing/2014/main" id="{D8188810-F57D-D90F-0370-D2E568DAC7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3918"/>
            <a:ext cx="12265894" cy="6989754"/>
          </a:xfrm>
          <a:prstGeom prst="rect">
            <a:avLst/>
          </a:prstGeom>
        </p:spPr>
      </p:pic>
    </p:spTree>
    <p:extLst>
      <p:ext uri="{BB962C8B-B14F-4D97-AF65-F5344CB8AC3E}">
        <p14:creationId xmlns:p14="http://schemas.microsoft.com/office/powerpoint/2010/main" val="412190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Plane p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F95100-B342-FA42-B18E-E0713B135DDA}"/>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6E71A2F-D205-8871-9402-491F2BA65195}"/>
              </a:ext>
            </a:extLst>
          </p:cNvPr>
          <p:cNvSpPr>
            <a:spLocks noGrp="1"/>
          </p:cNvSpPr>
          <p:nvPr>
            <p:ph type="title" hasCustomPrompt="1"/>
          </p:nvPr>
        </p:nvSpPr>
        <p:spPr>
          <a:xfrm>
            <a:off x="469657" y="457200"/>
            <a:ext cx="11225908" cy="365760"/>
          </a:xfrm>
        </p:spPr>
        <p:txBody>
          <a:bodyPr/>
          <a:lstStyle>
            <a:lvl1pPr>
              <a:defRPr/>
            </a:lvl1pPr>
          </a:lstStyle>
          <a:p>
            <a:r>
              <a:rPr lang="en-US"/>
              <a:t>Headline</a:t>
            </a:r>
          </a:p>
        </p:txBody>
      </p:sp>
      <p:sp>
        <p:nvSpPr>
          <p:cNvPr id="9" name="Text Placeholder 3">
            <a:extLst>
              <a:ext uri="{FF2B5EF4-FFF2-40B4-BE49-F238E27FC236}">
                <a16:creationId xmlns:a16="http://schemas.microsoft.com/office/drawing/2014/main" id="{1C5C148A-96BD-759F-FE50-C613DD21AEC1}"/>
              </a:ext>
            </a:extLst>
          </p:cNvPr>
          <p:cNvSpPr>
            <a:spLocks noGrp="1"/>
          </p:cNvSpPr>
          <p:nvPr>
            <p:ph type="body" sz="quarter" idx="10" hasCustomPrompt="1"/>
          </p:nvPr>
        </p:nvSpPr>
        <p:spPr>
          <a:xfrm>
            <a:off x="469657" y="932688"/>
            <a:ext cx="11225908" cy="365760"/>
          </a:xfrm>
        </p:spPr>
        <p:txBody>
          <a:bodyPr/>
          <a:lstStyle>
            <a:lvl1pPr marL="0" indent="0">
              <a:buNone/>
              <a:defRPr sz="2399">
                <a:solidFill>
                  <a:srgbClr val="0073E6"/>
                </a:solidFill>
              </a:defRPr>
            </a:lvl1pPr>
          </a:lstStyle>
          <a:p>
            <a:pPr lvl="0"/>
            <a:r>
              <a:rPr lang="en-US"/>
              <a:t>Subhead</a:t>
            </a:r>
          </a:p>
        </p:txBody>
      </p:sp>
      <p:sp>
        <p:nvSpPr>
          <p:cNvPr id="10" name="Date Placeholder 3">
            <a:extLst>
              <a:ext uri="{FF2B5EF4-FFF2-40B4-BE49-F238E27FC236}">
                <a16:creationId xmlns:a16="http://schemas.microsoft.com/office/drawing/2014/main" id="{1933887F-1E0E-2386-E3C0-435A432DCA1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1" name="Date Placeholder 3">
            <a:extLst>
              <a:ext uri="{FF2B5EF4-FFF2-40B4-BE49-F238E27FC236}">
                <a16:creationId xmlns:a16="http://schemas.microsoft.com/office/drawing/2014/main" id="{157977C9-F79B-3FCB-1ABC-38EAF9242727}"/>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05688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userDrawn="1">
          <p15:clr>
            <a:srgbClr val="FBAE40"/>
          </p15:clr>
        </p15:guide>
        <p15:guide id="2" pos="311" userDrawn="1">
          <p15:clr>
            <a:srgbClr val="FBAE40"/>
          </p15:clr>
        </p15:guide>
        <p15:guide id="3" orient="horz" pos="1644" userDrawn="1">
          <p15:clr>
            <a:srgbClr val="FBAE40"/>
          </p15:clr>
        </p15:guide>
        <p15:guide id="4" pos="62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Angle pages">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ABC1E079-E8D7-E96D-07CD-4EC0D9B550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88825" cy="6858001"/>
          </a:xfrm>
          <a:prstGeom prst="rect">
            <a:avLst/>
          </a:prstGeom>
        </p:spPr>
      </p:pic>
      <p:sp>
        <p:nvSpPr>
          <p:cNvPr id="9" name="Title 1">
            <a:extLst>
              <a:ext uri="{FF2B5EF4-FFF2-40B4-BE49-F238E27FC236}">
                <a16:creationId xmlns:a16="http://schemas.microsoft.com/office/drawing/2014/main" id="{58F384F6-DAEB-FA71-4906-BF65ACB3F18B}"/>
              </a:ext>
            </a:extLst>
          </p:cNvPr>
          <p:cNvSpPr>
            <a:spLocks noGrp="1"/>
          </p:cNvSpPr>
          <p:nvPr>
            <p:ph type="title" hasCustomPrompt="1"/>
          </p:nvPr>
        </p:nvSpPr>
        <p:spPr>
          <a:xfrm>
            <a:off x="533400"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DE9BD7EA-E899-D089-FEAB-6FE0EE224C80}"/>
              </a:ext>
            </a:extLst>
          </p:cNvPr>
          <p:cNvSpPr>
            <a:spLocks noGrp="1"/>
          </p:cNvSpPr>
          <p:nvPr>
            <p:ph type="body" sz="quarter" idx="10" hasCustomPrompt="1"/>
          </p:nvPr>
        </p:nvSpPr>
        <p:spPr>
          <a:xfrm>
            <a:off x="533400"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4AD12B7B-9BEC-B963-9E98-666C7802DBA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F02A090F-11A1-CB88-D962-4AFB9CDBF0B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83039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theme" Target="../theme/theme2.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1874943829"/>
      </p:ext>
    </p:extLst>
  </p:cSld>
  <p:clrMap bg1="lt1" tx1="dk1" bg2="lt2" tx2="dk2" accent1="accent1" accent2="accent2" accent3="accent3" accent4="accent4" accent5="accent5" accent6="accent6" hlink="hlink" folHlink="folHlink"/>
  <p:sldLayoutIdLst>
    <p:sldLayoutId id="2147484307" r:id="rId1"/>
    <p:sldLayoutId id="2147484322" r:id="rId2"/>
    <p:sldLayoutId id="2147484321" r:id="rId3"/>
    <p:sldLayoutId id="2147484296" r:id="rId4"/>
    <p:sldLayoutId id="2147484313" r:id="rId5"/>
    <p:sldLayoutId id="2147484297" r:id="rId6"/>
    <p:sldLayoutId id="2147484319" r:id="rId7"/>
    <p:sldLayoutId id="2147484298" r:id="rId8"/>
    <p:sldLayoutId id="2147484300" r:id="rId9"/>
    <p:sldLayoutId id="2147484320" r:id="rId10"/>
    <p:sldLayoutId id="2147484299" r:id="rId11"/>
    <p:sldLayoutId id="2147484301" r:id="rId12"/>
    <p:sldLayoutId id="2147484302" r:id="rId13"/>
    <p:sldLayoutId id="2147484303" r:id="rId14"/>
    <p:sldLayoutId id="2147484304" r:id="rId15"/>
    <p:sldLayoutId id="2147484305" r:id="rId16"/>
    <p:sldLayoutId id="2147484306" r:id="rId17"/>
    <p:sldLayoutId id="2147484291" r:id="rId18"/>
    <p:sldLayoutId id="2147484316" r:id="rId19"/>
    <p:sldLayoutId id="2147484314" r:id="rId20"/>
    <p:sldLayoutId id="2147484315" r:id="rId21"/>
    <p:sldLayoutId id="2147484294" r:id="rId22"/>
    <p:sldLayoutId id="2147484295" r:id="rId23"/>
    <p:sldLayoutId id="2147484317" r:id="rId24"/>
    <p:sldLayoutId id="2147484318" r:id="rId25"/>
    <p:sldLayoutId id="2147484323" r:id="rId26"/>
    <p:sldLayoutId id="2147484324" r:id="rId27"/>
    <p:sldLayoutId id="2147484325" r:id="rId28"/>
    <p:sldLayoutId id="2147484326" r:id="rId29"/>
    <p:sldLayoutId id="2147484330" r:id="rId30"/>
    <p:sldLayoutId id="2147484331"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60619" y="2580823"/>
            <a:ext cx="11067585" cy="430887"/>
          </a:xfrm>
          <a:prstGeom prst="rect">
            <a:avLst/>
          </a:prstGeom>
        </p:spPr>
        <p:txBody>
          <a:bodyPr wrap="square" lIns="0" tIns="0" rIns="0" bIns="0">
            <a:spAutoFit/>
          </a:bodyPr>
          <a:lstStyle>
            <a:lvl1pPr>
              <a:defRPr sz="2800" b="0" i="0">
                <a:solidFill>
                  <a:schemeClr val="bg1"/>
                </a:solidFill>
                <a:latin typeface="Arial Narrow"/>
                <a:cs typeface="Arial Narrow"/>
              </a:defRPr>
            </a:lvl1pPr>
          </a:lstStyle>
          <a:p>
            <a:endParaRPr/>
          </a:p>
        </p:txBody>
      </p:sp>
      <p:sp>
        <p:nvSpPr>
          <p:cNvPr id="3" name="Holder 3"/>
          <p:cNvSpPr>
            <a:spLocks noGrp="1"/>
          </p:cNvSpPr>
          <p:nvPr>
            <p:ph type="body" idx="1"/>
          </p:nvPr>
        </p:nvSpPr>
        <p:spPr>
          <a:xfrm>
            <a:off x="609441" y="1577340"/>
            <a:ext cx="1096994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4201" y="6377941"/>
            <a:ext cx="3900424" cy="276999"/>
          </a:xfrm>
          <a:prstGeom prst="rect">
            <a:avLst/>
          </a:prstGeom>
        </p:spPr>
        <p:txBody>
          <a:bodyPr wrap="square" lIns="0" tIns="0" rIns="0" bIns="0">
            <a:spAutoFit/>
          </a:bodyPr>
          <a:lstStyle>
            <a:lvl1pPr algn="ctr">
              <a:defRPr>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Holder 5"/>
          <p:cNvSpPr>
            <a:spLocks noGrp="1"/>
          </p:cNvSpPr>
          <p:nvPr>
            <p:ph type="dt" sz="half" idx="6"/>
          </p:nvPr>
        </p:nvSpPr>
        <p:spPr>
          <a:xfrm>
            <a:off x="609441" y="6377941"/>
            <a:ext cx="2803430" cy="276999"/>
          </a:xfrm>
          <a:prstGeom prst="rect">
            <a:avLst/>
          </a:prstGeom>
        </p:spPr>
        <p:txBody>
          <a:bodyPr wrap="square" lIns="0" tIns="0" rIns="0" bIns="0">
            <a:spAutoFit/>
          </a:bodyPr>
          <a:lstStyle>
            <a:lvl1pPr algn="l">
              <a:defRPr>
                <a:solidFill>
                  <a:schemeClr val="tx1">
                    <a:tint val="75000"/>
                  </a:schemeClr>
                </a:solidFill>
                <a:latin typeface="Arial" panose="020B0604020202020204" pitchFamily="34" charset="0"/>
                <a:cs typeface="Arial" panose="020B0604020202020204" pitchFamily="34" charset="0"/>
              </a:defRPr>
            </a:lvl1pPr>
          </a:lstStyle>
          <a:p>
            <a:fld id="{1D8BD707-D9CF-40AE-B4C6-C98DA3205C09}" type="datetimeFigureOut">
              <a:rPr lang="en-US" smtClean="0"/>
              <a:pPr/>
              <a:t>10/2/2024</a:t>
            </a:fld>
            <a:endParaRPr lang="en-US"/>
          </a:p>
        </p:txBody>
      </p:sp>
      <p:sp>
        <p:nvSpPr>
          <p:cNvPr id="6" name="Holder 6"/>
          <p:cNvSpPr>
            <a:spLocks noGrp="1"/>
          </p:cNvSpPr>
          <p:nvPr>
            <p:ph type="sldNum" sz="quarter" idx="7"/>
          </p:nvPr>
        </p:nvSpPr>
        <p:spPr>
          <a:xfrm>
            <a:off x="8775954" y="6377941"/>
            <a:ext cx="2803430" cy="276999"/>
          </a:xfrm>
          <a:prstGeom prst="rect">
            <a:avLst/>
          </a:prstGeom>
        </p:spPr>
        <p:txBody>
          <a:bodyPr wrap="square" lIns="0" tIns="0" rIns="0" bIns="0">
            <a:spAutoFit/>
          </a:bodyPr>
          <a:lstStyle>
            <a:lvl1pPr algn="r">
              <a:defRPr>
                <a:solidFill>
                  <a:schemeClr val="tx1">
                    <a:tint val="75000"/>
                  </a:schemeClr>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7" name="Picture 6" descr="A picture containing blue, screenshot, electric blue, azure&#10;&#10;Description automatically generated">
            <a:extLst>
              <a:ext uri="{FF2B5EF4-FFF2-40B4-BE49-F238E27FC236}">
                <a16:creationId xmlns:a16="http://schemas.microsoft.com/office/drawing/2014/main" id="{9368E333-1038-B941-6A80-E2C1482FDCF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Tree>
    <p:extLst>
      <p:ext uri="{BB962C8B-B14F-4D97-AF65-F5344CB8AC3E}">
        <p14:creationId xmlns:p14="http://schemas.microsoft.com/office/powerpoint/2010/main" val="3225395839"/>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Lst>
  <p:txStyles>
    <p:titleStyle>
      <a:lvl1pPr>
        <a:defRPr>
          <a:latin typeface="Arial" panose="020B0604020202020204" pitchFamily="34" charset="0"/>
          <a:ea typeface="+mj-ea"/>
          <a:cs typeface="Arial" panose="020B0604020202020204" pitchFamily="34" charset="0"/>
        </a:defRPr>
      </a:lvl1pPr>
    </p:titleStyle>
    <p:bodyStyle>
      <a:lvl1pPr marL="0">
        <a:defRPr>
          <a:latin typeface="Arial" panose="020B0604020202020204" pitchFamily="34" charset="0"/>
          <a:ea typeface="+mn-ea"/>
          <a:cs typeface="Arial" panose="020B0604020202020204" pitchFamily="34" charset="0"/>
        </a:defRPr>
      </a:lvl1pPr>
      <a:lvl2pPr marL="457063">
        <a:defRPr>
          <a:latin typeface="+mn-lt"/>
          <a:ea typeface="+mn-ea"/>
          <a:cs typeface="+mn-cs"/>
        </a:defRPr>
      </a:lvl2pPr>
      <a:lvl3pPr marL="914126">
        <a:defRPr>
          <a:latin typeface="+mn-lt"/>
          <a:ea typeface="+mn-ea"/>
          <a:cs typeface="+mn-cs"/>
        </a:defRPr>
      </a:lvl3pPr>
      <a:lvl4pPr marL="1371189">
        <a:defRPr>
          <a:latin typeface="+mn-lt"/>
          <a:ea typeface="+mn-ea"/>
          <a:cs typeface="+mn-cs"/>
        </a:defRPr>
      </a:lvl4pPr>
      <a:lvl5pPr marL="1828251">
        <a:defRPr>
          <a:latin typeface="+mn-lt"/>
          <a:ea typeface="+mn-ea"/>
          <a:cs typeface="+mn-cs"/>
        </a:defRPr>
      </a:lvl5pPr>
      <a:lvl6pPr marL="2285314">
        <a:defRPr>
          <a:latin typeface="+mn-lt"/>
          <a:ea typeface="+mn-ea"/>
          <a:cs typeface="+mn-cs"/>
        </a:defRPr>
      </a:lvl6pPr>
      <a:lvl7pPr marL="2742377">
        <a:defRPr>
          <a:latin typeface="+mn-lt"/>
          <a:ea typeface="+mn-ea"/>
          <a:cs typeface="+mn-cs"/>
        </a:defRPr>
      </a:lvl7pPr>
      <a:lvl8pPr marL="3199440">
        <a:defRPr>
          <a:latin typeface="+mn-lt"/>
          <a:ea typeface="+mn-ea"/>
          <a:cs typeface="+mn-cs"/>
        </a:defRPr>
      </a:lvl8pPr>
      <a:lvl9pPr marL="3656503">
        <a:defRPr>
          <a:latin typeface="+mn-lt"/>
          <a:ea typeface="+mn-ea"/>
          <a:cs typeface="+mn-cs"/>
        </a:defRPr>
      </a:lvl9pPr>
    </p:bodyStyle>
    <p:otherStyle>
      <a:lvl1pPr marL="0">
        <a:defRPr>
          <a:latin typeface="+mn-lt"/>
          <a:ea typeface="+mn-ea"/>
          <a:cs typeface="+mn-cs"/>
        </a:defRPr>
      </a:lvl1pPr>
      <a:lvl2pPr marL="457063">
        <a:defRPr>
          <a:latin typeface="+mn-lt"/>
          <a:ea typeface="+mn-ea"/>
          <a:cs typeface="+mn-cs"/>
        </a:defRPr>
      </a:lvl2pPr>
      <a:lvl3pPr marL="914126">
        <a:defRPr>
          <a:latin typeface="+mn-lt"/>
          <a:ea typeface="+mn-ea"/>
          <a:cs typeface="+mn-cs"/>
        </a:defRPr>
      </a:lvl3pPr>
      <a:lvl4pPr marL="1371189">
        <a:defRPr>
          <a:latin typeface="+mn-lt"/>
          <a:ea typeface="+mn-ea"/>
          <a:cs typeface="+mn-cs"/>
        </a:defRPr>
      </a:lvl4pPr>
      <a:lvl5pPr marL="1828251">
        <a:defRPr>
          <a:latin typeface="+mn-lt"/>
          <a:ea typeface="+mn-ea"/>
          <a:cs typeface="+mn-cs"/>
        </a:defRPr>
      </a:lvl5pPr>
      <a:lvl6pPr marL="2285314">
        <a:defRPr>
          <a:latin typeface="+mn-lt"/>
          <a:ea typeface="+mn-ea"/>
          <a:cs typeface="+mn-cs"/>
        </a:defRPr>
      </a:lvl6pPr>
      <a:lvl7pPr marL="2742377">
        <a:defRPr>
          <a:latin typeface="+mn-lt"/>
          <a:ea typeface="+mn-ea"/>
          <a:cs typeface="+mn-cs"/>
        </a:defRPr>
      </a:lvl7pPr>
      <a:lvl8pPr marL="3199440">
        <a:defRPr>
          <a:latin typeface="+mn-lt"/>
          <a:ea typeface="+mn-ea"/>
          <a:cs typeface="+mn-cs"/>
        </a:defRPr>
      </a:lvl8pPr>
      <a:lvl9pPr marL="365650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9.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png"/><Relationship Id="rId9"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image" Target="../media/image89.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103.png"/><Relationship Id="rId25" Type="http://schemas.openxmlformats.org/officeDocument/2006/relationships/image" Target="../media/image111.png"/><Relationship Id="rId2" Type="http://schemas.openxmlformats.org/officeDocument/2006/relationships/notesSlide" Target="../notesSlides/notesSlide11.xml"/><Relationship Id="rId16" Type="http://schemas.openxmlformats.org/officeDocument/2006/relationships/image" Target="../media/image102.png"/><Relationship Id="rId20" Type="http://schemas.openxmlformats.org/officeDocument/2006/relationships/image" Target="../media/image106.png"/><Relationship Id="rId29" Type="http://schemas.openxmlformats.org/officeDocument/2006/relationships/image" Target="../media/image115.png"/><Relationship Id="rId1" Type="http://schemas.openxmlformats.org/officeDocument/2006/relationships/slideLayout" Target="../slideLayouts/slideLayout31.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10.svg"/><Relationship Id="rId32" Type="http://schemas.openxmlformats.org/officeDocument/2006/relationships/image" Target="../media/image118.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png"/><Relationship Id="rId10" Type="http://schemas.openxmlformats.org/officeDocument/2006/relationships/image" Target="../media/image96.svg"/><Relationship Id="rId19" Type="http://schemas.openxmlformats.org/officeDocument/2006/relationships/image" Target="../media/image105.png"/><Relationship Id="rId31" Type="http://schemas.openxmlformats.org/officeDocument/2006/relationships/image" Target="../media/image117.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emf"/><Relationship Id="rId22" Type="http://schemas.openxmlformats.org/officeDocument/2006/relationships/image" Target="../media/image108.svg"/><Relationship Id="rId27" Type="http://schemas.openxmlformats.org/officeDocument/2006/relationships/image" Target="../media/image113.png"/><Relationship Id="rId30" Type="http://schemas.openxmlformats.org/officeDocument/2006/relationships/image" Target="../media/image116.png"/></Relationships>
</file>

<file path=ppt/slides/_rels/slide1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12" Type="http://schemas.openxmlformats.org/officeDocument/2006/relationships/image" Target="../media/image128.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hyperlink" Target="https://www.smartindustry.com/industry-news/article/33014584/new-research-sees-buy-in-for-digital-transformation-growing-among-manufacturing-stakeholders"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svg"/><Relationship Id="rId12" Type="http://schemas.openxmlformats.org/officeDocument/2006/relationships/hyperlink" Target="https://www2.deloitte.com/us/en/insights/industry/manufacturing/manufacturing-industry-outlook.html"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hyperlink" Target="https://www.smartindustry.com/industry-news/article/33014584/new-research-sees-buy-in-for-digital-transformation-growing-among-manufacturing-stakeholders" TargetMode="External"/><Relationship Id="rId9" Type="http://schemas.openxmlformats.org/officeDocument/2006/relationships/image" Target="../media/image60.sv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sv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67.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5E8F4-E791-B6CA-4E5A-761698B6D72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E30C311-9E28-C6F8-268D-831CA95C58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37522"/>
            <a:ext cx="12197370" cy="5520478"/>
          </a:xfrm>
          <a:prstGeom prst="rect">
            <a:avLst/>
          </a:prstGeom>
        </p:spPr>
      </p:pic>
      <p:sp>
        <p:nvSpPr>
          <p:cNvPr id="27" name="Freeform 26">
            <a:extLst>
              <a:ext uri="{FF2B5EF4-FFF2-40B4-BE49-F238E27FC236}">
                <a16:creationId xmlns:a16="http://schemas.microsoft.com/office/drawing/2014/main" id="{3B7872A5-B147-429A-7B12-7CEEE2E4DFF6}"/>
              </a:ext>
            </a:extLst>
          </p:cNvPr>
          <p:cNvSpPr/>
          <p:nvPr/>
        </p:nvSpPr>
        <p:spPr>
          <a:xfrm flipV="1">
            <a:off x="8001118" y="-12301"/>
            <a:ext cx="4196252" cy="3343834"/>
          </a:xfrm>
          <a:custGeom>
            <a:avLst/>
            <a:gdLst>
              <a:gd name="connsiteX0" fmla="*/ 4196252 w 4196252"/>
              <a:gd name="connsiteY0" fmla="*/ 0 h 4437696"/>
              <a:gd name="connsiteX1" fmla="*/ 4196252 w 4196252"/>
              <a:gd name="connsiteY1" fmla="*/ 4437696 h 4437696"/>
              <a:gd name="connsiteX2" fmla="*/ 3484344 w 4196252"/>
              <a:gd name="connsiteY2" fmla="*/ 4437696 h 4437696"/>
              <a:gd name="connsiteX3" fmla="*/ 0 w 4196252"/>
              <a:gd name="connsiteY3" fmla="*/ 2424512 h 4437696"/>
              <a:gd name="connsiteX4" fmla="*/ 4196252 w 4196252"/>
              <a:gd name="connsiteY4" fmla="*/ 0 h 4437696"/>
              <a:gd name="connsiteX0" fmla="*/ 4196252 w 4196252"/>
              <a:gd name="connsiteY0" fmla="*/ 0 h 4437696"/>
              <a:gd name="connsiteX1" fmla="*/ 4187706 w 4196252"/>
              <a:gd name="connsiteY1" fmla="*/ 3343834 h 4437696"/>
              <a:gd name="connsiteX2" fmla="*/ 3484344 w 4196252"/>
              <a:gd name="connsiteY2" fmla="*/ 4437696 h 4437696"/>
              <a:gd name="connsiteX3" fmla="*/ 0 w 4196252"/>
              <a:gd name="connsiteY3" fmla="*/ 2424512 h 4437696"/>
              <a:gd name="connsiteX4" fmla="*/ 4196252 w 4196252"/>
              <a:gd name="connsiteY4" fmla="*/ 0 h 4437696"/>
              <a:gd name="connsiteX0" fmla="*/ 4196252 w 4196252"/>
              <a:gd name="connsiteY0" fmla="*/ 0 h 3343834"/>
              <a:gd name="connsiteX1" fmla="*/ 4187706 w 4196252"/>
              <a:gd name="connsiteY1" fmla="*/ 3343834 h 3343834"/>
              <a:gd name="connsiteX2" fmla="*/ 1570086 w 4196252"/>
              <a:gd name="connsiteY2" fmla="*/ 3335289 h 3343834"/>
              <a:gd name="connsiteX3" fmla="*/ 0 w 4196252"/>
              <a:gd name="connsiteY3" fmla="*/ 2424512 h 3343834"/>
              <a:gd name="connsiteX4" fmla="*/ 4196252 w 4196252"/>
              <a:gd name="connsiteY4" fmla="*/ 0 h 334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6252" h="3343834">
                <a:moveTo>
                  <a:pt x="4196252" y="0"/>
                </a:moveTo>
                <a:cubicBezTo>
                  <a:pt x="4193403" y="1114611"/>
                  <a:pt x="4190555" y="2229223"/>
                  <a:pt x="4187706" y="3343834"/>
                </a:cubicBezTo>
                <a:lnTo>
                  <a:pt x="1570086" y="3335289"/>
                </a:lnTo>
                <a:lnTo>
                  <a:pt x="0" y="2424512"/>
                </a:lnTo>
                <a:lnTo>
                  <a:pt x="419625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5575BED0-5475-DB4D-1356-1B06AF251020}"/>
              </a:ext>
            </a:extLst>
          </p:cNvPr>
          <p:cNvSpPr/>
          <p:nvPr/>
        </p:nvSpPr>
        <p:spPr>
          <a:xfrm flipV="1">
            <a:off x="0" y="-7435"/>
            <a:ext cx="11878667" cy="6858001"/>
          </a:xfrm>
          <a:custGeom>
            <a:avLst/>
            <a:gdLst>
              <a:gd name="connsiteX0" fmla="*/ 0 w 11491067"/>
              <a:gd name="connsiteY0" fmla="*/ 0 h 6634225"/>
              <a:gd name="connsiteX1" fmla="*/ 11491067 w 11491067"/>
              <a:gd name="connsiteY1" fmla="*/ 6634225 h 6634225"/>
              <a:gd name="connsiteX2" fmla="*/ 0 w 11491067"/>
              <a:gd name="connsiteY2" fmla="*/ 6634225 h 6634225"/>
              <a:gd name="connsiteX3" fmla="*/ 0 w 11491067"/>
              <a:gd name="connsiteY3" fmla="*/ 0 h 6634225"/>
            </a:gdLst>
            <a:ahLst/>
            <a:cxnLst>
              <a:cxn ang="0">
                <a:pos x="connsiteX0" y="connsiteY0"/>
              </a:cxn>
              <a:cxn ang="0">
                <a:pos x="connsiteX1" y="connsiteY1"/>
              </a:cxn>
              <a:cxn ang="0">
                <a:pos x="connsiteX2" y="connsiteY2"/>
              </a:cxn>
              <a:cxn ang="0">
                <a:pos x="connsiteX3" y="connsiteY3"/>
              </a:cxn>
            </a:cxnLst>
            <a:rect l="l" t="t" r="r" b="b"/>
            <a:pathLst>
              <a:path w="11491067" h="6634225">
                <a:moveTo>
                  <a:pt x="0" y="0"/>
                </a:moveTo>
                <a:lnTo>
                  <a:pt x="11491067" y="6634225"/>
                </a:lnTo>
                <a:lnTo>
                  <a:pt x="0" y="66342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ubtitle 2">
            <a:extLst>
              <a:ext uri="{FF2B5EF4-FFF2-40B4-BE49-F238E27FC236}">
                <a16:creationId xmlns:a16="http://schemas.microsoft.com/office/drawing/2014/main" id="{B419E539-E83C-27EE-A174-AFBA42D6CF78}"/>
              </a:ext>
            </a:extLst>
          </p:cNvPr>
          <p:cNvSpPr txBox="1">
            <a:spLocks/>
          </p:cNvSpPr>
          <p:nvPr/>
        </p:nvSpPr>
        <p:spPr>
          <a:xfrm>
            <a:off x="434561" y="1549303"/>
            <a:ext cx="4041646" cy="1255728"/>
          </a:xfrm>
          <a:prstGeom prst="rect">
            <a:avLst/>
          </a:prstGeom>
        </p:spPr>
        <p:txBody>
          <a:bodyPr wrap="square" lIns="91440" tIns="45720" rIns="91440" bIns="45720" rtlCol="0" anchor="t">
            <a:spAutoFit/>
          </a:bodyPr>
          <a:lstStyle>
            <a:defPPr>
              <a:defRPr lang="en-US"/>
            </a:defPPr>
            <a:lvl1pPr>
              <a:lnSpc>
                <a:spcPct val="90000"/>
              </a:lnSpc>
              <a:spcAft>
                <a:spcPts val="600"/>
              </a:spcAft>
              <a:defRPr sz="4800" b="1">
                <a:solidFill>
                  <a:srgbClr val="0272E6"/>
                </a:solidFill>
                <a:latin typeface="Arial"/>
                <a:ea typeface="MS PGothic"/>
                <a:cs typeface="Arial"/>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90000"/>
              </a:lnSpc>
              <a:spcAft>
                <a:spcPts val="0"/>
              </a:spcAft>
            </a:pPr>
            <a:r>
              <a:rPr lang="en-US" sz="4200" b="1">
                <a:solidFill>
                  <a:schemeClr val="accent4"/>
                </a:solidFill>
                <a:latin typeface="Arial"/>
                <a:ea typeface="MS PGothic"/>
                <a:cs typeface="Arial"/>
              </a:rPr>
              <a:t>Efficient, Agile</a:t>
            </a:r>
          </a:p>
          <a:p>
            <a:pPr>
              <a:lnSpc>
                <a:spcPct val="90000"/>
              </a:lnSpc>
              <a:spcAft>
                <a:spcPts val="0"/>
              </a:spcAft>
            </a:pPr>
            <a:r>
              <a:rPr lang="en-US" sz="4200" b="1">
                <a:solidFill>
                  <a:schemeClr val="accent4"/>
                </a:solidFill>
                <a:latin typeface="Arial"/>
                <a:ea typeface="MS PGothic"/>
                <a:cs typeface="Arial"/>
              </a:rPr>
              <a:t>Manufacturing</a:t>
            </a:r>
          </a:p>
        </p:txBody>
      </p:sp>
      <p:sp>
        <p:nvSpPr>
          <p:cNvPr id="18" name="Title 1">
            <a:extLst>
              <a:ext uri="{FF2B5EF4-FFF2-40B4-BE49-F238E27FC236}">
                <a16:creationId xmlns:a16="http://schemas.microsoft.com/office/drawing/2014/main" id="{ABE1CFF3-A5F3-E9A8-D3AE-B42DDBA8CF64}"/>
              </a:ext>
            </a:extLst>
          </p:cNvPr>
          <p:cNvSpPr txBox="1">
            <a:spLocks/>
          </p:cNvSpPr>
          <p:nvPr/>
        </p:nvSpPr>
        <p:spPr>
          <a:xfrm>
            <a:off x="2813171" y="5334654"/>
            <a:ext cx="4342978" cy="788104"/>
          </a:xfrm>
          <a:prstGeom prst="rect">
            <a:avLst/>
          </a:prstGeom>
        </p:spPr>
        <p:txBody>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ct val="90000"/>
              </a:lnSpc>
              <a:spcAft>
                <a:spcPts val="0"/>
              </a:spcAft>
            </a:pPr>
            <a:endParaRPr lang="en-US" sz="4000" b="1">
              <a:solidFill>
                <a:srgbClr val="0272E6"/>
              </a:solidFill>
              <a:latin typeface="Arial"/>
              <a:ea typeface="MS PGothic"/>
              <a:cs typeface="Arial"/>
            </a:endParaRPr>
          </a:p>
        </p:txBody>
      </p:sp>
      <p:sp>
        <p:nvSpPr>
          <p:cNvPr id="19" name="Text Placeholder 2">
            <a:extLst>
              <a:ext uri="{FF2B5EF4-FFF2-40B4-BE49-F238E27FC236}">
                <a16:creationId xmlns:a16="http://schemas.microsoft.com/office/drawing/2014/main" id="{358DB8B7-8CBC-7F04-BD1D-84BB03064EAC}"/>
              </a:ext>
            </a:extLst>
          </p:cNvPr>
          <p:cNvSpPr txBox="1">
            <a:spLocks/>
          </p:cNvSpPr>
          <p:nvPr/>
        </p:nvSpPr>
        <p:spPr>
          <a:xfrm>
            <a:off x="434561" y="2749632"/>
            <a:ext cx="3574731" cy="788104"/>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Bef>
                <a:spcPts val="0"/>
              </a:spcBef>
              <a:spcAft>
                <a:spcPts val="0"/>
              </a:spcAft>
              <a:buNone/>
            </a:pPr>
            <a:r>
              <a:rPr lang="en-US" sz="1700">
                <a:latin typeface="Arial"/>
                <a:ea typeface="MS PGothic"/>
                <a:cs typeface="Arial"/>
              </a:rPr>
              <a:t>Achieve scalable transformation from your warehouse to your plant floor and across your supply chain</a:t>
            </a:r>
          </a:p>
        </p:txBody>
      </p:sp>
      <p:pic>
        <p:nvPicPr>
          <p:cNvPr id="2" name="Picture 1">
            <a:extLst>
              <a:ext uri="{FF2B5EF4-FFF2-40B4-BE49-F238E27FC236}">
                <a16:creationId xmlns:a16="http://schemas.microsoft.com/office/drawing/2014/main" id="{AA9E1B9C-AD57-F25B-E635-BF8C07B21E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48461" y="1359632"/>
            <a:ext cx="5952301" cy="5473141"/>
          </a:xfrm>
          <a:prstGeom prst="rect">
            <a:avLst/>
          </a:prstGeom>
        </p:spPr>
      </p:pic>
      <p:sp>
        <p:nvSpPr>
          <p:cNvPr id="7" name="TextBox 6">
            <a:extLst>
              <a:ext uri="{FF2B5EF4-FFF2-40B4-BE49-F238E27FC236}">
                <a16:creationId xmlns:a16="http://schemas.microsoft.com/office/drawing/2014/main" id="{6F90E0C7-2319-AD59-6993-EA377D2FAC81}"/>
              </a:ext>
            </a:extLst>
          </p:cNvPr>
          <p:cNvSpPr txBox="1"/>
          <p:nvPr/>
        </p:nvSpPr>
        <p:spPr>
          <a:xfrm>
            <a:off x="7460479" y="-888763"/>
            <a:ext cx="0" cy="0"/>
          </a:xfrm>
          <a:prstGeom prst="rect">
            <a:avLst/>
          </a:prstGeom>
          <a:noFill/>
        </p:spPr>
        <p:txBody>
          <a:bodyPr wrap="none" lIns="0" tIns="0" rIns="0" bIns="0" rtlCol="0">
            <a:noAutofit/>
          </a:bodyPr>
          <a:lstStyle/>
          <a:p>
            <a:pPr algn="l"/>
            <a:endParaRPr lang="en-US" err="1"/>
          </a:p>
        </p:txBody>
      </p:sp>
      <p:pic>
        <p:nvPicPr>
          <p:cNvPr id="8" name="Graphic 7">
            <a:extLst>
              <a:ext uri="{FF2B5EF4-FFF2-40B4-BE49-F238E27FC236}">
                <a16:creationId xmlns:a16="http://schemas.microsoft.com/office/drawing/2014/main" id="{B533793E-A4AA-BAA9-4553-F7F6DCEECB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4142" y="647191"/>
            <a:ext cx="1825919" cy="619995"/>
          </a:xfrm>
          <a:prstGeom prst="rect">
            <a:avLst/>
          </a:prstGeom>
        </p:spPr>
      </p:pic>
    </p:spTree>
    <p:extLst>
      <p:ext uri="{BB962C8B-B14F-4D97-AF65-F5344CB8AC3E}">
        <p14:creationId xmlns:p14="http://schemas.microsoft.com/office/powerpoint/2010/main" val="40570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364F3FFE-7E09-A02E-3C91-DE9607413D99}"/>
              </a:ext>
            </a:extLst>
          </p:cNvPr>
          <p:cNvSpPr>
            <a:spLocks noChangeArrowheads="1"/>
          </p:cNvSpPr>
          <p:nvPr/>
        </p:nvSpPr>
        <p:spPr bwMode="auto">
          <a:xfrm>
            <a:off x="0" y="4487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fontAlgn="auto">
              <a:spcBef>
                <a:spcPts val="0"/>
              </a:spcBef>
              <a:spcAft>
                <a:spcPts val="0"/>
              </a:spcAft>
            </a:pPr>
            <a:endParaRPr lang="en-US" sz="1799">
              <a:solidFill>
                <a:prstClr val="black"/>
              </a:solidFill>
              <a:latin typeface="Arial" panose="020B0604020202020204"/>
              <a:ea typeface="+mn-ea"/>
            </a:endParaRPr>
          </a:p>
        </p:txBody>
      </p:sp>
      <p:sp>
        <p:nvSpPr>
          <p:cNvPr id="8" name="Rectangle 4">
            <a:extLst>
              <a:ext uri="{FF2B5EF4-FFF2-40B4-BE49-F238E27FC236}">
                <a16:creationId xmlns:a16="http://schemas.microsoft.com/office/drawing/2014/main" id="{2A6A92DB-5E76-7236-5897-B8117E2BAC20}"/>
              </a:ext>
            </a:extLst>
          </p:cNvPr>
          <p:cNvSpPr>
            <a:spLocks noChangeArrowheads="1"/>
          </p:cNvSpPr>
          <p:nvPr/>
        </p:nvSpPr>
        <p:spPr bwMode="auto">
          <a:xfrm>
            <a:off x="-1" y="457974"/>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pPr>
            <a:endParaRPr lang="en-US" sz="1799">
              <a:solidFill>
                <a:prstClr val="black"/>
              </a:solidFill>
              <a:latin typeface="Arial" panose="020B0604020202020204"/>
              <a:ea typeface="+mn-ea"/>
            </a:endParaRPr>
          </a:p>
        </p:txBody>
      </p:sp>
      <p:sp>
        <p:nvSpPr>
          <p:cNvPr id="14" name="Title 27">
            <a:extLst>
              <a:ext uri="{FF2B5EF4-FFF2-40B4-BE49-F238E27FC236}">
                <a16:creationId xmlns:a16="http://schemas.microsoft.com/office/drawing/2014/main" id="{E613D00C-3DBF-ECE0-C37A-CF48B0070CB7}"/>
              </a:ext>
            </a:extLst>
          </p:cNvPr>
          <p:cNvSpPr txBox="1">
            <a:spLocks/>
          </p:cNvSpPr>
          <p:nvPr/>
        </p:nvSpPr>
        <p:spPr>
          <a:xfrm>
            <a:off x="1647773" y="-1441250"/>
            <a:ext cx="11222985" cy="365665"/>
          </a:xfrm>
          <a:prstGeom prst="rect">
            <a:avLst/>
          </a:prstGeom>
        </p:spPr>
        <p:txBody>
          <a:bodyPr/>
          <a:lstStyle>
            <a:lvl1pPr algn="l" defTabSz="914400" rtl="0" eaLnBrk="1" latinLnBrk="0" hangingPunct="1">
              <a:lnSpc>
                <a:spcPct val="90000"/>
              </a:lnSpc>
              <a:spcBef>
                <a:spcPct val="0"/>
              </a:spcBef>
              <a:buNone/>
              <a:defRPr sz="4000" kern="1200">
                <a:solidFill>
                  <a:srgbClr val="0173E6"/>
                </a:solidFill>
                <a:latin typeface="+mj-lt"/>
                <a:ea typeface="+mj-ea"/>
                <a:cs typeface="+mj-cs"/>
              </a:defRPr>
            </a:lvl1pPr>
          </a:lstStyle>
          <a:p>
            <a:pPr defTabSz="914126" fontAlgn="auto">
              <a:spcAft>
                <a:spcPts val="0"/>
              </a:spcAft>
            </a:pPr>
            <a:endParaRPr lang="en-US" sz="3000">
              <a:solidFill>
                <a:schemeClr val="tx1"/>
              </a:solidFill>
            </a:endParaRPr>
          </a:p>
        </p:txBody>
      </p:sp>
      <p:grpSp>
        <p:nvGrpSpPr>
          <p:cNvPr id="4" name="Group 3">
            <a:extLst>
              <a:ext uri="{FF2B5EF4-FFF2-40B4-BE49-F238E27FC236}">
                <a16:creationId xmlns:a16="http://schemas.microsoft.com/office/drawing/2014/main" id="{4D880412-A8E0-D8FB-BC1C-1038364BCB1C}"/>
              </a:ext>
            </a:extLst>
          </p:cNvPr>
          <p:cNvGrpSpPr/>
          <p:nvPr/>
        </p:nvGrpSpPr>
        <p:grpSpPr>
          <a:xfrm>
            <a:off x="6070793" y="4651043"/>
            <a:ext cx="5306180" cy="1082327"/>
            <a:chOff x="5794761" y="4651043"/>
            <a:chExt cx="5306180" cy="1082327"/>
          </a:xfrm>
        </p:grpSpPr>
        <p:sp>
          <p:nvSpPr>
            <p:cNvPr id="10" name="Title 4">
              <a:extLst>
                <a:ext uri="{FF2B5EF4-FFF2-40B4-BE49-F238E27FC236}">
                  <a16:creationId xmlns:a16="http://schemas.microsoft.com/office/drawing/2014/main" id="{80CAF583-4F2F-AA62-908F-487998226807}"/>
                </a:ext>
              </a:extLst>
            </p:cNvPr>
            <p:cNvSpPr txBox="1">
              <a:spLocks/>
            </p:cNvSpPr>
            <p:nvPr/>
          </p:nvSpPr>
          <p:spPr>
            <a:xfrm>
              <a:off x="5794761" y="5454633"/>
              <a:ext cx="4884528" cy="278737"/>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marL="11109" lvl="1" defTabSz="914126" fontAlgn="auto">
                <a:spcBef>
                  <a:spcPts val="0"/>
                </a:spcBef>
                <a:spcAft>
                  <a:spcPts val="0"/>
                </a:spcAft>
                <a:buClr>
                  <a:srgbClr val="3D3FBB"/>
                </a:buClr>
              </a:pPr>
              <a:r>
                <a:rPr lang="en-US" sz="1400" kern="100">
                  <a:solidFill>
                    <a:prstClr val="black"/>
                  </a:solidFill>
                  <a:ea typeface="+mn-ea"/>
                  <a:cs typeface="Times New Roman" panose="02020603050405020304" pitchFamily="18" charset="0"/>
                </a:rPr>
                <a:t>Save time with automatic alerts and real-time notifications </a:t>
              </a:r>
            </a:p>
          </p:txBody>
        </p:sp>
        <p:sp>
          <p:nvSpPr>
            <p:cNvPr id="16" name="Rectangle 15">
              <a:extLst>
                <a:ext uri="{FF2B5EF4-FFF2-40B4-BE49-F238E27FC236}">
                  <a16:creationId xmlns:a16="http://schemas.microsoft.com/office/drawing/2014/main" id="{CF3C0802-9B65-966A-0935-C17B2861293A}"/>
                </a:ext>
              </a:extLst>
            </p:cNvPr>
            <p:cNvSpPr/>
            <p:nvPr/>
          </p:nvSpPr>
          <p:spPr>
            <a:xfrm>
              <a:off x="5794761" y="4651043"/>
              <a:ext cx="5306180" cy="6461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914126" fontAlgn="auto">
                <a:spcBef>
                  <a:spcPts val="0"/>
                </a:spcBef>
                <a:spcAft>
                  <a:spcPts val="0"/>
                </a:spcAft>
              </a:pPr>
              <a:r>
                <a:rPr lang="en-US" sz="2800" b="1" kern="100">
                  <a:solidFill>
                    <a:srgbClr val="3D3FBB"/>
                  </a:solidFill>
                  <a:latin typeface="Arial" panose="020B0604020202020204" pitchFamily="34" charset="0"/>
                  <a:ea typeface="Calibri" panose="020F0502020204030204" pitchFamily="34" charset="0"/>
                  <a:cs typeface="Times New Roman" panose="02020603050405020304" pitchFamily="18" charset="0"/>
                </a:rPr>
                <a:t>Increased Productivity</a:t>
              </a:r>
            </a:p>
            <a:p>
              <a:pPr defTabSz="914126" fontAlgn="auto">
                <a:spcBef>
                  <a:spcPts val="0"/>
                </a:spcBef>
                <a:spcAft>
                  <a:spcPts val="0"/>
                </a:spcAft>
              </a:pPr>
              <a:r>
                <a:rPr lang="en-US" sz="2800" b="1" kern="100">
                  <a:solidFill>
                    <a:srgbClr val="3D3FBB"/>
                  </a:solidFill>
                  <a:latin typeface="Arial" panose="020B0604020202020204" pitchFamily="34" charset="0"/>
                  <a:ea typeface="Calibri" panose="020F0502020204030204" pitchFamily="34" charset="0"/>
                  <a:cs typeface="Times New Roman" panose="02020603050405020304" pitchFamily="18" charset="0"/>
                </a:rPr>
                <a:t>and Efficiencies  </a:t>
              </a:r>
              <a:endParaRPr lang="en-US" sz="2800" b="1" kern="100">
                <a:solidFill>
                  <a:srgbClr val="3D3FBB"/>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A8F30690-7B22-6659-A003-E1CE934C3B9B}"/>
              </a:ext>
            </a:extLst>
          </p:cNvPr>
          <p:cNvGrpSpPr/>
          <p:nvPr/>
        </p:nvGrpSpPr>
        <p:grpSpPr>
          <a:xfrm>
            <a:off x="6070792" y="1880964"/>
            <a:ext cx="5403558" cy="1029653"/>
            <a:chOff x="5794760" y="1880964"/>
            <a:chExt cx="5403558" cy="1029653"/>
          </a:xfrm>
        </p:grpSpPr>
        <p:sp>
          <p:nvSpPr>
            <p:cNvPr id="13" name="Rectangle 12">
              <a:extLst>
                <a:ext uri="{FF2B5EF4-FFF2-40B4-BE49-F238E27FC236}">
                  <a16:creationId xmlns:a16="http://schemas.microsoft.com/office/drawing/2014/main" id="{ADA7EF05-6076-0819-8547-1E12A23DF6CC}"/>
                </a:ext>
              </a:extLst>
            </p:cNvPr>
            <p:cNvSpPr/>
            <p:nvPr/>
          </p:nvSpPr>
          <p:spPr>
            <a:xfrm>
              <a:off x="5794761" y="1880964"/>
              <a:ext cx="5403557" cy="6461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914126" fontAlgn="auto">
                <a:spcBef>
                  <a:spcPts val="0"/>
                </a:spcBef>
                <a:spcAft>
                  <a:spcPts val="0"/>
                </a:spcAft>
              </a:pPr>
              <a:r>
                <a:rPr lang="en-US" sz="2800" b="1" kern="100">
                  <a:solidFill>
                    <a:srgbClr val="3D3FBB"/>
                  </a:solidFill>
                  <a:latin typeface="Arial" panose="020B0604020202020204" pitchFamily="34" charset="0"/>
                  <a:ea typeface="Calibri" panose="020F0502020204030204" pitchFamily="34" charset="0"/>
                  <a:cs typeface="Times New Roman" panose="02020603050405020304" pitchFamily="18" charset="0"/>
                </a:rPr>
                <a:t>Automated Data Capture</a:t>
              </a:r>
              <a:endParaRPr lang="en-US" sz="2800" b="1" kern="100">
                <a:solidFill>
                  <a:srgbClr val="3D3FB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Title 4">
              <a:extLst>
                <a:ext uri="{FF2B5EF4-FFF2-40B4-BE49-F238E27FC236}">
                  <a16:creationId xmlns:a16="http://schemas.microsoft.com/office/drawing/2014/main" id="{0BB66ADD-479C-783E-548B-380D8FE9FD78}"/>
                </a:ext>
              </a:extLst>
            </p:cNvPr>
            <p:cNvSpPr txBox="1">
              <a:spLocks/>
            </p:cNvSpPr>
            <p:nvPr/>
          </p:nvSpPr>
          <p:spPr>
            <a:xfrm>
              <a:off x="5794760" y="2419010"/>
              <a:ext cx="4207195" cy="491607"/>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marL="11109" lvl="1" defTabSz="914126" fontAlgn="auto">
                <a:spcBef>
                  <a:spcPts val="0"/>
                </a:spcBef>
                <a:spcAft>
                  <a:spcPts val="0"/>
                </a:spcAft>
                <a:buClr>
                  <a:srgbClr val="3D3FBB"/>
                </a:buClr>
              </a:pPr>
              <a:r>
                <a:rPr lang="en-US" sz="1400" kern="100">
                  <a:solidFill>
                    <a:prstClr val="black"/>
                  </a:solidFill>
                  <a:ea typeface="Calibri" panose="020F0502020204030204" pitchFamily="34" charset="0"/>
                  <a:cs typeface="Times New Roman" panose="02020603050405020304" pitchFamily="18" charset="0"/>
                </a:rPr>
                <a:t>RFID printers and readers to capture data at every stage of production </a:t>
              </a:r>
              <a:endParaRPr lang="en-US" sz="1400" kern="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321041FF-3A12-B9D4-7567-398901FF61C9}"/>
              </a:ext>
            </a:extLst>
          </p:cNvPr>
          <p:cNvGrpSpPr/>
          <p:nvPr/>
        </p:nvGrpSpPr>
        <p:grpSpPr>
          <a:xfrm>
            <a:off x="5993778" y="3227708"/>
            <a:ext cx="5306180" cy="1106244"/>
            <a:chOff x="5717746" y="3227708"/>
            <a:chExt cx="5306180" cy="1106244"/>
          </a:xfrm>
        </p:grpSpPr>
        <p:sp>
          <p:nvSpPr>
            <p:cNvPr id="9" name="Rectangle 8">
              <a:extLst>
                <a:ext uri="{FF2B5EF4-FFF2-40B4-BE49-F238E27FC236}">
                  <a16:creationId xmlns:a16="http://schemas.microsoft.com/office/drawing/2014/main" id="{9D5B45CA-C318-359A-E7D7-295D3E64B309}"/>
                </a:ext>
              </a:extLst>
            </p:cNvPr>
            <p:cNvSpPr/>
            <p:nvPr/>
          </p:nvSpPr>
          <p:spPr>
            <a:xfrm>
              <a:off x="5717746" y="3227708"/>
              <a:ext cx="5306180" cy="6461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914126" fontAlgn="auto">
                <a:spcBef>
                  <a:spcPts val="0"/>
                </a:spcBef>
                <a:spcAft>
                  <a:spcPts val="0"/>
                </a:spcAft>
              </a:pPr>
              <a:r>
                <a:rPr lang="en-US" sz="2800" b="1" kern="100">
                  <a:solidFill>
                    <a:srgbClr val="3D3FBB"/>
                  </a:solidFill>
                  <a:latin typeface="Arial" panose="020B0604020202020204" pitchFamily="34" charset="0"/>
                  <a:ea typeface="Calibri" panose="020F0502020204030204" pitchFamily="34" charset="0"/>
                  <a:cs typeface="Times New Roman" panose="02020603050405020304" pitchFamily="18" charset="0"/>
                </a:rPr>
                <a:t>“Google Map” Style Visibility</a:t>
              </a:r>
              <a:endParaRPr lang="en-US" sz="2800" b="1" kern="100">
                <a:solidFill>
                  <a:srgbClr val="3D3FB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Title 4">
              <a:extLst>
                <a:ext uri="{FF2B5EF4-FFF2-40B4-BE49-F238E27FC236}">
                  <a16:creationId xmlns:a16="http://schemas.microsoft.com/office/drawing/2014/main" id="{200453BB-D860-64E7-7A52-9F940A2309CB}"/>
                </a:ext>
              </a:extLst>
            </p:cNvPr>
            <p:cNvSpPr txBox="1">
              <a:spLocks/>
            </p:cNvSpPr>
            <p:nvPr/>
          </p:nvSpPr>
          <p:spPr>
            <a:xfrm>
              <a:off x="5794761" y="3791665"/>
              <a:ext cx="4811150" cy="542287"/>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marL="10795" lvl="1" defTabSz="914126" fontAlgn="auto">
                <a:spcBef>
                  <a:spcPts val="0"/>
                </a:spcBef>
                <a:spcAft>
                  <a:spcPts val="0"/>
                </a:spcAft>
                <a:buClr>
                  <a:srgbClr val="3D3FBB"/>
                </a:buClr>
              </a:pPr>
              <a:r>
                <a:rPr lang="en-US" sz="1400" kern="100">
                  <a:solidFill>
                    <a:prstClr val="black"/>
                  </a:solidFill>
                  <a:latin typeface="Arial"/>
                  <a:ea typeface="+mn-ea"/>
                  <a:cs typeface="Times New Roman"/>
                </a:rPr>
                <a:t>See in real time every work order flowing through every production process</a:t>
              </a:r>
              <a:endParaRPr lang="en-US">
                <a:solidFill>
                  <a:prstClr val="black"/>
                </a:solidFill>
                <a:latin typeface="Arial"/>
                <a:ea typeface="+mn-ea"/>
                <a:cs typeface="Times New Roman"/>
              </a:endParaRPr>
            </a:p>
          </p:txBody>
        </p:sp>
      </p:grpSp>
      <p:sp>
        <p:nvSpPr>
          <p:cNvPr id="11" name="Title 1">
            <a:extLst>
              <a:ext uri="{FF2B5EF4-FFF2-40B4-BE49-F238E27FC236}">
                <a16:creationId xmlns:a16="http://schemas.microsoft.com/office/drawing/2014/main" id="{5886DCE9-A2DF-8ECF-2488-73F0E1E33700}"/>
              </a:ext>
            </a:extLst>
          </p:cNvPr>
          <p:cNvSpPr txBox="1">
            <a:spLocks/>
          </p:cNvSpPr>
          <p:nvPr/>
        </p:nvSpPr>
        <p:spPr>
          <a:xfrm>
            <a:off x="476246" y="474456"/>
            <a:ext cx="10900727" cy="89226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latin typeface="Arial" panose="020B0604020202020204"/>
              </a:rPr>
              <a:t>Customer Success</a:t>
            </a:r>
          </a:p>
          <a:p>
            <a:r>
              <a:rPr lang="en-US" sz="3000" b="1">
                <a:solidFill>
                  <a:schemeClr val="accent4"/>
                </a:solidFill>
              </a:rPr>
              <a:t>G3 Boats achieves real-time visibility across plant  </a:t>
            </a:r>
          </a:p>
        </p:txBody>
      </p:sp>
      <p:sp>
        <p:nvSpPr>
          <p:cNvPr id="25" name="Oval 24">
            <a:extLst>
              <a:ext uri="{FF2B5EF4-FFF2-40B4-BE49-F238E27FC236}">
                <a16:creationId xmlns:a16="http://schemas.microsoft.com/office/drawing/2014/main" id="{7D1063B6-7EC0-4B0E-8381-F7B9A013925F}"/>
              </a:ext>
            </a:extLst>
          </p:cNvPr>
          <p:cNvSpPr/>
          <p:nvPr/>
        </p:nvSpPr>
        <p:spPr>
          <a:xfrm>
            <a:off x="644876" y="1559306"/>
            <a:ext cx="4811150" cy="4811150"/>
          </a:xfrm>
          <a:prstGeom prst="ellipse">
            <a:avLst/>
          </a:prstGeom>
          <a:noFill/>
          <a:ln w="38100">
            <a:solidFill>
              <a:schemeClr val="bg1"/>
            </a:solidFill>
          </a:ln>
          <a:effectLst>
            <a:outerShdw blurRad="239872" dist="150581" dir="5400000" algn="t" rotWithShape="0">
              <a:schemeClr val="accent4">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FA9CF63-F4CC-046F-85A6-AEB8A1DDF933}"/>
              </a:ext>
            </a:extLst>
          </p:cNvPr>
          <p:cNvGrpSpPr/>
          <p:nvPr/>
        </p:nvGrpSpPr>
        <p:grpSpPr>
          <a:xfrm>
            <a:off x="5290457" y="3090687"/>
            <a:ext cx="5673012" cy="1336430"/>
            <a:chOff x="5290457" y="3090687"/>
            <a:chExt cx="6086516" cy="1336430"/>
          </a:xfrm>
        </p:grpSpPr>
        <p:cxnSp>
          <p:nvCxnSpPr>
            <p:cNvPr id="26" name="Straight Connector 25">
              <a:extLst>
                <a:ext uri="{FF2B5EF4-FFF2-40B4-BE49-F238E27FC236}">
                  <a16:creationId xmlns:a16="http://schemas.microsoft.com/office/drawing/2014/main" id="{2926A247-9994-DCBE-FB79-E2336D2DA1C0}"/>
                </a:ext>
              </a:extLst>
            </p:cNvPr>
            <p:cNvCxnSpPr>
              <a:cxnSpLocks/>
            </p:cNvCxnSpPr>
            <p:nvPr/>
          </p:nvCxnSpPr>
          <p:spPr>
            <a:xfrm>
              <a:off x="5402424" y="4427117"/>
              <a:ext cx="59745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DCDED9A-EB6A-8EFC-FFB7-4627E0479ADF}"/>
                </a:ext>
              </a:extLst>
            </p:cNvPr>
            <p:cNvCxnSpPr>
              <a:cxnSpLocks/>
            </p:cNvCxnSpPr>
            <p:nvPr/>
          </p:nvCxnSpPr>
          <p:spPr>
            <a:xfrm>
              <a:off x="5290457" y="3090687"/>
              <a:ext cx="60865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Freeform 20">
            <a:extLst>
              <a:ext uri="{FF2B5EF4-FFF2-40B4-BE49-F238E27FC236}">
                <a16:creationId xmlns:a16="http://schemas.microsoft.com/office/drawing/2014/main" id="{E5A02C72-EE61-427C-3964-58897B0EFAA9}"/>
              </a:ext>
            </a:extLst>
          </p:cNvPr>
          <p:cNvSpPr/>
          <p:nvPr/>
        </p:nvSpPr>
        <p:spPr>
          <a:xfrm>
            <a:off x="9061440" y="0"/>
            <a:ext cx="3377478"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r>
              <a:rPr lang="en-US" sz="1600"/>
              <a:t>WIP Asset Tracking</a:t>
            </a:r>
          </a:p>
        </p:txBody>
      </p:sp>
      <p:grpSp>
        <p:nvGrpSpPr>
          <p:cNvPr id="24" name="Group 23">
            <a:extLst>
              <a:ext uri="{FF2B5EF4-FFF2-40B4-BE49-F238E27FC236}">
                <a16:creationId xmlns:a16="http://schemas.microsoft.com/office/drawing/2014/main" id="{6D8A2504-2CE1-F1DE-AA62-BFD6CDEBA0E4}"/>
              </a:ext>
            </a:extLst>
          </p:cNvPr>
          <p:cNvGrpSpPr/>
          <p:nvPr/>
        </p:nvGrpSpPr>
        <p:grpSpPr>
          <a:xfrm>
            <a:off x="548395" y="2020923"/>
            <a:ext cx="4883296" cy="3887917"/>
            <a:chOff x="548395" y="2020923"/>
            <a:chExt cx="4883296" cy="3887917"/>
          </a:xfrm>
        </p:grpSpPr>
        <p:sp>
          <p:nvSpPr>
            <p:cNvPr id="19" name="Oval 18">
              <a:extLst>
                <a:ext uri="{FF2B5EF4-FFF2-40B4-BE49-F238E27FC236}">
                  <a16:creationId xmlns:a16="http://schemas.microsoft.com/office/drawing/2014/main" id="{F8AF16DA-E87C-7FC5-D191-C30C4A59B3B3}"/>
                </a:ext>
              </a:extLst>
            </p:cNvPr>
            <p:cNvSpPr/>
            <p:nvPr/>
          </p:nvSpPr>
          <p:spPr>
            <a:xfrm>
              <a:off x="1085086" y="2020923"/>
              <a:ext cx="3887917" cy="3887917"/>
            </a:xfrm>
            <a:prstGeom prst="ellipse">
              <a:avLst/>
            </a:prstGeom>
            <a:solidFill>
              <a:schemeClr val="bg1"/>
            </a:solidFill>
            <a:ln>
              <a:noFill/>
            </a:ln>
            <a:effectLst>
              <a:outerShdw blurRad="239872" dist="150581" dir="5400000" algn="t" rotWithShape="0">
                <a:schemeClr val="accent4">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6B3AD7A8-1ABD-ADB0-154D-A610BC88E94D}"/>
                </a:ext>
              </a:extLst>
            </p:cNvPr>
            <p:cNvGrpSpPr/>
            <p:nvPr/>
          </p:nvGrpSpPr>
          <p:grpSpPr>
            <a:xfrm>
              <a:off x="548395" y="2646948"/>
              <a:ext cx="4073774" cy="2695683"/>
              <a:chOff x="6718395" y="2166481"/>
              <a:chExt cx="3793019" cy="2509903"/>
            </a:xfrm>
          </p:grpSpPr>
          <p:pic>
            <p:nvPicPr>
              <p:cNvPr id="12" name="Picture 11">
                <a:extLst>
                  <a:ext uri="{FF2B5EF4-FFF2-40B4-BE49-F238E27FC236}">
                    <a16:creationId xmlns:a16="http://schemas.microsoft.com/office/drawing/2014/main" id="{BB874A6A-72F7-15E7-1734-E507DF94F7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18395" y="2383529"/>
                <a:ext cx="2362778" cy="1662041"/>
              </a:xfrm>
              <a:prstGeom prst="rect">
                <a:avLst/>
              </a:prstGeom>
            </p:spPr>
          </p:pic>
          <p:grpSp>
            <p:nvGrpSpPr>
              <p:cNvPr id="30" name="Group 29">
                <a:extLst>
                  <a:ext uri="{FF2B5EF4-FFF2-40B4-BE49-F238E27FC236}">
                    <a16:creationId xmlns:a16="http://schemas.microsoft.com/office/drawing/2014/main" id="{5D668972-211C-002A-82B6-EEB0AF266B4D}"/>
                  </a:ext>
                </a:extLst>
              </p:cNvPr>
              <p:cNvGrpSpPr/>
              <p:nvPr/>
            </p:nvGrpSpPr>
            <p:grpSpPr>
              <a:xfrm>
                <a:off x="7732478" y="2166481"/>
                <a:ext cx="2778936" cy="2509903"/>
                <a:chOff x="2162464" y="4889480"/>
                <a:chExt cx="1234902" cy="1115349"/>
              </a:xfrm>
            </p:grpSpPr>
            <p:pic>
              <p:nvPicPr>
                <p:cNvPr id="15" name="Picture 14">
                  <a:extLst>
                    <a:ext uri="{FF2B5EF4-FFF2-40B4-BE49-F238E27FC236}">
                      <a16:creationId xmlns:a16="http://schemas.microsoft.com/office/drawing/2014/main" id="{A3CA5345-94C3-2F5C-4EB3-15781457F5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62464" y="4889480"/>
                  <a:ext cx="1234902" cy="1092152"/>
                </a:xfrm>
                <a:prstGeom prst="rect">
                  <a:avLst/>
                </a:prstGeom>
              </p:spPr>
            </p:pic>
            <p:pic>
              <p:nvPicPr>
                <p:cNvPr id="17" name="Picture 16" descr="A roll of labels with bar code&#10;&#10;Description automatically generated">
                  <a:extLst>
                    <a:ext uri="{FF2B5EF4-FFF2-40B4-BE49-F238E27FC236}">
                      <a16:creationId xmlns:a16="http://schemas.microsoft.com/office/drawing/2014/main" id="{D5B60499-7C29-ED91-B5A5-0E3CF4EB8B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29732" y="5429035"/>
                  <a:ext cx="413166" cy="575794"/>
                </a:xfrm>
                <a:prstGeom prst="rect">
                  <a:avLst/>
                </a:prstGeom>
              </p:spPr>
            </p:pic>
          </p:grpSp>
        </p:grpSp>
        <p:pic>
          <p:nvPicPr>
            <p:cNvPr id="23" name="Picture 22">
              <a:extLst>
                <a:ext uri="{FF2B5EF4-FFF2-40B4-BE49-F238E27FC236}">
                  <a16:creationId xmlns:a16="http://schemas.microsoft.com/office/drawing/2014/main" id="{C6CCA313-AEEA-E883-53C6-C9F0B6B36D4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06396" y="3526642"/>
              <a:ext cx="1625295" cy="1422348"/>
            </a:xfrm>
            <a:prstGeom prst="rect">
              <a:avLst/>
            </a:prstGeom>
          </p:spPr>
        </p:pic>
      </p:grpSp>
    </p:spTree>
    <p:extLst>
      <p:ext uri="{BB962C8B-B14F-4D97-AF65-F5344CB8AC3E}">
        <p14:creationId xmlns:p14="http://schemas.microsoft.com/office/powerpoint/2010/main" val="358078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0D618-ED2A-29AF-C1A2-2934AF3F26E4}"/>
            </a:ext>
          </a:extLst>
        </p:cNvPr>
        <p:cNvGrpSpPr/>
        <p:nvPr/>
      </p:nvGrpSpPr>
      <p:grpSpPr>
        <a:xfrm>
          <a:off x="0" y="0"/>
          <a:ext cx="0" cy="0"/>
          <a:chOff x="0" y="0"/>
          <a:chExt cx="0" cy="0"/>
        </a:xfrm>
      </p:grpSpPr>
      <p:pic>
        <p:nvPicPr>
          <p:cNvPr id="28" name="Picture 27" descr="Shape&#10;&#10;Description automatically generated with low confidence">
            <a:extLst>
              <a:ext uri="{FF2B5EF4-FFF2-40B4-BE49-F238E27FC236}">
                <a16:creationId xmlns:a16="http://schemas.microsoft.com/office/drawing/2014/main" id="{DDFEB00F-1870-72E6-D11F-15AD37579C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flipH="1">
            <a:off x="2126132" y="1269117"/>
            <a:ext cx="327694" cy="3419062"/>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50B0937D-F145-B8EB-D392-76EADA5CBE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flipH="1">
            <a:off x="5796056" y="1269117"/>
            <a:ext cx="327694" cy="3419062"/>
          </a:xfrm>
          <a:prstGeom prst="rect">
            <a:avLst/>
          </a:prstGeom>
        </p:spPr>
      </p:pic>
      <p:sp>
        <p:nvSpPr>
          <p:cNvPr id="2" name="Title 1">
            <a:extLst>
              <a:ext uri="{FF2B5EF4-FFF2-40B4-BE49-F238E27FC236}">
                <a16:creationId xmlns:a16="http://schemas.microsoft.com/office/drawing/2014/main" id="{DCC7785E-F3C2-8E61-E00E-9CB15BD7C2E3}"/>
              </a:ext>
            </a:extLst>
          </p:cNvPr>
          <p:cNvSpPr txBox="1">
            <a:spLocks/>
          </p:cNvSpPr>
          <p:nvPr/>
        </p:nvSpPr>
        <p:spPr>
          <a:xfrm>
            <a:off x="476246" y="474456"/>
            <a:ext cx="10900727" cy="89226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latin typeface="Arial" panose="020B0604020202020204"/>
              </a:rPr>
              <a:t>Zebra RAIN RFID Solutions Portfolio</a:t>
            </a:r>
          </a:p>
          <a:p>
            <a:r>
              <a:rPr lang="en-US" sz="3000" b="1">
                <a:solidFill>
                  <a:schemeClr val="accent4"/>
                </a:solidFill>
              </a:rPr>
              <a:t>More transformation. No complication.</a:t>
            </a:r>
          </a:p>
        </p:txBody>
      </p:sp>
      <p:grpSp>
        <p:nvGrpSpPr>
          <p:cNvPr id="26" name="Group 25">
            <a:extLst>
              <a:ext uri="{FF2B5EF4-FFF2-40B4-BE49-F238E27FC236}">
                <a16:creationId xmlns:a16="http://schemas.microsoft.com/office/drawing/2014/main" id="{D2F17A93-6257-D2F5-50F2-6C47DF9207B4}"/>
              </a:ext>
            </a:extLst>
          </p:cNvPr>
          <p:cNvGrpSpPr/>
          <p:nvPr/>
        </p:nvGrpSpPr>
        <p:grpSpPr>
          <a:xfrm>
            <a:off x="541174" y="1265423"/>
            <a:ext cx="11449393" cy="2243538"/>
            <a:chOff x="541174" y="796296"/>
            <a:chExt cx="11449393" cy="2243538"/>
          </a:xfrm>
        </p:grpSpPr>
        <p:sp>
          <p:nvSpPr>
            <p:cNvPr id="6" name="TextBox 5">
              <a:extLst>
                <a:ext uri="{FF2B5EF4-FFF2-40B4-BE49-F238E27FC236}">
                  <a16:creationId xmlns:a16="http://schemas.microsoft.com/office/drawing/2014/main" id="{148F266B-88ED-5D75-9F61-B3926E0680CC}"/>
                </a:ext>
              </a:extLst>
            </p:cNvPr>
            <p:cNvSpPr txBox="1"/>
            <p:nvPr/>
          </p:nvSpPr>
          <p:spPr>
            <a:xfrm>
              <a:off x="600237" y="2468901"/>
              <a:ext cx="3375415" cy="520790"/>
            </a:xfrm>
            <a:prstGeom prst="rect">
              <a:avLst/>
            </a:prstGeom>
            <a:noFill/>
          </p:spPr>
          <p:txBody>
            <a:bodyPr wrap="none" lIns="0" tIns="0" rIns="0" bIns="0" rtlCol="0">
              <a:noAutofit/>
            </a:bodyPr>
            <a:lstStyle/>
            <a:p>
              <a:pPr algn="l"/>
              <a:r>
                <a:rPr lang="en-US" sz="1500"/>
                <a:t>Increases visibility and automation with</a:t>
              </a:r>
            </a:p>
            <a:p>
              <a:pPr algn="l"/>
              <a:r>
                <a:rPr lang="en-US" sz="1500"/>
                <a:t>unattended data capture </a:t>
              </a:r>
            </a:p>
          </p:txBody>
        </p:sp>
        <p:sp>
          <p:nvSpPr>
            <p:cNvPr id="8" name="TextBox 7">
              <a:extLst>
                <a:ext uri="{FF2B5EF4-FFF2-40B4-BE49-F238E27FC236}">
                  <a16:creationId xmlns:a16="http://schemas.microsoft.com/office/drawing/2014/main" id="{145F84C4-2521-1C11-5264-06394BC564A7}"/>
                </a:ext>
              </a:extLst>
            </p:cNvPr>
            <p:cNvSpPr txBox="1"/>
            <p:nvPr/>
          </p:nvSpPr>
          <p:spPr>
            <a:xfrm>
              <a:off x="4327917" y="2468901"/>
              <a:ext cx="3338407" cy="565025"/>
            </a:xfrm>
            <a:prstGeom prst="rect">
              <a:avLst/>
            </a:prstGeom>
            <a:noFill/>
          </p:spPr>
          <p:txBody>
            <a:bodyPr wrap="none" lIns="0" tIns="0" rIns="0" bIns="0" rtlCol="0" anchor="t">
              <a:noAutofit/>
            </a:bodyPr>
            <a:lstStyle/>
            <a:p>
              <a:r>
                <a:rPr lang="en-US" sz="1500">
                  <a:latin typeface="Arial"/>
                  <a:ea typeface="MS PGothic"/>
                  <a:cs typeface="Arial"/>
                </a:rPr>
                <a:t>Allows you to read RFID tags across </a:t>
              </a:r>
              <a:endParaRPr lang="en-US">
                <a:cs typeface="Arial" pitchFamily="34" charset="0"/>
              </a:endParaRPr>
            </a:p>
            <a:p>
              <a:r>
                <a:rPr lang="en-US" sz="1500">
                  <a:latin typeface="Arial"/>
                  <a:ea typeface="MS PGothic"/>
                  <a:cs typeface="Arial"/>
                </a:rPr>
                <a:t>a wide variety of environments and </a:t>
              </a:r>
              <a:endParaRPr lang="en-US">
                <a:cs typeface="Arial" pitchFamily="34" charset="0"/>
              </a:endParaRPr>
            </a:p>
            <a:p>
              <a:r>
                <a:rPr lang="en-US" sz="1500">
                  <a:latin typeface="Arial"/>
                  <a:ea typeface="MS PGothic"/>
                  <a:cs typeface="Arial"/>
                </a:rPr>
                <a:t>use cases</a:t>
              </a:r>
              <a:endParaRPr lang="en-US">
                <a:cs typeface="Arial" pitchFamily="34" charset="0"/>
              </a:endParaRPr>
            </a:p>
          </p:txBody>
        </p:sp>
        <p:sp>
          <p:nvSpPr>
            <p:cNvPr id="5" name="Rectangle 4">
              <a:extLst>
                <a:ext uri="{FF2B5EF4-FFF2-40B4-BE49-F238E27FC236}">
                  <a16:creationId xmlns:a16="http://schemas.microsoft.com/office/drawing/2014/main" id="{DBFE1DC9-AF57-587F-EE4B-A78362D2310B}"/>
                </a:ext>
              </a:extLst>
            </p:cNvPr>
            <p:cNvSpPr/>
            <p:nvPr/>
          </p:nvSpPr>
          <p:spPr>
            <a:xfrm>
              <a:off x="541174" y="1726165"/>
              <a:ext cx="3470989"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b="1">
                  <a:solidFill>
                    <a:srgbClr val="1D22AA"/>
                  </a:solidFill>
                </a:rPr>
                <a:t>Fixed Readers</a:t>
              </a:r>
            </a:p>
          </p:txBody>
        </p:sp>
        <p:sp>
          <p:nvSpPr>
            <p:cNvPr id="7" name="Rectangle 6">
              <a:extLst>
                <a:ext uri="{FF2B5EF4-FFF2-40B4-BE49-F238E27FC236}">
                  <a16:creationId xmlns:a16="http://schemas.microsoft.com/office/drawing/2014/main" id="{B86809A5-3F25-0225-56DE-F165EFDF1C80}"/>
                </a:ext>
              </a:extLst>
            </p:cNvPr>
            <p:cNvSpPr/>
            <p:nvPr/>
          </p:nvSpPr>
          <p:spPr>
            <a:xfrm>
              <a:off x="4292228" y="1734115"/>
              <a:ext cx="3474720"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b="1">
                  <a:solidFill>
                    <a:srgbClr val="1D22AA"/>
                  </a:solidFill>
                </a:rPr>
                <a:t>Antennas</a:t>
              </a:r>
            </a:p>
          </p:txBody>
        </p:sp>
        <p:sp>
          <p:nvSpPr>
            <p:cNvPr id="13" name="Rectangle 12">
              <a:extLst>
                <a:ext uri="{FF2B5EF4-FFF2-40B4-BE49-F238E27FC236}">
                  <a16:creationId xmlns:a16="http://schemas.microsoft.com/office/drawing/2014/main" id="{47CB0DA0-F1B8-9DB6-18F6-00537E171E1E}"/>
                </a:ext>
              </a:extLst>
            </p:cNvPr>
            <p:cNvSpPr/>
            <p:nvPr/>
          </p:nvSpPr>
          <p:spPr>
            <a:xfrm>
              <a:off x="8076763" y="1726163"/>
              <a:ext cx="3474720"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b="1">
                  <a:solidFill>
                    <a:srgbClr val="1D22AA"/>
                  </a:solidFill>
                </a:rPr>
                <a:t>Handheld Readers</a:t>
              </a:r>
            </a:p>
          </p:txBody>
        </p:sp>
        <p:sp>
          <p:nvSpPr>
            <p:cNvPr id="15" name="TextBox 14">
              <a:extLst>
                <a:ext uri="{FF2B5EF4-FFF2-40B4-BE49-F238E27FC236}">
                  <a16:creationId xmlns:a16="http://schemas.microsoft.com/office/drawing/2014/main" id="{54C33613-230A-796D-7DB7-F3C9BF2AD369}"/>
                </a:ext>
              </a:extLst>
            </p:cNvPr>
            <p:cNvSpPr txBox="1"/>
            <p:nvPr/>
          </p:nvSpPr>
          <p:spPr>
            <a:xfrm>
              <a:off x="8151812" y="2468901"/>
              <a:ext cx="3838755" cy="570933"/>
            </a:xfrm>
            <a:prstGeom prst="rect">
              <a:avLst/>
            </a:prstGeom>
            <a:noFill/>
          </p:spPr>
          <p:txBody>
            <a:bodyPr wrap="none" lIns="0" tIns="0" rIns="0" bIns="0" rtlCol="0">
              <a:noAutofit/>
            </a:bodyPr>
            <a:lstStyle/>
            <a:p>
              <a:pPr algn="l"/>
              <a:r>
                <a:rPr lang="en-US" sz="1500"/>
                <a:t>Helps you achieve maximum visibility</a:t>
              </a:r>
            </a:p>
            <a:p>
              <a:pPr algn="l"/>
              <a:r>
                <a:rPr lang="en-US" sz="1500"/>
                <a:t>into the location of your enterprise assets</a:t>
              </a:r>
            </a:p>
          </p:txBody>
        </p:sp>
        <p:pic>
          <p:nvPicPr>
            <p:cNvPr id="16" name="Picture 15">
              <a:extLst>
                <a:ext uri="{FF2B5EF4-FFF2-40B4-BE49-F238E27FC236}">
                  <a16:creationId xmlns:a16="http://schemas.microsoft.com/office/drawing/2014/main" id="{E6782E1E-3E11-7B70-2F88-0840E2A7E3B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90019" y="796296"/>
              <a:ext cx="2079646" cy="1856212"/>
            </a:xfrm>
            <a:prstGeom prst="rect">
              <a:avLst/>
            </a:prstGeom>
          </p:spPr>
        </p:pic>
        <p:pic>
          <p:nvPicPr>
            <p:cNvPr id="17" name="Picture 16" descr="A black electronic device with a black background&#10;&#10;Description automatically generated">
              <a:extLst>
                <a:ext uri="{FF2B5EF4-FFF2-40B4-BE49-F238E27FC236}">
                  <a16:creationId xmlns:a16="http://schemas.microsoft.com/office/drawing/2014/main" id="{A372FB1C-8B24-C50A-9ED5-AB1042502A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58276" y="1216151"/>
              <a:ext cx="1177850" cy="1160892"/>
            </a:xfrm>
            <a:prstGeom prst="rect">
              <a:avLst/>
            </a:prstGeom>
          </p:spPr>
        </p:pic>
        <p:pic>
          <p:nvPicPr>
            <p:cNvPr id="18" name="Picture 17">
              <a:extLst>
                <a:ext uri="{FF2B5EF4-FFF2-40B4-BE49-F238E27FC236}">
                  <a16:creationId xmlns:a16="http://schemas.microsoft.com/office/drawing/2014/main" id="{2FC38BDA-A32F-BEF6-2531-DBA14132017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58156" y="1135083"/>
              <a:ext cx="1905123" cy="1270082"/>
            </a:xfrm>
            <a:prstGeom prst="rect">
              <a:avLst/>
            </a:prstGeom>
          </p:spPr>
        </p:pic>
      </p:grpSp>
      <p:pic>
        <p:nvPicPr>
          <p:cNvPr id="30" name="Picture 29" descr="Shape&#10;&#10;Description automatically generated with low confidence">
            <a:extLst>
              <a:ext uri="{FF2B5EF4-FFF2-40B4-BE49-F238E27FC236}">
                <a16:creationId xmlns:a16="http://schemas.microsoft.com/office/drawing/2014/main" id="{54FEF9E6-1BF7-D206-3A2A-D3DE0F0EED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flipH="1">
            <a:off x="9642495" y="1269117"/>
            <a:ext cx="327694" cy="3419062"/>
          </a:xfrm>
          <a:prstGeom prst="rect">
            <a:avLst/>
          </a:prstGeom>
        </p:spPr>
      </p:pic>
      <p:grpSp>
        <p:nvGrpSpPr>
          <p:cNvPr id="3" name="Group 2">
            <a:extLst>
              <a:ext uri="{FF2B5EF4-FFF2-40B4-BE49-F238E27FC236}">
                <a16:creationId xmlns:a16="http://schemas.microsoft.com/office/drawing/2014/main" id="{798C9B9A-B4B7-7759-FA6D-06A79F01AF1A}"/>
              </a:ext>
            </a:extLst>
          </p:cNvPr>
          <p:cNvGrpSpPr/>
          <p:nvPr/>
        </p:nvGrpSpPr>
        <p:grpSpPr>
          <a:xfrm>
            <a:off x="541174" y="3478996"/>
            <a:ext cx="11150082" cy="2546154"/>
            <a:chOff x="541174" y="3478996"/>
            <a:chExt cx="11150082" cy="2546154"/>
          </a:xfrm>
        </p:grpSpPr>
        <p:grpSp>
          <p:nvGrpSpPr>
            <p:cNvPr id="34" name="Group 33">
              <a:extLst>
                <a:ext uri="{FF2B5EF4-FFF2-40B4-BE49-F238E27FC236}">
                  <a16:creationId xmlns:a16="http://schemas.microsoft.com/office/drawing/2014/main" id="{07939240-3F02-978F-15B6-60014F7BB326}"/>
                </a:ext>
              </a:extLst>
            </p:cNvPr>
            <p:cNvGrpSpPr/>
            <p:nvPr/>
          </p:nvGrpSpPr>
          <p:grpSpPr>
            <a:xfrm>
              <a:off x="580448" y="5082475"/>
              <a:ext cx="10940069" cy="327694"/>
              <a:chOff x="580448" y="4343400"/>
              <a:chExt cx="10940069" cy="327694"/>
            </a:xfrm>
          </p:grpSpPr>
          <p:pic>
            <p:nvPicPr>
              <p:cNvPr id="31" name="Picture 30" descr="Shape&#10;&#10;Description automatically generated with low confidence">
                <a:extLst>
                  <a:ext uri="{FF2B5EF4-FFF2-40B4-BE49-F238E27FC236}">
                    <a16:creationId xmlns:a16="http://schemas.microsoft.com/office/drawing/2014/main" id="{120B349D-BC80-EB4D-785B-28BCB37C75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flipH="1">
                <a:off x="2126132" y="2797716"/>
                <a:ext cx="327694" cy="3419062"/>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3082DF3C-7898-F71D-1D3C-923541D42B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flipH="1">
                <a:off x="5824548" y="2797716"/>
                <a:ext cx="327694" cy="3419062"/>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69CA6997-06B6-2742-5D3D-7481EE05F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flipH="1">
                <a:off x="9647139" y="2797716"/>
                <a:ext cx="327694" cy="3419062"/>
              </a:xfrm>
              <a:prstGeom prst="rect">
                <a:avLst/>
              </a:prstGeom>
            </p:spPr>
          </p:pic>
        </p:grpSp>
        <p:sp>
          <p:nvSpPr>
            <p:cNvPr id="4" name="TextBox 3">
              <a:extLst>
                <a:ext uri="{FF2B5EF4-FFF2-40B4-BE49-F238E27FC236}">
                  <a16:creationId xmlns:a16="http://schemas.microsoft.com/office/drawing/2014/main" id="{ADFAF6DA-4251-4915-5E01-D3EF4280B05E}"/>
                </a:ext>
              </a:extLst>
            </p:cNvPr>
            <p:cNvSpPr txBox="1"/>
            <p:nvPr/>
          </p:nvSpPr>
          <p:spPr>
            <a:xfrm>
              <a:off x="1692876" y="4162401"/>
              <a:ext cx="0" cy="0"/>
            </a:xfrm>
            <a:prstGeom prst="rect">
              <a:avLst/>
            </a:prstGeom>
            <a:noFill/>
          </p:spPr>
          <p:txBody>
            <a:bodyPr wrap="none" lIns="0" tIns="0" rIns="0" bIns="0" rtlCol="0">
              <a:noAutofit/>
            </a:bodyPr>
            <a:lstStyle/>
            <a:p>
              <a:pPr algn="l"/>
              <a:endParaRPr lang="en-US" err="1"/>
            </a:p>
          </p:txBody>
        </p:sp>
        <p:sp>
          <p:nvSpPr>
            <p:cNvPr id="10" name="TextBox 9">
              <a:extLst>
                <a:ext uri="{FF2B5EF4-FFF2-40B4-BE49-F238E27FC236}">
                  <a16:creationId xmlns:a16="http://schemas.microsoft.com/office/drawing/2014/main" id="{37474EF9-D38D-3FC1-8BFA-150961FF8F5C}"/>
                </a:ext>
              </a:extLst>
            </p:cNvPr>
            <p:cNvSpPr txBox="1"/>
            <p:nvPr/>
          </p:nvSpPr>
          <p:spPr>
            <a:xfrm>
              <a:off x="608507" y="5230283"/>
              <a:ext cx="3072947" cy="794867"/>
            </a:xfrm>
            <a:prstGeom prst="rect">
              <a:avLst/>
            </a:prstGeom>
            <a:noFill/>
          </p:spPr>
          <p:txBody>
            <a:bodyPr wrap="square" lIns="0" tIns="0" rIns="0" bIns="0" rtlCol="0">
              <a:noAutofit/>
            </a:bodyPr>
            <a:lstStyle/>
            <a:p>
              <a:pPr algn="l"/>
              <a:r>
                <a:rPr lang="en-US" sz="1500"/>
                <a:t>Gives your assets a digital voice with accurate, scalable RFID encoding solutions </a:t>
              </a:r>
            </a:p>
          </p:txBody>
        </p:sp>
        <p:sp>
          <p:nvSpPr>
            <p:cNvPr id="11" name="TextBox 10">
              <a:extLst>
                <a:ext uri="{FF2B5EF4-FFF2-40B4-BE49-F238E27FC236}">
                  <a16:creationId xmlns:a16="http://schemas.microsoft.com/office/drawing/2014/main" id="{888312DE-1F89-D41B-A415-4D915C05905A}"/>
                </a:ext>
              </a:extLst>
            </p:cNvPr>
            <p:cNvSpPr txBox="1"/>
            <p:nvPr/>
          </p:nvSpPr>
          <p:spPr>
            <a:xfrm>
              <a:off x="4326629" y="5253623"/>
              <a:ext cx="3553114" cy="733312"/>
            </a:xfrm>
            <a:prstGeom prst="rect">
              <a:avLst/>
            </a:prstGeom>
            <a:noFill/>
          </p:spPr>
          <p:txBody>
            <a:bodyPr wrap="square" lIns="0" tIns="0" rIns="0" bIns="0" rtlCol="0">
              <a:noAutofit/>
            </a:bodyPr>
            <a:lstStyle/>
            <a:p>
              <a:pPr algn="l"/>
              <a:r>
                <a:rPr lang="en-US" sz="1500"/>
                <a:t>Includes a wide selection of RFID inlays, labels and tags to meet the requirements of most applications and budgets </a:t>
              </a:r>
            </a:p>
          </p:txBody>
        </p:sp>
        <p:sp>
          <p:nvSpPr>
            <p:cNvPr id="12" name="TextBox 11">
              <a:extLst>
                <a:ext uri="{FF2B5EF4-FFF2-40B4-BE49-F238E27FC236}">
                  <a16:creationId xmlns:a16="http://schemas.microsoft.com/office/drawing/2014/main" id="{A9AB649D-20DB-6931-27B0-4605B71D8E75}"/>
                </a:ext>
              </a:extLst>
            </p:cNvPr>
            <p:cNvSpPr txBox="1"/>
            <p:nvPr/>
          </p:nvSpPr>
          <p:spPr>
            <a:xfrm>
              <a:off x="8160455" y="5245599"/>
              <a:ext cx="3530801" cy="773142"/>
            </a:xfrm>
            <a:prstGeom prst="rect">
              <a:avLst/>
            </a:prstGeom>
            <a:noFill/>
          </p:spPr>
          <p:txBody>
            <a:bodyPr wrap="square" lIns="0" tIns="0" rIns="0" bIns="0" rtlCol="0">
              <a:noAutofit/>
            </a:bodyPr>
            <a:lstStyle/>
            <a:p>
              <a:pPr algn="l"/>
              <a:r>
                <a:rPr lang="en-US" sz="1500"/>
                <a:t>Enables you to design an RFID solution and obtain support to maximize uptime post installation </a:t>
              </a:r>
            </a:p>
          </p:txBody>
        </p:sp>
        <p:sp>
          <p:nvSpPr>
            <p:cNvPr id="20" name="Rectangle 19">
              <a:extLst>
                <a:ext uri="{FF2B5EF4-FFF2-40B4-BE49-F238E27FC236}">
                  <a16:creationId xmlns:a16="http://schemas.microsoft.com/office/drawing/2014/main" id="{D0028881-9C94-E07A-1EDB-ED20581994DC}"/>
                </a:ext>
              </a:extLst>
            </p:cNvPr>
            <p:cNvSpPr/>
            <p:nvPr/>
          </p:nvSpPr>
          <p:spPr>
            <a:xfrm>
              <a:off x="541174" y="4450466"/>
              <a:ext cx="3474720"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b="1">
                  <a:solidFill>
                    <a:srgbClr val="1D22AA"/>
                  </a:solidFill>
                </a:rPr>
                <a:t>RFID</a:t>
              </a:r>
            </a:p>
            <a:p>
              <a:pPr algn="l"/>
              <a:r>
                <a:rPr lang="en-US" b="1">
                  <a:solidFill>
                    <a:srgbClr val="1D22AA"/>
                  </a:solidFill>
                </a:rPr>
                <a:t>Printers</a:t>
              </a:r>
            </a:p>
          </p:txBody>
        </p:sp>
        <p:sp>
          <p:nvSpPr>
            <p:cNvPr id="21" name="Rectangle 20">
              <a:extLst>
                <a:ext uri="{FF2B5EF4-FFF2-40B4-BE49-F238E27FC236}">
                  <a16:creationId xmlns:a16="http://schemas.microsoft.com/office/drawing/2014/main" id="{C315189C-C1E4-8416-F481-83625AE9A19C}"/>
                </a:ext>
              </a:extLst>
            </p:cNvPr>
            <p:cNvSpPr/>
            <p:nvPr/>
          </p:nvSpPr>
          <p:spPr>
            <a:xfrm>
              <a:off x="4292228" y="4450466"/>
              <a:ext cx="3474720"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sz="1800" b="1">
                  <a:solidFill>
                    <a:srgbClr val="1D22AA"/>
                  </a:solidFill>
                </a:rPr>
                <a:t>RFID Labels</a:t>
              </a:r>
            </a:p>
            <a:p>
              <a:pPr algn="l"/>
              <a:r>
                <a:rPr lang="en-US" sz="1800" b="1">
                  <a:solidFill>
                    <a:srgbClr val="1D22AA"/>
                  </a:solidFill>
                </a:rPr>
                <a:t>and Supplies</a:t>
              </a:r>
            </a:p>
          </p:txBody>
        </p:sp>
        <p:sp>
          <p:nvSpPr>
            <p:cNvPr id="22" name="Rectangle 21">
              <a:extLst>
                <a:ext uri="{FF2B5EF4-FFF2-40B4-BE49-F238E27FC236}">
                  <a16:creationId xmlns:a16="http://schemas.microsoft.com/office/drawing/2014/main" id="{E8EFCD40-4B2C-A49A-6D67-27C7639AC829}"/>
                </a:ext>
              </a:extLst>
            </p:cNvPr>
            <p:cNvSpPr/>
            <p:nvPr/>
          </p:nvSpPr>
          <p:spPr>
            <a:xfrm>
              <a:off x="8076764" y="4450466"/>
              <a:ext cx="3474720"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sz="1800" b="1">
                  <a:solidFill>
                    <a:srgbClr val="1D22AA"/>
                  </a:solidFill>
                </a:rPr>
                <a:t>OneCare and</a:t>
              </a:r>
            </a:p>
            <a:p>
              <a:pPr algn="l"/>
              <a:r>
                <a:rPr lang="en-US" sz="1800" b="1">
                  <a:solidFill>
                    <a:srgbClr val="1D22AA"/>
                  </a:solidFill>
                </a:rPr>
                <a:t>Signature Services</a:t>
              </a:r>
            </a:p>
          </p:txBody>
        </p:sp>
        <p:pic>
          <p:nvPicPr>
            <p:cNvPr id="23" name="Picture 22" descr="A roll of labels on a black background&#10;&#10;Description automatically generated">
              <a:extLst>
                <a:ext uri="{FF2B5EF4-FFF2-40B4-BE49-F238E27FC236}">
                  <a16:creationId xmlns:a16="http://schemas.microsoft.com/office/drawing/2014/main" id="{25135422-06CE-811D-0DE7-2C65CE6302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0964" y="4118378"/>
              <a:ext cx="1101731" cy="958727"/>
            </a:xfrm>
            <a:prstGeom prst="rect">
              <a:avLst/>
            </a:prstGeom>
          </p:spPr>
        </p:pic>
        <p:pic>
          <p:nvPicPr>
            <p:cNvPr id="24" name="Picture 23">
              <a:extLst>
                <a:ext uri="{FF2B5EF4-FFF2-40B4-BE49-F238E27FC236}">
                  <a16:creationId xmlns:a16="http://schemas.microsoft.com/office/drawing/2014/main" id="{E7542E64-4E0D-E179-9AEB-9D282068ADC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846582" y="4572295"/>
              <a:ext cx="731012" cy="486271"/>
            </a:xfrm>
            <a:prstGeom prst="rect">
              <a:avLst/>
            </a:prstGeom>
          </p:spPr>
        </p:pic>
        <p:pic>
          <p:nvPicPr>
            <p:cNvPr id="25" name="Picture 24">
              <a:extLst>
                <a:ext uri="{FF2B5EF4-FFF2-40B4-BE49-F238E27FC236}">
                  <a16:creationId xmlns:a16="http://schemas.microsoft.com/office/drawing/2014/main" id="{813102E5-1523-385E-CDF0-4CCCBD80A46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572769" y="3478996"/>
              <a:ext cx="2629446" cy="1835658"/>
            </a:xfrm>
            <a:prstGeom prst="rect">
              <a:avLst/>
            </a:prstGeom>
          </p:spPr>
        </p:pic>
        <p:pic>
          <p:nvPicPr>
            <p:cNvPr id="36" name="Graphic 35">
              <a:extLst>
                <a:ext uri="{FF2B5EF4-FFF2-40B4-BE49-F238E27FC236}">
                  <a16:creationId xmlns:a16="http://schemas.microsoft.com/office/drawing/2014/main" id="{59CEB3F2-C2A5-AEDE-A2F5-682887016CE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509814" y="4326355"/>
              <a:ext cx="1051383" cy="493063"/>
            </a:xfrm>
            <a:prstGeom prst="rect">
              <a:avLst/>
            </a:prstGeom>
          </p:spPr>
        </p:pic>
      </p:grpSp>
    </p:spTree>
    <p:extLst>
      <p:ext uri="{BB962C8B-B14F-4D97-AF65-F5344CB8AC3E}">
        <p14:creationId xmlns:p14="http://schemas.microsoft.com/office/powerpoint/2010/main" val="820719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12FEB-F09A-F90C-639A-8EF6559BD4B8}"/>
            </a:ext>
          </a:extLst>
        </p:cNvPr>
        <p:cNvGrpSpPr/>
        <p:nvPr/>
      </p:nvGrpSpPr>
      <p:grpSpPr>
        <a:xfrm>
          <a:off x="0" y="0"/>
          <a:ext cx="0" cy="0"/>
          <a:chOff x="0" y="0"/>
          <a:chExt cx="0" cy="0"/>
        </a:xfrm>
      </p:grpSpPr>
      <p:sp>
        <p:nvSpPr>
          <p:cNvPr id="174" name="Rectangle 173">
            <a:extLst>
              <a:ext uri="{FF2B5EF4-FFF2-40B4-BE49-F238E27FC236}">
                <a16:creationId xmlns:a16="http://schemas.microsoft.com/office/drawing/2014/main" id="{59FAADA2-8F75-2633-CD8F-A578490F8D0E}"/>
              </a:ext>
            </a:extLst>
          </p:cNvPr>
          <p:cNvSpPr/>
          <p:nvPr/>
        </p:nvSpPr>
        <p:spPr>
          <a:xfrm>
            <a:off x="3707039" y="4853521"/>
            <a:ext cx="7722190" cy="14411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a:extLst>
              <a:ext uri="{FF2B5EF4-FFF2-40B4-BE49-F238E27FC236}">
                <a16:creationId xmlns:a16="http://schemas.microsoft.com/office/drawing/2014/main" id="{39469024-3F40-6BC5-8CAF-7605623BE161}"/>
              </a:ext>
            </a:extLst>
          </p:cNvPr>
          <p:cNvSpPr>
            <a:spLocks noChangeArrowheads="1"/>
          </p:cNvSpPr>
          <p:nvPr/>
        </p:nvSpPr>
        <p:spPr bwMode="auto">
          <a:xfrm>
            <a:off x="513215" y="537801"/>
            <a:ext cx="8123074" cy="46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eaLnBrk="0" fontAlgn="base" hangingPunct="0">
              <a:spcBef>
                <a:spcPct val="0"/>
              </a:spcBef>
              <a:spcAft>
                <a:spcPct val="0"/>
              </a:spcAft>
            </a:pPr>
            <a:r>
              <a:rPr lang="en-US" sz="2999" b="1">
                <a:solidFill>
                  <a:srgbClr val="1D22AA"/>
                </a:solidFill>
                <a:ea typeface="Calibri" panose="020F0502020204030204" pitchFamily="34" charset="0"/>
              </a:rPr>
              <a:t>A Commitment to Innovation</a:t>
            </a:r>
            <a:endParaRPr lang="en-US" altLang="en-US" sz="2999" b="1">
              <a:solidFill>
                <a:srgbClr val="1D22AA"/>
              </a:solidFill>
              <a:latin typeface="+mj-lt"/>
            </a:endParaRPr>
          </a:p>
        </p:txBody>
      </p:sp>
      <p:sp>
        <p:nvSpPr>
          <p:cNvPr id="2" name="Right Arrow 4">
            <a:extLst>
              <a:ext uri="{FF2B5EF4-FFF2-40B4-BE49-F238E27FC236}">
                <a16:creationId xmlns:a16="http://schemas.microsoft.com/office/drawing/2014/main" id="{4CB44E84-2B55-C2B9-4002-2D321E1755D2}"/>
              </a:ext>
            </a:extLst>
          </p:cNvPr>
          <p:cNvSpPr/>
          <p:nvPr/>
        </p:nvSpPr>
        <p:spPr>
          <a:xfrm>
            <a:off x="513214" y="1343536"/>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1D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AFA1387-DF30-9495-5F08-3C4CF5AF15B2}"/>
              </a:ext>
            </a:extLst>
          </p:cNvPr>
          <p:cNvSpPr/>
          <p:nvPr/>
        </p:nvSpPr>
        <p:spPr>
          <a:xfrm>
            <a:off x="504796" y="2190152"/>
            <a:ext cx="1064048" cy="615434"/>
          </a:xfrm>
          <a:prstGeom prst="rect">
            <a:avLst/>
          </a:prstGeom>
        </p:spPr>
        <p:txBody>
          <a:bodyPr wrap="square" lIns="121803" tIns="60901" rIns="121803" bIns="60901">
            <a:spAutoFit/>
          </a:bodyPr>
          <a:lstStyle/>
          <a:p>
            <a:pPr fontAlgn="base">
              <a:spcBef>
                <a:spcPct val="0"/>
              </a:spcBef>
              <a:spcAft>
                <a:spcPct val="0"/>
              </a:spcAft>
              <a:defRPr sz="1800">
                <a:solidFill>
                  <a:srgbClr val="000000"/>
                </a:solidFill>
              </a:defRPr>
            </a:pPr>
            <a:r>
              <a:rPr lang="en-US" sz="800" kern="0">
                <a:solidFill>
                  <a:schemeClr val="tx1">
                    <a:lumMod val="50000"/>
                    <a:lumOff val="50000"/>
                  </a:schemeClr>
                </a:solidFill>
                <a:cs typeface="Franklin Gothic Medium"/>
              </a:rPr>
              <a:t>Founded as Data Specialties by</a:t>
            </a:r>
          </a:p>
          <a:p>
            <a:pPr fontAlgn="base">
              <a:spcBef>
                <a:spcPct val="0"/>
              </a:spcBef>
              <a:spcAft>
                <a:spcPct val="0"/>
              </a:spcAft>
              <a:defRPr sz="1800">
                <a:solidFill>
                  <a:srgbClr val="000000"/>
                </a:solidFill>
              </a:defRPr>
            </a:pPr>
            <a:r>
              <a:rPr lang="en-US" sz="800" kern="0">
                <a:solidFill>
                  <a:schemeClr val="tx1">
                    <a:lumMod val="50000"/>
                    <a:lumOff val="50000"/>
                  </a:schemeClr>
                </a:solidFill>
                <a:cs typeface="Franklin Gothic Medium"/>
              </a:rPr>
              <a:t>Ed Kaplan and </a:t>
            </a:r>
          </a:p>
          <a:p>
            <a:pPr fontAlgn="base">
              <a:spcBef>
                <a:spcPct val="0"/>
              </a:spcBef>
              <a:spcAft>
                <a:spcPct val="0"/>
              </a:spcAft>
              <a:defRPr sz="1800">
                <a:solidFill>
                  <a:srgbClr val="000000"/>
                </a:solidFill>
              </a:defRPr>
            </a:pPr>
            <a:r>
              <a:rPr lang="en-US" sz="800" kern="0">
                <a:solidFill>
                  <a:schemeClr val="tx1">
                    <a:lumMod val="50000"/>
                    <a:lumOff val="50000"/>
                  </a:schemeClr>
                </a:solidFill>
                <a:cs typeface="Franklin Gothic Medium"/>
              </a:rPr>
              <a:t>Gary </a:t>
            </a:r>
            <a:r>
              <a:rPr lang="en-US" sz="800" kern="0" err="1">
                <a:solidFill>
                  <a:schemeClr val="tx1">
                    <a:lumMod val="50000"/>
                    <a:lumOff val="50000"/>
                  </a:schemeClr>
                </a:solidFill>
                <a:cs typeface="Franklin Gothic Medium"/>
              </a:rPr>
              <a:t>Cless</a:t>
            </a:r>
            <a:endParaRPr lang="en-US" sz="800" kern="0">
              <a:solidFill>
                <a:schemeClr val="tx1">
                  <a:lumMod val="50000"/>
                  <a:lumOff val="50000"/>
                </a:schemeClr>
              </a:solidFill>
              <a:cs typeface="Franklin Gothic Medium"/>
            </a:endParaRPr>
          </a:p>
        </p:txBody>
      </p:sp>
      <p:sp>
        <p:nvSpPr>
          <p:cNvPr id="6" name="Rectangle 5">
            <a:extLst>
              <a:ext uri="{FF2B5EF4-FFF2-40B4-BE49-F238E27FC236}">
                <a16:creationId xmlns:a16="http://schemas.microsoft.com/office/drawing/2014/main" id="{A31FA604-92A4-9AB4-0A91-0641D528E183}"/>
              </a:ext>
            </a:extLst>
          </p:cNvPr>
          <p:cNvSpPr/>
          <p:nvPr/>
        </p:nvSpPr>
        <p:spPr>
          <a:xfrm>
            <a:off x="568630" y="1368131"/>
            <a:ext cx="939826" cy="276999"/>
          </a:xfrm>
          <a:prstGeom prst="rect">
            <a:avLst/>
          </a:prstGeom>
        </p:spPr>
        <p:txBody>
          <a:bodyPr wrap="square">
            <a:spAutoFit/>
          </a:bodyPr>
          <a:lstStyle/>
          <a:p>
            <a:pPr algn="ctr"/>
            <a:r>
              <a:rPr lang="en-US" sz="1200" kern="0">
                <a:solidFill>
                  <a:schemeClr val="bg1"/>
                </a:solidFill>
              </a:rPr>
              <a:t>1969</a:t>
            </a:r>
            <a:endParaRPr lang="en-US" sz="1200">
              <a:solidFill>
                <a:schemeClr val="bg1"/>
              </a:solidFill>
            </a:endParaRPr>
          </a:p>
        </p:txBody>
      </p:sp>
      <p:sp>
        <p:nvSpPr>
          <p:cNvPr id="7" name="Rectangle 6">
            <a:extLst>
              <a:ext uri="{FF2B5EF4-FFF2-40B4-BE49-F238E27FC236}">
                <a16:creationId xmlns:a16="http://schemas.microsoft.com/office/drawing/2014/main" id="{3ACBA867-FDFA-1638-1B65-777D3ACEBA53}"/>
              </a:ext>
            </a:extLst>
          </p:cNvPr>
          <p:cNvSpPr/>
          <p:nvPr/>
        </p:nvSpPr>
        <p:spPr>
          <a:xfrm>
            <a:off x="1921417" y="1368131"/>
            <a:ext cx="524503" cy="276999"/>
          </a:xfrm>
          <a:prstGeom prst="rect">
            <a:avLst/>
          </a:prstGeom>
        </p:spPr>
        <p:txBody>
          <a:bodyPr wrap="none">
            <a:spAutoFit/>
          </a:bodyPr>
          <a:lstStyle/>
          <a:p>
            <a:pPr algn="ctr"/>
            <a:r>
              <a:rPr lang="en-US" sz="1200" kern="0">
                <a:solidFill>
                  <a:schemeClr val="bg1"/>
                </a:solidFill>
              </a:rPr>
              <a:t>1979</a:t>
            </a:r>
            <a:endParaRPr lang="en-US" sz="1200">
              <a:solidFill>
                <a:schemeClr val="bg1"/>
              </a:solidFill>
            </a:endParaRPr>
          </a:p>
        </p:txBody>
      </p:sp>
      <p:sp>
        <p:nvSpPr>
          <p:cNvPr id="8" name="Rectangle 7">
            <a:extLst>
              <a:ext uri="{FF2B5EF4-FFF2-40B4-BE49-F238E27FC236}">
                <a16:creationId xmlns:a16="http://schemas.microsoft.com/office/drawing/2014/main" id="{44E8D05F-BF0A-14BD-5062-16754DCA1218}"/>
              </a:ext>
            </a:extLst>
          </p:cNvPr>
          <p:cNvSpPr/>
          <p:nvPr/>
        </p:nvSpPr>
        <p:spPr>
          <a:xfrm>
            <a:off x="3146123" y="1368131"/>
            <a:ext cx="524503" cy="276999"/>
          </a:xfrm>
          <a:prstGeom prst="rect">
            <a:avLst/>
          </a:prstGeom>
        </p:spPr>
        <p:txBody>
          <a:bodyPr wrap="none">
            <a:spAutoFit/>
          </a:bodyPr>
          <a:lstStyle/>
          <a:p>
            <a:pPr algn="ctr"/>
            <a:r>
              <a:rPr lang="en-US" sz="1200" kern="0">
                <a:solidFill>
                  <a:schemeClr val="bg1"/>
                </a:solidFill>
              </a:rPr>
              <a:t>1991</a:t>
            </a:r>
            <a:endParaRPr lang="en-US" sz="1200">
              <a:solidFill>
                <a:schemeClr val="bg1"/>
              </a:solidFill>
            </a:endParaRPr>
          </a:p>
        </p:txBody>
      </p:sp>
      <p:sp>
        <p:nvSpPr>
          <p:cNvPr id="10" name="Rectangle 9">
            <a:extLst>
              <a:ext uri="{FF2B5EF4-FFF2-40B4-BE49-F238E27FC236}">
                <a16:creationId xmlns:a16="http://schemas.microsoft.com/office/drawing/2014/main" id="{F0E6EC43-C7B0-F5D9-ABDC-D57DEA4B5644}"/>
              </a:ext>
            </a:extLst>
          </p:cNvPr>
          <p:cNvSpPr/>
          <p:nvPr/>
        </p:nvSpPr>
        <p:spPr>
          <a:xfrm>
            <a:off x="4206632" y="1368131"/>
            <a:ext cx="1428545" cy="276999"/>
          </a:xfrm>
          <a:prstGeom prst="rect">
            <a:avLst/>
          </a:prstGeom>
        </p:spPr>
        <p:txBody>
          <a:bodyPr wrap="square">
            <a:spAutoFit/>
          </a:bodyPr>
          <a:lstStyle/>
          <a:p>
            <a:pPr algn="ctr"/>
            <a:r>
              <a:rPr lang="en-US" sz="1200" kern="0">
                <a:solidFill>
                  <a:schemeClr val="bg1"/>
                </a:solidFill>
              </a:rPr>
              <a:t>2004</a:t>
            </a:r>
            <a:endParaRPr lang="en-US" sz="1200">
              <a:solidFill>
                <a:schemeClr val="bg1"/>
              </a:solidFill>
            </a:endParaRPr>
          </a:p>
        </p:txBody>
      </p:sp>
      <p:sp>
        <p:nvSpPr>
          <p:cNvPr id="12" name="Rectangle 11">
            <a:extLst>
              <a:ext uri="{FF2B5EF4-FFF2-40B4-BE49-F238E27FC236}">
                <a16:creationId xmlns:a16="http://schemas.microsoft.com/office/drawing/2014/main" id="{F4B13D5A-6607-4487-CE88-A3D6573735FD}"/>
              </a:ext>
            </a:extLst>
          </p:cNvPr>
          <p:cNvSpPr/>
          <p:nvPr/>
        </p:nvSpPr>
        <p:spPr>
          <a:xfrm>
            <a:off x="1626755" y="2190152"/>
            <a:ext cx="1161871" cy="36921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First handheld laser barcode scanner </a:t>
            </a:r>
          </a:p>
        </p:txBody>
      </p:sp>
      <p:sp>
        <p:nvSpPr>
          <p:cNvPr id="13" name="Rectangle 12">
            <a:extLst>
              <a:ext uri="{FF2B5EF4-FFF2-40B4-BE49-F238E27FC236}">
                <a16:creationId xmlns:a16="http://schemas.microsoft.com/office/drawing/2014/main" id="{F63944A7-3CE4-1E58-54D1-A06574EC70FF}"/>
              </a:ext>
            </a:extLst>
          </p:cNvPr>
          <p:cNvSpPr/>
          <p:nvPr/>
        </p:nvSpPr>
        <p:spPr>
          <a:xfrm>
            <a:off x="2753124" y="2190152"/>
            <a:ext cx="1221870" cy="36921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First laser-scannable</a:t>
            </a:r>
            <a:br>
              <a:rPr lang="en-US" sz="800" kern="0">
                <a:solidFill>
                  <a:schemeClr val="tx1">
                    <a:lumMod val="50000"/>
                    <a:lumOff val="50000"/>
                  </a:schemeClr>
                </a:solidFill>
              </a:rPr>
            </a:br>
            <a:r>
              <a:rPr lang="en-US" sz="800" kern="0">
                <a:solidFill>
                  <a:schemeClr val="tx1">
                    <a:lumMod val="50000"/>
                    <a:lumOff val="50000"/>
                  </a:schemeClr>
                </a:solidFill>
              </a:rPr>
              <a:t>2D barcode </a:t>
            </a:r>
          </a:p>
        </p:txBody>
      </p:sp>
      <p:sp>
        <p:nvSpPr>
          <p:cNvPr id="14" name="Rectangle 13">
            <a:extLst>
              <a:ext uri="{FF2B5EF4-FFF2-40B4-BE49-F238E27FC236}">
                <a16:creationId xmlns:a16="http://schemas.microsoft.com/office/drawing/2014/main" id="{41E7BCC8-EEC4-0A5F-ED5C-0F82842DA2CA}"/>
              </a:ext>
            </a:extLst>
          </p:cNvPr>
          <p:cNvSpPr/>
          <p:nvPr/>
        </p:nvSpPr>
        <p:spPr>
          <a:xfrm>
            <a:off x="4172587" y="2190152"/>
            <a:ext cx="1553865" cy="49232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First rugged RFID handheld and first enterprise digital assistant (EDA)</a:t>
            </a:r>
          </a:p>
        </p:txBody>
      </p:sp>
      <p:sp>
        <p:nvSpPr>
          <p:cNvPr id="15" name="Rectangle 14">
            <a:extLst>
              <a:ext uri="{FF2B5EF4-FFF2-40B4-BE49-F238E27FC236}">
                <a16:creationId xmlns:a16="http://schemas.microsoft.com/office/drawing/2014/main" id="{2E4F1E75-1D0D-B2B4-69F3-B1069A2DE4B1}"/>
              </a:ext>
            </a:extLst>
          </p:cNvPr>
          <p:cNvSpPr/>
          <p:nvPr/>
        </p:nvSpPr>
        <p:spPr>
          <a:xfrm>
            <a:off x="5724295" y="2190152"/>
            <a:ext cx="1181397" cy="49232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Acquisition of</a:t>
            </a:r>
          </a:p>
          <a:p>
            <a:pPr>
              <a:defRPr sz="1800">
                <a:solidFill>
                  <a:srgbClr val="000000"/>
                </a:solidFill>
              </a:defRPr>
            </a:pPr>
            <a:r>
              <a:rPr lang="en-US" sz="800" kern="0">
                <a:solidFill>
                  <a:schemeClr val="tx1">
                    <a:lumMod val="50000"/>
                    <a:lumOff val="50000"/>
                  </a:schemeClr>
                </a:solidFill>
              </a:rPr>
              <a:t>Motorola Solutions’ Enterprise Business</a:t>
            </a:r>
          </a:p>
        </p:txBody>
      </p:sp>
      <p:sp>
        <p:nvSpPr>
          <p:cNvPr id="18" name="Rectangle 17">
            <a:extLst>
              <a:ext uri="{FF2B5EF4-FFF2-40B4-BE49-F238E27FC236}">
                <a16:creationId xmlns:a16="http://schemas.microsoft.com/office/drawing/2014/main" id="{DCBEAF47-8DD9-D0FA-FFD7-C5DD80736C0E}"/>
              </a:ext>
            </a:extLst>
          </p:cNvPr>
          <p:cNvSpPr/>
          <p:nvPr/>
        </p:nvSpPr>
        <p:spPr>
          <a:xfrm>
            <a:off x="6877317" y="2190152"/>
            <a:ext cx="1315523" cy="49232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Becomes the official on-field player-tracking provider of the NFL</a:t>
            </a:r>
          </a:p>
        </p:txBody>
      </p:sp>
      <p:sp>
        <p:nvSpPr>
          <p:cNvPr id="19" name="Rectangle 18">
            <a:extLst>
              <a:ext uri="{FF2B5EF4-FFF2-40B4-BE49-F238E27FC236}">
                <a16:creationId xmlns:a16="http://schemas.microsoft.com/office/drawing/2014/main" id="{BA5394CE-9872-CA0E-6D71-0D7DAEC05487}"/>
              </a:ext>
            </a:extLst>
          </p:cNvPr>
          <p:cNvSpPr/>
          <p:nvPr/>
        </p:nvSpPr>
        <p:spPr>
          <a:xfrm>
            <a:off x="8333821" y="1368131"/>
            <a:ext cx="2889700" cy="276999"/>
          </a:xfrm>
          <a:prstGeom prst="rect">
            <a:avLst/>
          </a:prstGeom>
        </p:spPr>
        <p:txBody>
          <a:bodyPr wrap="square">
            <a:spAutoFit/>
          </a:bodyPr>
          <a:lstStyle/>
          <a:p>
            <a:pPr algn="ctr"/>
            <a:r>
              <a:rPr lang="en-US" sz="1200" kern="0">
                <a:solidFill>
                  <a:schemeClr val="bg1"/>
                </a:solidFill>
              </a:rPr>
              <a:t>2015 - 2016</a:t>
            </a:r>
            <a:endParaRPr lang="en-US" sz="1200">
              <a:solidFill>
                <a:schemeClr val="bg1"/>
              </a:solidFill>
            </a:endParaRPr>
          </a:p>
        </p:txBody>
      </p:sp>
      <p:sp>
        <p:nvSpPr>
          <p:cNvPr id="20" name="Rectangle 19">
            <a:extLst>
              <a:ext uri="{FF2B5EF4-FFF2-40B4-BE49-F238E27FC236}">
                <a16:creationId xmlns:a16="http://schemas.microsoft.com/office/drawing/2014/main" id="{E982BFEA-0804-2A24-EE7E-742C0E2374DC}"/>
              </a:ext>
            </a:extLst>
          </p:cNvPr>
          <p:cNvSpPr/>
          <p:nvPr/>
        </p:nvSpPr>
        <p:spPr>
          <a:xfrm>
            <a:off x="5768554" y="1368131"/>
            <a:ext cx="2335010" cy="276999"/>
          </a:xfrm>
          <a:prstGeom prst="rect">
            <a:avLst/>
          </a:prstGeom>
        </p:spPr>
        <p:txBody>
          <a:bodyPr wrap="square">
            <a:spAutoFit/>
          </a:bodyPr>
          <a:lstStyle/>
          <a:p>
            <a:pPr algn="ctr"/>
            <a:r>
              <a:rPr lang="en-US" sz="1200" kern="0">
                <a:solidFill>
                  <a:schemeClr val="bg1"/>
                </a:solidFill>
              </a:rPr>
              <a:t>2014</a:t>
            </a:r>
            <a:endParaRPr lang="en-US" sz="1200">
              <a:solidFill>
                <a:schemeClr val="bg1"/>
              </a:solidFill>
            </a:endParaRPr>
          </a:p>
        </p:txBody>
      </p:sp>
      <p:sp>
        <p:nvSpPr>
          <p:cNvPr id="21" name="Rectangle 20">
            <a:extLst>
              <a:ext uri="{FF2B5EF4-FFF2-40B4-BE49-F238E27FC236}">
                <a16:creationId xmlns:a16="http://schemas.microsoft.com/office/drawing/2014/main" id="{4A3EF009-6AAD-4822-780B-E50B55EFBBF0}"/>
              </a:ext>
            </a:extLst>
          </p:cNvPr>
          <p:cNvSpPr/>
          <p:nvPr/>
        </p:nvSpPr>
        <p:spPr>
          <a:xfrm>
            <a:off x="8333821" y="2190152"/>
            <a:ext cx="1252625" cy="492323"/>
          </a:xfrm>
          <a:prstGeom prst="rect">
            <a:avLst/>
          </a:prstGeom>
        </p:spPr>
        <p:txBody>
          <a:bodyPr wrap="square" lIns="121803" tIns="60901" rIns="121803" bIns="60901">
            <a:spAutoFit/>
          </a:bodyPr>
          <a:lstStyle/>
          <a:p>
            <a:pPr defTabSz="1217890">
              <a:defRPr sz="1800">
                <a:solidFill>
                  <a:srgbClr val="000000"/>
                </a:solidFill>
              </a:defRPr>
            </a:pPr>
            <a:r>
              <a:rPr lang="en-US" sz="800" kern="0">
                <a:solidFill>
                  <a:schemeClr val="tx1">
                    <a:lumMod val="50000"/>
                    <a:lumOff val="50000"/>
                  </a:schemeClr>
                </a:solidFill>
              </a:rPr>
              <a:t>First Android-powered enterprise wearable computer</a:t>
            </a:r>
          </a:p>
        </p:txBody>
      </p:sp>
      <p:sp>
        <p:nvSpPr>
          <p:cNvPr id="22" name="TextBox 21">
            <a:extLst>
              <a:ext uri="{FF2B5EF4-FFF2-40B4-BE49-F238E27FC236}">
                <a16:creationId xmlns:a16="http://schemas.microsoft.com/office/drawing/2014/main" id="{B4B5A1F5-BEA6-0B55-6755-7B1031CC1B70}"/>
              </a:ext>
            </a:extLst>
          </p:cNvPr>
          <p:cNvSpPr txBox="1"/>
          <p:nvPr/>
        </p:nvSpPr>
        <p:spPr>
          <a:xfrm>
            <a:off x="9699956" y="2190152"/>
            <a:ext cx="1828465" cy="707886"/>
          </a:xfrm>
          <a:prstGeom prst="rect">
            <a:avLst/>
          </a:prstGeom>
          <a:noFill/>
        </p:spPr>
        <p:txBody>
          <a:bodyPr wrap="square">
            <a:spAutoFit/>
          </a:bodyPr>
          <a:lstStyle/>
          <a:p>
            <a:pPr defTabSz="1217890">
              <a:defRPr sz="1800">
                <a:solidFill>
                  <a:srgbClr val="000000"/>
                </a:solidFill>
              </a:defRPr>
            </a:pPr>
            <a:r>
              <a:rPr lang="en-US" sz="800" kern="0">
                <a:solidFill>
                  <a:schemeClr val="tx1">
                    <a:lumMod val="50000"/>
                    <a:lumOff val="50000"/>
                  </a:schemeClr>
                </a:solidFill>
              </a:rPr>
              <a:t>Introduced Zebra DNA that embeds intelligence into mobile computers, printers and scanners; only migration path to modern OS for legacy Windows™ applications</a:t>
            </a:r>
            <a:endParaRPr lang="en-US" sz="800">
              <a:solidFill>
                <a:schemeClr val="tx1">
                  <a:lumMod val="50000"/>
                  <a:lumOff val="50000"/>
                </a:schemeClr>
              </a:solidFill>
            </a:endParaRPr>
          </a:p>
        </p:txBody>
      </p:sp>
      <p:pic>
        <p:nvPicPr>
          <p:cNvPr id="23" name="Picture 22">
            <a:extLst>
              <a:ext uri="{FF2B5EF4-FFF2-40B4-BE49-F238E27FC236}">
                <a16:creationId xmlns:a16="http://schemas.microsoft.com/office/drawing/2014/main" id="{B0907F4E-2C7B-5C3D-4F7E-184490B3DC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046" y="1702175"/>
            <a:ext cx="872272" cy="339217"/>
          </a:xfrm>
          <a:prstGeom prst="rect">
            <a:avLst/>
          </a:prstGeom>
        </p:spPr>
      </p:pic>
      <p:pic>
        <p:nvPicPr>
          <p:cNvPr id="24" name="Picture 23" descr="A close-up of a scanner&#10;&#10;Description automatically generated">
            <a:extLst>
              <a:ext uri="{FF2B5EF4-FFF2-40B4-BE49-F238E27FC236}">
                <a16:creationId xmlns:a16="http://schemas.microsoft.com/office/drawing/2014/main" id="{F7CE8AE0-3155-3E22-E20B-FB634F2FCD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0618" y="1653119"/>
            <a:ext cx="546100" cy="444500"/>
          </a:xfrm>
          <a:prstGeom prst="rect">
            <a:avLst/>
          </a:prstGeom>
        </p:spPr>
      </p:pic>
      <p:pic>
        <p:nvPicPr>
          <p:cNvPr id="25" name="Picture 24" descr="A bar code on a black background&#10;&#10;Description automatically generated">
            <a:extLst>
              <a:ext uri="{FF2B5EF4-FFF2-40B4-BE49-F238E27FC236}">
                <a16:creationId xmlns:a16="http://schemas.microsoft.com/office/drawing/2014/main" id="{FEF1C7AC-F6C9-6596-7D0D-DB251131EF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1080" y="1605720"/>
            <a:ext cx="685958" cy="562002"/>
          </a:xfrm>
          <a:prstGeom prst="rect">
            <a:avLst/>
          </a:prstGeom>
        </p:spPr>
      </p:pic>
      <p:pic>
        <p:nvPicPr>
          <p:cNvPr id="27" name="Picture 26">
            <a:extLst>
              <a:ext uri="{FF2B5EF4-FFF2-40B4-BE49-F238E27FC236}">
                <a16:creationId xmlns:a16="http://schemas.microsoft.com/office/drawing/2014/main" id="{213A3F7C-4252-D8EE-0A2F-007013A77D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0007" y="1645130"/>
            <a:ext cx="619025" cy="512906"/>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1F5E4B71-BF20-C27D-71FA-B7DDB85BD7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9436" y="1680909"/>
            <a:ext cx="474950" cy="411623"/>
          </a:xfrm>
          <a:prstGeom prst="rect">
            <a:avLst/>
          </a:prstGeom>
        </p:spPr>
      </p:pic>
      <p:pic>
        <p:nvPicPr>
          <p:cNvPr id="29" name="Picture 28" descr="A logo of a football team&#10;&#10;Description automatically generated">
            <a:extLst>
              <a:ext uri="{FF2B5EF4-FFF2-40B4-BE49-F238E27FC236}">
                <a16:creationId xmlns:a16="http://schemas.microsoft.com/office/drawing/2014/main" id="{9323017F-9306-223B-86E1-1218641D8A2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65493" y="1670181"/>
            <a:ext cx="358487" cy="492323"/>
          </a:xfrm>
          <a:prstGeom prst="rect">
            <a:avLst/>
          </a:prstGeom>
        </p:spPr>
      </p:pic>
      <p:pic>
        <p:nvPicPr>
          <p:cNvPr id="57" name="Graphic 56">
            <a:extLst>
              <a:ext uri="{FF2B5EF4-FFF2-40B4-BE49-F238E27FC236}">
                <a16:creationId xmlns:a16="http://schemas.microsoft.com/office/drawing/2014/main" id="{23FDA71E-E767-D3BA-685A-442BC1D8C49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768179" y="1717932"/>
            <a:ext cx="369213" cy="369213"/>
          </a:xfrm>
          <a:prstGeom prst="rect">
            <a:avLst/>
          </a:prstGeom>
        </p:spPr>
      </p:pic>
      <p:pic>
        <p:nvPicPr>
          <p:cNvPr id="59" name="Graphic 58">
            <a:extLst>
              <a:ext uri="{FF2B5EF4-FFF2-40B4-BE49-F238E27FC236}">
                <a16:creationId xmlns:a16="http://schemas.microsoft.com/office/drawing/2014/main" id="{AA518034-0E82-9493-6C47-3CA24176A03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278207" y="1698204"/>
            <a:ext cx="369214" cy="369214"/>
          </a:xfrm>
          <a:prstGeom prst="rect">
            <a:avLst/>
          </a:prstGeom>
        </p:spPr>
      </p:pic>
      <p:pic>
        <p:nvPicPr>
          <p:cNvPr id="60" name="Picture 59">
            <a:extLst>
              <a:ext uri="{FF2B5EF4-FFF2-40B4-BE49-F238E27FC236}">
                <a16:creationId xmlns:a16="http://schemas.microsoft.com/office/drawing/2014/main" id="{742562BA-B524-C313-6C7F-51594A6EA918}"/>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8420515" y="1605720"/>
            <a:ext cx="780262" cy="578101"/>
          </a:xfrm>
          <a:prstGeom prst="rect">
            <a:avLst/>
          </a:prstGeom>
        </p:spPr>
      </p:pic>
      <p:cxnSp>
        <p:nvCxnSpPr>
          <p:cNvPr id="62" name="Straight Connector 61">
            <a:extLst>
              <a:ext uri="{FF2B5EF4-FFF2-40B4-BE49-F238E27FC236}">
                <a16:creationId xmlns:a16="http://schemas.microsoft.com/office/drawing/2014/main" id="{10BA1CA3-F1EB-C3A7-CEC8-2939B18D2414}"/>
              </a:ext>
            </a:extLst>
          </p:cNvPr>
          <p:cNvCxnSpPr/>
          <p:nvPr/>
        </p:nvCxnSpPr>
        <p:spPr>
          <a:xfrm>
            <a:off x="1589182"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FAD0F07-A64D-AF01-2F20-A15D0D1E108F}"/>
              </a:ext>
            </a:extLst>
          </p:cNvPr>
          <p:cNvCxnSpPr/>
          <p:nvPr/>
        </p:nvCxnSpPr>
        <p:spPr>
          <a:xfrm>
            <a:off x="2769053"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E485D6C-CE2A-732F-75B1-BA7F738F28EB}"/>
              </a:ext>
            </a:extLst>
          </p:cNvPr>
          <p:cNvCxnSpPr/>
          <p:nvPr/>
        </p:nvCxnSpPr>
        <p:spPr>
          <a:xfrm>
            <a:off x="4125905"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ABA9C03-F641-67DC-4BB8-7B01F95B8652}"/>
              </a:ext>
            </a:extLst>
          </p:cNvPr>
          <p:cNvCxnSpPr/>
          <p:nvPr/>
        </p:nvCxnSpPr>
        <p:spPr>
          <a:xfrm>
            <a:off x="5681859"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83D7CC9-72DA-8AE4-AE74-B56A350CD972}"/>
              </a:ext>
            </a:extLst>
          </p:cNvPr>
          <p:cNvCxnSpPr/>
          <p:nvPr/>
        </p:nvCxnSpPr>
        <p:spPr>
          <a:xfrm>
            <a:off x="8218693"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Right Arrow 4">
            <a:extLst>
              <a:ext uri="{FF2B5EF4-FFF2-40B4-BE49-F238E27FC236}">
                <a16:creationId xmlns:a16="http://schemas.microsoft.com/office/drawing/2014/main" id="{13570E3E-C8C9-F8F5-0E72-C26BF9B3F906}"/>
              </a:ext>
            </a:extLst>
          </p:cNvPr>
          <p:cNvSpPr/>
          <p:nvPr/>
        </p:nvSpPr>
        <p:spPr>
          <a:xfrm>
            <a:off x="513214" y="3156465"/>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1D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9D9624B2-554B-3AC8-3CE7-283F2BC5D23E}"/>
              </a:ext>
            </a:extLst>
          </p:cNvPr>
          <p:cNvSpPr/>
          <p:nvPr/>
        </p:nvSpPr>
        <p:spPr>
          <a:xfrm>
            <a:off x="5382325" y="3180314"/>
            <a:ext cx="1175224" cy="276999"/>
          </a:xfrm>
          <a:prstGeom prst="rect">
            <a:avLst/>
          </a:prstGeom>
        </p:spPr>
        <p:txBody>
          <a:bodyPr wrap="square">
            <a:spAutoFit/>
          </a:bodyPr>
          <a:lstStyle/>
          <a:p>
            <a:pPr algn="ctr"/>
            <a:r>
              <a:rPr lang="en-US" sz="1200" kern="0">
                <a:solidFill>
                  <a:schemeClr val="bg1"/>
                </a:solidFill>
              </a:rPr>
              <a:t>2020</a:t>
            </a:r>
          </a:p>
        </p:txBody>
      </p:sp>
      <p:sp>
        <p:nvSpPr>
          <p:cNvPr id="92" name="Rectangle 91">
            <a:extLst>
              <a:ext uri="{FF2B5EF4-FFF2-40B4-BE49-F238E27FC236}">
                <a16:creationId xmlns:a16="http://schemas.microsoft.com/office/drawing/2014/main" id="{3AD3BD74-4AA1-6094-FF32-AC37E67DD7CB}"/>
              </a:ext>
            </a:extLst>
          </p:cNvPr>
          <p:cNvSpPr/>
          <p:nvPr/>
        </p:nvSpPr>
        <p:spPr>
          <a:xfrm>
            <a:off x="568631" y="3180314"/>
            <a:ext cx="2219996" cy="276999"/>
          </a:xfrm>
          <a:prstGeom prst="rect">
            <a:avLst/>
          </a:prstGeom>
        </p:spPr>
        <p:txBody>
          <a:bodyPr wrap="square">
            <a:spAutoFit/>
          </a:bodyPr>
          <a:lstStyle/>
          <a:p>
            <a:pPr algn="ctr"/>
            <a:r>
              <a:rPr lang="en-US" sz="1200" kern="0">
                <a:solidFill>
                  <a:schemeClr val="bg1"/>
                </a:solidFill>
              </a:rPr>
              <a:t>2017–2018</a:t>
            </a:r>
          </a:p>
        </p:txBody>
      </p:sp>
      <p:sp>
        <p:nvSpPr>
          <p:cNvPr id="94" name="Rectangle 93">
            <a:extLst>
              <a:ext uri="{FF2B5EF4-FFF2-40B4-BE49-F238E27FC236}">
                <a16:creationId xmlns:a16="http://schemas.microsoft.com/office/drawing/2014/main" id="{D14A4F88-4ECA-D6D3-5EB4-479260EEF1E9}"/>
              </a:ext>
            </a:extLst>
          </p:cNvPr>
          <p:cNvSpPr/>
          <p:nvPr/>
        </p:nvSpPr>
        <p:spPr>
          <a:xfrm>
            <a:off x="2839556" y="3180314"/>
            <a:ext cx="2419471" cy="276999"/>
          </a:xfrm>
          <a:prstGeom prst="rect">
            <a:avLst/>
          </a:prstGeom>
        </p:spPr>
        <p:txBody>
          <a:bodyPr wrap="square">
            <a:spAutoFit/>
          </a:bodyPr>
          <a:lstStyle/>
          <a:p>
            <a:pPr algn="ctr"/>
            <a:r>
              <a:rPr lang="en-US" sz="1200" kern="0">
                <a:solidFill>
                  <a:schemeClr val="bg1"/>
                </a:solidFill>
              </a:rPr>
              <a:t>2019</a:t>
            </a:r>
          </a:p>
        </p:txBody>
      </p:sp>
      <p:sp>
        <p:nvSpPr>
          <p:cNvPr id="96" name="Rectangle 95">
            <a:extLst>
              <a:ext uri="{FF2B5EF4-FFF2-40B4-BE49-F238E27FC236}">
                <a16:creationId xmlns:a16="http://schemas.microsoft.com/office/drawing/2014/main" id="{FBA6F4B4-292C-AC3C-BB55-C9CC396E91DB}"/>
              </a:ext>
            </a:extLst>
          </p:cNvPr>
          <p:cNvSpPr/>
          <p:nvPr/>
        </p:nvSpPr>
        <p:spPr>
          <a:xfrm>
            <a:off x="6727819" y="3180314"/>
            <a:ext cx="4623803" cy="276999"/>
          </a:xfrm>
          <a:prstGeom prst="rect">
            <a:avLst/>
          </a:prstGeom>
        </p:spPr>
        <p:txBody>
          <a:bodyPr wrap="square">
            <a:spAutoFit/>
          </a:bodyPr>
          <a:lstStyle/>
          <a:p>
            <a:pPr algn="ctr"/>
            <a:r>
              <a:rPr lang="en-US" sz="1200" kern="0">
                <a:solidFill>
                  <a:schemeClr val="bg1"/>
                </a:solidFill>
              </a:rPr>
              <a:t>2021</a:t>
            </a:r>
          </a:p>
        </p:txBody>
      </p:sp>
      <p:sp>
        <p:nvSpPr>
          <p:cNvPr id="103" name="TextBox 102">
            <a:extLst>
              <a:ext uri="{FF2B5EF4-FFF2-40B4-BE49-F238E27FC236}">
                <a16:creationId xmlns:a16="http://schemas.microsoft.com/office/drawing/2014/main" id="{B8C4ABC1-F395-C16B-98F4-6B2210353A66}"/>
              </a:ext>
            </a:extLst>
          </p:cNvPr>
          <p:cNvSpPr txBox="1"/>
          <p:nvPr/>
        </p:nvSpPr>
        <p:spPr>
          <a:xfrm>
            <a:off x="611126" y="3850648"/>
            <a:ext cx="957136" cy="461665"/>
          </a:xfrm>
          <a:prstGeom prst="rect">
            <a:avLst/>
          </a:prstGeom>
          <a:noFill/>
        </p:spPr>
        <p:txBody>
          <a:bodyPr wrap="square">
            <a:spAutoFit/>
          </a:bodyPr>
          <a:lstStyle/>
          <a:p>
            <a:pPr fontAlgn="base">
              <a:spcBef>
                <a:spcPct val="0"/>
              </a:spcBef>
              <a:spcAft>
                <a:spcPct val="0"/>
              </a:spcAft>
            </a:pPr>
            <a:r>
              <a:rPr lang="en-US" sz="800" kern="0">
                <a:solidFill>
                  <a:schemeClr val="tx1">
                    <a:lumMod val="50000"/>
                    <a:lumOff val="50000"/>
                  </a:schemeClr>
                </a:solidFill>
              </a:rPr>
              <a:t>First data intelligence</a:t>
            </a:r>
          </a:p>
          <a:p>
            <a:pPr fontAlgn="base">
              <a:spcBef>
                <a:spcPct val="0"/>
              </a:spcBef>
              <a:spcAft>
                <a:spcPct val="0"/>
              </a:spcAft>
            </a:pPr>
            <a:r>
              <a:rPr lang="en-US" sz="800" kern="0">
                <a:solidFill>
                  <a:schemeClr val="tx1">
                    <a:lumMod val="50000"/>
                    <a:lumOff val="50000"/>
                  </a:schemeClr>
                </a:solidFill>
              </a:rPr>
              <a:t>platform </a:t>
            </a:r>
          </a:p>
        </p:txBody>
      </p:sp>
      <p:pic>
        <p:nvPicPr>
          <p:cNvPr id="104" name="Picture 103">
            <a:extLst>
              <a:ext uri="{FF2B5EF4-FFF2-40B4-BE49-F238E27FC236}">
                <a16:creationId xmlns:a16="http://schemas.microsoft.com/office/drawing/2014/main" id="{175B6C00-FBEC-5482-AC8A-494F3B68C11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73911" y="3512033"/>
            <a:ext cx="674586" cy="272523"/>
          </a:xfrm>
          <a:prstGeom prst="rect">
            <a:avLst/>
          </a:prstGeom>
        </p:spPr>
      </p:pic>
      <p:pic>
        <p:nvPicPr>
          <p:cNvPr id="105" name="Picture 104">
            <a:extLst>
              <a:ext uri="{FF2B5EF4-FFF2-40B4-BE49-F238E27FC236}">
                <a16:creationId xmlns:a16="http://schemas.microsoft.com/office/drawing/2014/main" id="{0F02C874-AFC4-B476-8189-39DDB8F6DAC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587943" y="3583688"/>
            <a:ext cx="1018886" cy="210645"/>
          </a:xfrm>
          <a:prstGeom prst="rect">
            <a:avLst/>
          </a:prstGeom>
        </p:spPr>
      </p:pic>
      <p:sp>
        <p:nvSpPr>
          <p:cNvPr id="106" name="TextBox 105">
            <a:extLst>
              <a:ext uri="{FF2B5EF4-FFF2-40B4-BE49-F238E27FC236}">
                <a16:creationId xmlns:a16="http://schemas.microsoft.com/office/drawing/2014/main" id="{C19AAFAB-720F-800A-9A28-A08CFF9693F1}"/>
              </a:ext>
            </a:extLst>
          </p:cNvPr>
          <p:cNvSpPr txBox="1"/>
          <p:nvPr/>
        </p:nvSpPr>
        <p:spPr>
          <a:xfrm>
            <a:off x="1519552" y="3850648"/>
            <a:ext cx="957136" cy="461665"/>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a:t>
            </a:r>
          </a:p>
          <a:p>
            <a:pPr>
              <a:defRPr sz="1800">
                <a:solidFill>
                  <a:srgbClr val="000000"/>
                </a:solidFill>
              </a:defRPr>
            </a:pPr>
            <a:r>
              <a:rPr lang="en-US" sz="800" kern="0">
                <a:solidFill>
                  <a:schemeClr val="tx1">
                    <a:lumMod val="50000"/>
                    <a:lumOff val="50000"/>
                  </a:schemeClr>
                </a:solidFill>
              </a:rPr>
              <a:t>of Xplore Technologies</a:t>
            </a:r>
          </a:p>
        </p:txBody>
      </p:sp>
      <p:cxnSp>
        <p:nvCxnSpPr>
          <p:cNvPr id="107" name="Straight Connector 106">
            <a:extLst>
              <a:ext uri="{FF2B5EF4-FFF2-40B4-BE49-F238E27FC236}">
                <a16:creationId xmlns:a16="http://schemas.microsoft.com/office/drawing/2014/main" id="{CF8D0328-EF96-78DD-33C9-7DEFE5C9CB9D}"/>
              </a:ext>
            </a:extLst>
          </p:cNvPr>
          <p:cNvCxnSpPr/>
          <p:nvPr/>
        </p:nvCxnSpPr>
        <p:spPr>
          <a:xfrm>
            <a:off x="2799533" y="3205640"/>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744A7537-BB3E-E2DC-B564-964CD875E96C}"/>
              </a:ext>
            </a:extLst>
          </p:cNvPr>
          <p:cNvSpPr txBox="1"/>
          <p:nvPr/>
        </p:nvSpPr>
        <p:spPr>
          <a:xfrm>
            <a:off x="2839557" y="3850648"/>
            <a:ext cx="2362708"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 </a:t>
            </a:r>
            <a:r>
              <a:rPr lang="en-US" sz="800" kern="0" err="1">
                <a:solidFill>
                  <a:schemeClr val="tx1">
                    <a:lumMod val="50000"/>
                    <a:lumOff val="50000"/>
                  </a:schemeClr>
                </a:solidFill>
              </a:rPr>
              <a:t>Cortexica</a:t>
            </a:r>
            <a:r>
              <a:rPr lang="en-US" sz="800" kern="0">
                <a:solidFill>
                  <a:schemeClr val="tx1">
                    <a:lumMod val="50000"/>
                    <a:lumOff val="50000"/>
                  </a:schemeClr>
                </a:solidFill>
              </a:rPr>
              <a:t>, </a:t>
            </a:r>
            <a:r>
              <a:rPr lang="en-US" sz="800" kern="0" err="1">
                <a:solidFill>
                  <a:schemeClr val="tx1">
                    <a:lumMod val="50000"/>
                    <a:lumOff val="50000"/>
                  </a:schemeClr>
                </a:solidFill>
              </a:rPr>
              <a:t>Profitect</a:t>
            </a:r>
            <a:r>
              <a:rPr lang="en-US" sz="800" kern="0">
                <a:solidFill>
                  <a:schemeClr val="tx1">
                    <a:lumMod val="50000"/>
                    <a:lumOff val="50000"/>
                  </a:schemeClr>
                </a:solidFill>
              </a:rPr>
              <a:t> and </a:t>
            </a:r>
            <a:r>
              <a:rPr lang="en-US" sz="800" kern="0" err="1">
                <a:solidFill>
                  <a:schemeClr val="tx1">
                    <a:lumMod val="50000"/>
                    <a:lumOff val="50000"/>
                  </a:schemeClr>
                </a:solidFill>
              </a:rPr>
              <a:t>Temptime</a:t>
            </a:r>
            <a:endParaRPr lang="en-US" sz="800" kern="0">
              <a:solidFill>
                <a:schemeClr val="tx1">
                  <a:lumMod val="50000"/>
                  <a:lumOff val="50000"/>
                </a:schemeClr>
              </a:solidFill>
            </a:endParaRPr>
          </a:p>
          <a:p>
            <a:pPr>
              <a:defRPr sz="1800">
                <a:solidFill>
                  <a:srgbClr val="000000"/>
                </a:solidFill>
              </a:defRPr>
            </a:pPr>
            <a:r>
              <a:rPr lang="en-US" sz="800" kern="0">
                <a:solidFill>
                  <a:schemeClr val="tx1">
                    <a:lumMod val="50000"/>
                    <a:lumOff val="50000"/>
                  </a:schemeClr>
                </a:solidFill>
              </a:rPr>
              <a:t>Development of retail workforce software </a:t>
            </a:r>
          </a:p>
        </p:txBody>
      </p:sp>
      <p:pic>
        <p:nvPicPr>
          <p:cNvPr id="109" name="Picture 108" descr="A logo with a circle and a blue circle&#10;&#10;Description automatically generated with medium confidence">
            <a:extLst>
              <a:ext uri="{FF2B5EF4-FFF2-40B4-BE49-F238E27FC236}">
                <a16:creationId xmlns:a16="http://schemas.microsoft.com/office/drawing/2014/main" id="{1A574FDE-7E32-C3D8-E913-BC2CC74FF6D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928938" y="3481246"/>
            <a:ext cx="507054" cy="356966"/>
          </a:xfrm>
          <a:prstGeom prst="rect">
            <a:avLst/>
          </a:prstGeom>
        </p:spPr>
      </p:pic>
      <p:pic>
        <p:nvPicPr>
          <p:cNvPr id="110" name="Picture 109" descr="A black background with blue text&#10;&#10;Description automatically generated">
            <a:extLst>
              <a:ext uri="{FF2B5EF4-FFF2-40B4-BE49-F238E27FC236}">
                <a16:creationId xmlns:a16="http://schemas.microsoft.com/office/drawing/2014/main" id="{F1C78331-1556-9B07-EC26-970E6A2FA5B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449632" y="3487418"/>
            <a:ext cx="675334" cy="297839"/>
          </a:xfrm>
          <a:prstGeom prst="rect">
            <a:avLst/>
          </a:prstGeom>
        </p:spPr>
      </p:pic>
      <p:pic>
        <p:nvPicPr>
          <p:cNvPr id="111" name="Picture 110" descr="A black background with white text&#10;&#10;Description automatically generated">
            <a:extLst>
              <a:ext uri="{FF2B5EF4-FFF2-40B4-BE49-F238E27FC236}">
                <a16:creationId xmlns:a16="http://schemas.microsoft.com/office/drawing/2014/main" id="{E3931E78-4547-FC03-7685-01757EE2530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559289" y="3419636"/>
            <a:ext cx="741267" cy="369120"/>
          </a:xfrm>
          <a:prstGeom prst="rect">
            <a:avLst/>
          </a:prstGeom>
        </p:spPr>
      </p:pic>
      <p:cxnSp>
        <p:nvCxnSpPr>
          <p:cNvPr id="112" name="Straight Connector 111">
            <a:extLst>
              <a:ext uri="{FF2B5EF4-FFF2-40B4-BE49-F238E27FC236}">
                <a16:creationId xmlns:a16="http://schemas.microsoft.com/office/drawing/2014/main" id="{ED79B890-AD09-CD30-D87D-B18E57449208}"/>
              </a:ext>
            </a:extLst>
          </p:cNvPr>
          <p:cNvCxnSpPr/>
          <p:nvPr/>
        </p:nvCxnSpPr>
        <p:spPr>
          <a:xfrm>
            <a:off x="5285830" y="3205640"/>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DD84715E-FB67-94F9-59BE-5565493E5A8A}"/>
              </a:ext>
            </a:extLst>
          </p:cNvPr>
          <p:cNvSpPr txBox="1"/>
          <p:nvPr/>
        </p:nvSpPr>
        <p:spPr>
          <a:xfrm>
            <a:off x="5369397" y="3850648"/>
            <a:ext cx="1188152"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a:t>
            </a:r>
          </a:p>
          <a:p>
            <a:pPr>
              <a:defRPr sz="1800">
                <a:solidFill>
                  <a:srgbClr val="000000"/>
                </a:solidFill>
              </a:defRPr>
            </a:pPr>
            <a:r>
              <a:rPr lang="en-US" sz="800" kern="0" err="1">
                <a:solidFill>
                  <a:schemeClr val="tx1">
                    <a:lumMod val="50000"/>
                    <a:lumOff val="50000"/>
                  </a:schemeClr>
                </a:solidFill>
              </a:rPr>
              <a:t>Reflexis</a:t>
            </a:r>
            <a:r>
              <a:rPr lang="en-US" sz="800" kern="0">
                <a:solidFill>
                  <a:schemeClr val="tx1">
                    <a:lumMod val="50000"/>
                    <a:lumOff val="50000"/>
                  </a:schemeClr>
                </a:solidFill>
              </a:rPr>
              <a:t> Systems</a:t>
            </a:r>
          </a:p>
        </p:txBody>
      </p:sp>
      <p:cxnSp>
        <p:nvCxnSpPr>
          <p:cNvPr id="114" name="Straight Connector 113">
            <a:extLst>
              <a:ext uri="{FF2B5EF4-FFF2-40B4-BE49-F238E27FC236}">
                <a16:creationId xmlns:a16="http://schemas.microsoft.com/office/drawing/2014/main" id="{872FF595-F9EB-5CF0-1F7D-64CD777CEFE0}"/>
              </a:ext>
            </a:extLst>
          </p:cNvPr>
          <p:cNvCxnSpPr/>
          <p:nvPr/>
        </p:nvCxnSpPr>
        <p:spPr>
          <a:xfrm>
            <a:off x="6666139" y="3205640"/>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6" name="Picture 115" descr="A black background with a black square&#10;&#10;Description automatically generated with medium confidence">
            <a:extLst>
              <a:ext uri="{FF2B5EF4-FFF2-40B4-BE49-F238E27FC236}">
                <a16:creationId xmlns:a16="http://schemas.microsoft.com/office/drawing/2014/main" id="{921C701F-B7D5-0497-9935-BA0DF74C391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536969" y="3518242"/>
            <a:ext cx="807364" cy="209915"/>
          </a:xfrm>
          <a:prstGeom prst="rect">
            <a:avLst/>
          </a:prstGeom>
        </p:spPr>
      </p:pic>
      <p:grpSp>
        <p:nvGrpSpPr>
          <p:cNvPr id="129" name="Group 128">
            <a:extLst>
              <a:ext uri="{FF2B5EF4-FFF2-40B4-BE49-F238E27FC236}">
                <a16:creationId xmlns:a16="http://schemas.microsoft.com/office/drawing/2014/main" id="{626DFC81-7510-8E84-550D-A6A808A26C3A}"/>
              </a:ext>
            </a:extLst>
          </p:cNvPr>
          <p:cNvGrpSpPr/>
          <p:nvPr/>
        </p:nvGrpSpPr>
        <p:grpSpPr>
          <a:xfrm>
            <a:off x="6919271" y="3371582"/>
            <a:ext cx="1407683" cy="817620"/>
            <a:chOff x="6604460" y="3137666"/>
            <a:chExt cx="1407683" cy="817620"/>
          </a:xfrm>
        </p:grpSpPr>
        <p:sp>
          <p:nvSpPr>
            <p:cNvPr id="117" name="TextBox 116">
              <a:extLst>
                <a:ext uri="{FF2B5EF4-FFF2-40B4-BE49-F238E27FC236}">
                  <a16:creationId xmlns:a16="http://schemas.microsoft.com/office/drawing/2014/main" id="{2F9200F8-4B2A-E413-55FB-A330872FBE84}"/>
                </a:ext>
              </a:extLst>
            </p:cNvPr>
            <p:cNvSpPr txBox="1"/>
            <p:nvPr/>
          </p:nvSpPr>
          <p:spPr>
            <a:xfrm>
              <a:off x="6604460" y="3616732"/>
              <a:ext cx="1407683" cy="338554"/>
            </a:xfrm>
            <a:prstGeom prst="rect">
              <a:avLst/>
            </a:prstGeom>
            <a:noFill/>
          </p:spPr>
          <p:txBody>
            <a:bodyPr wrap="square">
              <a:spAutoFit/>
            </a:bodyPr>
            <a:lstStyle/>
            <a:p>
              <a:pPr fontAlgn="base">
                <a:spcBef>
                  <a:spcPct val="0"/>
                </a:spcBef>
                <a:spcAft>
                  <a:spcPct val="0"/>
                </a:spcAft>
              </a:pPr>
              <a:r>
                <a:rPr lang="en-US" sz="800" kern="0">
                  <a:solidFill>
                    <a:schemeClr val="tx1">
                      <a:lumMod val="50000"/>
                      <a:lumOff val="50000"/>
                    </a:schemeClr>
                  </a:solidFill>
                </a:rPr>
                <a:t>Launched machine vision,</a:t>
              </a:r>
            </a:p>
            <a:p>
              <a:pPr fontAlgn="base">
                <a:spcBef>
                  <a:spcPct val="0"/>
                </a:spcBef>
                <a:spcAft>
                  <a:spcPct val="0"/>
                </a:spcAft>
              </a:pPr>
              <a:r>
                <a:rPr lang="en-US" sz="800" kern="0">
                  <a:solidFill>
                    <a:schemeClr val="tx1">
                      <a:lumMod val="50000"/>
                      <a:lumOff val="50000"/>
                    </a:schemeClr>
                  </a:solidFill>
                </a:rPr>
                <a:t>fixed industrial scanning</a:t>
              </a:r>
            </a:p>
          </p:txBody>
        </p:sp>
        <p:pic>
          <p:nvPicPr>
            <p:cNvPr id="119" name="Picture 118" descr="A group of green and black cameras&#10;&#10;Description automatically generated">
              <a:extLst>
                <a:ext uri="{FF2B5EF4-FFF2-40B4-BE49-F238E27FC236}">
                  <a16:creationId xmlns:a16="http://schemas.microsoft.com/office/drawing/2014/main" id="{10359D6B-9534-EA13-1C44-CD75ACE9AF0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814597" y="3137666"/>
              <a:ext cx="987408" cy="529509"/>
            </a:xfrm>
            <a:prstGeom prst="rect">
              <a:avLst/>
            </a:prstGeom>
          </p:spPr>
        </p:pic>
      </p:grpSp>
      <p:sp>
        <p:nvSpPr>
          <p:cNvPr id="120" name="TextBox 119">
            <a:extLst>
              <a:ext uri="{FF2B5EF4-FFF2-40B4-BE49-F238E27FC236}">
                <a16:creationId xmlns:a16="http://schemas.microsoft.com/office/drawing/2014/main" id="{8AD56D65-8670-8181-5EB5-C03B8D155DE8}"/>
              </a:ext>
            </a:extLst>
          </p:cNvPr>
          <p:cNvSpPr txBox="1"/>
          <p:nvPr/>
        </p:nvSpPr>
        <p:spPr>
          <a:xfrm>
            <a:off x="8937763" y="3847134"/>
            <a:ext cx="1792144"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 Fetch Robotics, Adaptive Vision, and </a:t>
            </a:r>
            <a:r>
              <a:rPr lang="en-US" sz="800" kern="0" err="1">
                <a:solidFill>
                  <a:schemeClr val="tx1">
                    <a:lumMod val="50000"/>
                    <a:lumOff val="50000"/>
                  </a:schemeClr>
                </a:solidFill>
              </a:rPr>
              <a:t>Antuit.ai</a:t>
            </a:r>
            <a:endParaRPr lang="en-US" sz="800" kern="0">
              <a:solidFill>
                <a:schemeClr val="tx1">
                  <a:lumMod val="50000"/>
                  <a:lumOff val="50000"/>
                </a:schemeClr>
              </a:solidFill>
            </a:endParaRPr>
          </a:p>
        </p:txBody>
      </p:sp>
      <p:grpSp>
        <p:nvGrpSpPr>
          <p:cNvPr id="128" name="Group 127">
            <a:extLst>
              <a:ext uri="{FF2B5EF4-FFF2-40B4-BE49-F238E27FC236}">
                <a16:creationId xmlns:a16="http://schemas.microsoft.com/office/drawing/2014/main" id="{4FE41651-B50D-1E49-7962-8D526681B5F7}"/>
              </a:ext>
            </a:extLst>
          </p:cNvPr>
          <p:cNvGrpSpPr/>
          <p:nvPr/>
        </p:nvGrpSpPr>
        <p:grpSpPr>
          <a:xfrm>
            <a:off x="8524081" y="3490452"/>
            <a:ext cx="2619508" cy="280342"/>
            <a:chOff x="8046448" y="3256536"/>
            <a:chExt cx="3163439" cy="338554"/>
          </a:xfrm>
        </p:grpSpPr>
        <p:pic>
          <p:nvPicPr>
            <p:cNvPr id="122" name="Graphic 121">
              <a:extLst>
                <a:ext uri="{FF2B5EF4-FFF2-40B4-BE49-F238E27FC236}">
                  <a16:creationId xmlns:a16="http://schemas.microsoft.com/office/drawing/2014/main" id="{E8D9DD57-C679-DFFF-8C6D-45031D46D42E}"/>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046448" y="3322876"/>
              <a:ext cx="649175" cy="228465"/>
            </a:xfrm>
            <a:prstGeom prst="rect">
              <a:avLst/>
            </a:prstGeom>
          </p:spPr>
        </p:pic>
        <p:pic>
          <p:nvPicPr>
            <p:cNvPr id="124" name="Graphic 123">
              <a:extLst>
                <a:ext uri="{FF2B5EF4-FFF2-40B4-BE49-F238E27FC236}">
                  <a16:creationId xmlns:a16="http://schemas.microsoft.com/office/drawing/2014/main" id="{98BF0A87-298E-8155-CB6B-D9EB59174646}"/>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0301540" y="3309107"/>
              <a:ext cx="908347" cy="205191"/>
            </a:xfrm>
            <a:prstGeom prst="rect">
              <a:avLst/>
            </a:prstGeom>
          </p:spPr>
        </p:pic>
        <p:pic>
          <p:nvPicPr>
            <p:cNvPr id="126" name="Picture 125" descr="A black background with orange text&#10;&#10;Description automatically generated">
              <a:extLst>
                <a:ext uri="{FF2B5EF4-FFF2-40B4-BE49-F238E27FC236}">
                  <a16:creationId xmlns:a16="http://schemas.microsoft.com/office/drawing/2014/main" id="{21857A21-3754-5F48-1AF7-1A53D22DCB3F}"/>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8695623" y="3256536"/>
              <a:ext cx="1642690" cy="338554"/>
            </a:xfrm>
            <a:prstGeom prst="rect">
              <a:avLst/>
            </a:prstGeom>
          </p:spPr>
        </p:pic>
      </p:grpSp>
      <p:sp>
        <p:nvSpPr>
          <p:cNvPr id="127" name="Right Arrow 4">
            <a:extLst>
              <a:ext uri="{FF2B5EF4-FFF2-40B4-BE49-F238E27FC236}">
                <a16:creationId xmlns:a16="http://schemas.microsoft.com/office/drawing/2014/main" id="{6DFB2940-DFAA-C4DD-46ED-21999798F5CA}"/>
              </a:ext>
            </a:extLst>
          </p:cNvPr>
          <p:cNvSpPr/>
          <p:nvPr/>
        </p:nvSpPr>
        <p:spPr>
          <a:xfrm>
            <a:off x="513214" y="4686997"/>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1D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FFC1B01A-3877-6BAA-B1EF-3073E773B95A}"/>
              </a:ext>
            </a:extLst>
          </p:cNvPr>
          <p:cNvSpPr/>
          <p:nvPr/>
        </p:nvSpPr>
        <p:spPr>
          <a:xfrm>
            <a:off x="605151" y="4707842"/>
            <a:ext cx="2771968" cy="276999"/>
          </a:xfrm>
          <a:prstGeom prst="rect">
            <a:avLst/>
          </a:prstGeom>
        </p:spPr>
        <p:txBody>
          <a:bodyPr wrap="square">
            <a:spAutoFit/>
          </a:bodyPr>
          <a:lstStyle/>
          <a:p>
            <a:pPr algn="ctr"/>
            <a:r>
              <a:rPr lang="en-US" sz="1200" kern="0">
                <a:solidFill>
                  <a:schemeClr val="bg1"/>
                </a:solidFill>
              </a:rPr>
              <a:t>2022</a:t>
            </a:r>
          </a:p>
        </p:txBody>
      </p:sp>
      <p:grpSp>
        <p:nvGrpSpPr>
          <p:cNvPr id="147" name="Group 146">
            <a:extLst>
              <a:ext uri="{FF2B5EF4-FFF2-40B4-BE49-F238E27FC236}">
                <a16:creationId xmlns:a16="http://schemas.microsoft.com/office/drawing/2014/main" id="{0D73655C-D1EE-E260-261A-AF7407111054}"/>
              </a:ext>
            </a:extLst>
          </p:cNvPr>
          <p:cNvGrpSpPr/>
          <p:nvPr/>
        </p:nvGrpSpPr>
        <p:grpSpPr>
          <a:xfrm>
            <a:off x="605151" y="4933542"/>
            <a:ext cx="3024192" cy="1242933"/>
            <a:chOff x="605151" y="4933542"/>
            <a:chExt cx="3024192" cy="1242933"/>
          </a:xfrm>
        </p:grpSpPr>
        <p:sp>
          <p:nvSpPr>
            <p:cNvPr id="133" name="TextBox 132">
              <a:extLst>
                <a:ext uri="{FF2B5EF4-FFF2-40B4-BE49-F238E27FC236}">
                  <a16:creationId xmlns:a16="http://schemas.microsoft.com/office/drawing/2014/main" id="{2BD24020-0DDF-0D0B-71DC-25294E01C6A0}"/>
                </a:ext>
              </a:extLst>
            </p:cNvPr>
            <p:cNvSpPr txBox="1"/>
            <p:nvPr/>
          </p:nvSpPr>
          <p:spPr>
            <a:xfrm>
              <a:off x="605151" y="5717339"/>
              <a:ext cx="1241233"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 Matrox</a:t>
              </a:r>
            </a:p>
            <a:p>
              <a:pPr>
                <a:defRPr sz="1800">
                  <a:solidFill>
                    <a:srgbClr val="000000"/>
                  </a:solidFill>
                </a:defRPr>
              </a:pPr>
              <a:r>
                <a:rPr lang="en-US" sz="800" kern="0">
                  <a:solidFill>
                    <a:schemeClr val="tx1">
                      <a:lumMod val="50000"/>
                      <a:lumOff val="50000"/>
                    </a:schemeClr>
                  </a:solidFill>
                </a:rPr>
                <a:t>Imaging</a:t>
              </a:r>
            </a:p>
          </p:txBody>
        </p:sp>
        <p:pic>
          <p:nvPicPr>
            <p:cNvPr id="140" name="Picture 139" descr="A logo with a square and a square in the middle&#10;&#10;Description automatically generated with medium confidence">
              <a:extLst>
                <a:ext uri="{FF2B5EF4-FFF2-40B4-BE49-F238E27FC236}">
                  <a16:creationId xmlns:a16="http://schemas.microsoft.com/office/drawing/2014/main" id="{664A5643-4981-D540-E923-FD8529D78C6D}"/>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11126" y="5049331"/>
              <a:ext cx="1235258" cy="617629"/>
            </a:xfrm>
            <a:prstGeom prst="rect">
              <a:avLst/>
            </a:prstGeom>
          </p:spPr>
        </p:pic>
        <p:grpSp>
          <p:nvGrpSpPr>
            <p:cNvPr id="146" name="Group 145">
              <a:extLst>
                <a:ext uri="{FF2B5EF4-FFF2-40B4-BE49-F238E27FC236}">
                  <a16:creationId xmlns:a16="http://schemas.microsoft.com/office/drawing/2014/main" id="{97A984B3-89B6-6A12-EE72-B97BDEFD170B}"/>
                </a:ext>
              </a:extLst>
            </p:cNvPr>
            <p:cNvGrpSpPr/>
            <p:nvPr/>
          </p:nvGrpSpPr>
          <p:grpSpPr>
            <a:xfrm>
              <a:off x="2049768" y="4933542"/>
              <a:ext cx="1579575" cy="1242933"/>
              <a:chOff x="2334610" y="4933542"/>
              <a:chExt cx="1579575" cy="1242933"/>
            </a:xfrm>
          </p:grpSpPr>
          <p:sp>
            <p:nvSpPr>
              <p:cNvPr id="134" name="TextBox 133">
                <a:extLst>
                  <a:ext uri="{FF2B5EF4-FFF2-40B4-BE49-F238E27FC236}">
                    <a16:creationId xmlns:a16="http://schemas.microsoft.com/office/drawing/2014/main" id="{46283043-B3A7-A5A9-37EE-11CCA8730688}"/>
                  </a:ext>
                </a:extLst>
              </p:cNvPr>
              <p:cNvSpPr txBox="1"/>
              <p:nvPr/>
            </p:nvSpPr>
            <p:spPr>
              <a:xfrm>
                <a:off x="2334610" y="5714810"/>
                <a:ext cx="1579575" cy="461665"/>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Zebra’s first tablet dedicated for healthcare environments with disinfectant ready plastics</a:t>
                </a:r>
              </a:p>
            </p:txBody>
          </p:sp>
          <p:pic>
            <p:nvPicPr>
              <p:cNvPr id="142" name="Picture 141" descr="A white tablet with a colorful screen&#10;&#10;Description automatically generated">
                <a:extLst>
                  <a:ext uri="{FF2B5EF4-FFF2-40B4-BE49-F238E27FC236}">
                    <a16:creationId xmlns:a16="http://schemas.microsoft.com/office/drawing/2014/main" id="{76D76FD2-D31A-1BAA-9A8D-F80EDB19FE88}"/>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586833" y="4933542"/>
                <a:ext cx="1075128" cy="893334"/>
              </a:xfrm>
              <a:prstGeom prst="rect">
                <a:avLst/>
              </a:prstGeom>
            </p:spPr>
          </p:pic>
        </p:grpSp>
      </p:grpSp>
      <p:cxnSp>
        <p:nvCxnSpPr>
          <p:cNvPr id="148" name="Straight Connector 147">
            <a:extLst>
              <a:ext uri="{FF2B5EF4-FFF2-40B4-BE49-F238E27FC236}">
                <a16:creationId xmlns:a16="http://schemas.microsoft.com/office/drawing/2014/main" id="{A7C10D74-7612-1094-34E7-9CC1771E9C27}"/>
              </a:ext>
            </a:extLst>
          </p:cNvPr>
          <p:cNvCxnSpPr>
            <a:cxnSpLocks/>
          </p:cNvCxnSpPr>
          <p:nvPr/>
        </p:nvCxnSpPr>
        <p:spPr>
          <a:xfrm>
            <a:off x="3708078" y="4732838"/>
            <a:ext cx="0" cy="2365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1B4B3D2A-95F7-DE89-B784-1C7B88A6AEDC}"/>
              </a:ext>
            </a:extLst>
          </p:cNvPr>
          <p:cNvSpPr/>
          <p:nvPr/>
        </p:nvSpPr>
        <p:spPr>
          <a:xfrm>
            <a:off x="3991818" y="4707842"/>
            <a:ext cx="1377580" cy="276999"/>
          </a:xfrm>
          <a:prstGeom prst="rect">
            <a:avLst/>
          </a:prstGeom>
        </p:spPr>
        <p:txBody>
          <a:bodyPr wrap="square">
            <a:spAutoFit/>
          </a:bodyPr>
          <a:lstStyle/>
          <a:p>
            <a:pPr algn="ctr"/>
            <a:r>
              <a:rPr lang="en-US" sz="1200" kern="0">
                <a:solidFill>
                  <a:schemeClr val="bg1"/>
                </a:solidFill>
              </a:rPr>
              <a:t>2023</a:t>
            </a:r>
          </a:p>
        </p:txBody>
      </p:sp>
      <p:cxnSp>
        <p:nvCxnSpPr>
          <p:cNvPr id="150" name="Straight Connector 149">
            <a:extLst>
              <a:ext uri="{FF2B5EF4-FFF2-40B4-BE49-F238E27FC236}">
                <a16:creationId xmlns:a16="http://schemas.microsoft.com/office/drawing/2014/main" id="{BA838E27-92B6-2333-AFEC-170A3BB1C918}"/>
              </a:ext>
            </a:extLst>
          </p:cNvPr>
          <p:cNvCxnSpPr/>
          <p:nvPr/>
        </p:nvCxnSpPr>
        <p:spPr>
          <a:xfrm>
            <a:off x="5823408" y="4732838"/>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B0C0615E-5AEB-54F4-07D6-276CA8078D99}"/>
              </a:ext>
            </a:extLst>
          </p:cNvPr>
          <p:cNvSpPr/>
          <p:nvPr/>
        </p:nvSpPr>
        <p:spPr>
          <a:xfrm>
            <a:off x="7446217" y="4707842"/>
            <a:ext cx="3532159" cy="276999"/>
          </a:xfrm>
          <a:prstGeom prst="rect">
            <a:avLst/>
          </a:prstGeom>
        </p:spPr>
        <p:txBody>
          <a:bodyPr wrap="square">
            <a:spAutoFit/>
          </a:bodyPr>
          <a:lstStyle/>
          <a:p>
            <a:pPr algn="ctr"/>
            <a:r>
              <a:rPr lang="en-US" sz="1200" kern="0">
                <a:solidFill>
                  <a:schemeClr val="bg1"/>
                </a:solidFill>
              </a:rPr>
              <a:t>2024</a:t>
            </a:r>
          </a:p>
        </p:txBody>
      </p:sp>
      <p:grpSp>
        <p:nvGrpSpPr>
          <p:cNvPr id="156" name="Group 155">
            <a:extLst>
              <a:ext uri="{FF2B5EF4-FFF2-40B4-BE49-F238E27FC236}">
                <a16:creationId xmlns:a16="http://schemas.microsoft.com/office/drawing/2014/main" id="{502E1099-5594-19CD-D836-623B2F49DE96}"/>
              </a:ext>
            </a:extLst>
          </p:cNvPr>
          <p:cNvGrpSpPr/>
          <p:nvPr/>
        </p:nvGrpSpPr>
        <p:grpSpPr>
          <a:xfrm>
            <a:off x="5823408" y="4969393"/>
            <a:ext cx="5605820" cy="1207082"/>
            <a:chOff x="5823408" y="4969393"/>
            <a:chExt cx="5605820" cy="1207082"/>
          </a:xfrm>
        </p:grpSpPr>
        <p:pic>
          <p:nvPicPr>
            <p:cNvPr id="153" name="Picture 152" descr="A white rectangular sign with black text&#10;&#10;Description automatically generated">
              <a:extLst>
                <a:ext uri="{FF2B5EF4-FFF2-40B4-BE49-F238E27FC236}">
                  <a16:creationId xmlns:a16="http://schemas.microsoft.com/office/drawing/2014/main" id="{6A72C407-B043-4EAD-AD76-0716C40D7777}"/>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418053" y="4969393"/>
              <a:ext cx="995167" cy="745415"/>
            </a:xfrm>
            <a:prstGeom prst="rect">
              <a:avLst/>
            </a:prstGeom>
          </p:spPr>
        </p:pic>
        <p:sp>
          <p:nvSpPr>
            <p:cNvPr id="155" name="TextBox 154">
              <a:extLst>
                <a:ext uri="{FF2B5EF4-FFF2-40B4-BE49-F238E27FC236}">
                  <a16:creationId xmlns:a16="http://schemas.microsoft.com/office/drawing/2014/main" id="{38E5A50B-CA99-3029-2997-7AED4903A251}"/>
                </a:ext>
              </a:extLst>
            </p:cNvPr>
            <p:cNvSpPr txBox="1"/>
            <p:nvPr/>
          </p:nvSpPr>
          <p:spPr>
            <a:xfrm>
              <a:off x="7222438" y="5714810"/>
              <a:ext cx="1579575" cy="338554"/>
            </a:xfrm>
            <a:prstGeom prst="rect">
              <a:avLst/>
            </a:prstGeom>
            <a:noFill/>
          </p:spPr>
          <p:txBody>
            <a:bodyPr wrap="square">
              <a:spAutoFit/>
            </a:bodyPr>
            <a:lstStyle/>
            <a:p>
              <a:pPr algn="l"/>
              <a:r>
                <a:rPr lang="en-US" sz="800" kern="0">
                  <a:solidFill>
                    <a:schemeClr val="tx1">
                      <a:lumMod val="50000"/>
                      <a:lumOff val="50000"/>
                    </a:schemeClr>
                  </a:solidFill>
                </a:rPr>
                <a:t>Top Software Vendor in 2024 RIS Software </a:t>
              </a:r>
              <a:r>
                <a:rPr lang="en-US" sz="800" kern="0" err="1">
                  <a:solidFill>
                    <a:schemeClr val="tx1">
                      <a:lumMod val="50000"/>
                      <a:lumOff val="50000"/>
                    </a:schemeClr>
                  </a:solidFill>
                </a:rPr>
                <a:t>LeaderBoard</a:t>
              </a:r>
              <a:endParaRPr lang="en-US" sz="800" kern="0">
                <a:solidFill>
                  <a:schemeClr val="tx1">
                    <a:lumMod val="50000"/>
                    <a:lumOff val="50000"/>
                  </a:schemeClr>
                </a:solidFill>
              </a:endParaRPr>
            </a:p>
          </p:txBody>
        </p:sp>
        <p:sp>
          <p:nvSpPr>
            <p:cNvPr id="157" name="TextBox 156">
              <a:extLst>
                <a:ext uri="{FF2B5EF4-FFF2-40B4-BE49-F238E27FC236}">
                  <a16:creationId xmlns:a16="http://schemas.microsoft.com/office/drawing/2014/main" id="{356554D6-7620-A7C8-F85A-93F0FF8F26F3}"/>
                </a:ext>
              </a:extLst>
            </p:cNvPr>
            <p:cNvSpPr txBox="1"/>
            <p:nvPr/>
          </p:nvSpPr>
          <p:spPr>
            <a:xfrm>
              <a:off x="8744020" y="5714809"/>
              <a:ext cx="1196522" cy="461665"/>
            </a:xfrm>
            <a:prstGeom prst="rect">
              <a:avLst/>
            </a:prstGeom>
            <a:noFill/>
          </p:spPr>
          <p:txBody>
            <a:bodyPr wrap="square">
              <a:spAutoFit/>
            </a:bodyPr>
            <a:lstStyle/>
            <a:p>
              <a:pPr algn="l"/>
              <a:r>
                <a:rPr lang="en-US" sz="800" kern="0">
                  <a:solidFill>
                    <a:schemeClr val="tx1">
                      <a:lumMod val="50000"/>
                      <a:lumOff val="50000"/>
                    </a:schemeClr>
                  </a:solidFill>
                </a:rPr>
                <a:t>MC9400/MC9450 Ultra-Rugged Mobile Computer</a:t>
              </a:r>
            </a:p>
          </p:txBody>
        </p:sp>
        <p:sp>
          <p:nvSpPr>
            <p:cNvPr id="162" name="TextBox 161">
              <a:extLst>
                <a:ext uri="{FF2B5EF4-FFF2-40B4-BE49-F238E27FC236}">
                  <a16:creationId xmlns:a16="http://schemas.microsoft.com/office/drawing/2014/main" id="{AC45926F-C6A0-130E-6295-69F86AF4610C}"/>
                </a:ext>
              </a:extLst>
            </p:cNvPr>
            <p:cNvSpPr txBox="1"/>
            <p:nvPr/>
          </p:nvSpPr>
          <p:spPr>
            <a:xfrm>
              <a:off x="9849653" y="5714810"/>
              <a:ext cx="1579575" cy="461665"/>
            </a:xfrm>
            <a:prstGeom prst="rect">
              <a:avLst/>
            </a:prstGeom>
            <a:noFill/>
          </p:spPr>
          <p:txBody>
            <a:bodyPr wrap="square">
              <a:spAutoFit/>
            </a:bodyPr>
            <a:lstStyle/>
            <a:p>
              <a:pPr algn="l"/>
              <a:r>
                <a:rPr lang="en-US" sz="800" kern="0">
                  <a:solidFill>
                    <a:schemeClr val="tx1">
                      <a:lumMod val="50000"/>
                      <a:lumOff val="50000"/>
                    </a:schemeClr>
                  </a:solidFill>
                </a:rPr>
                <a:t>United States Postal Service Selects Zebra Technologies for Printer Technology Refresh</a:t>
              </a:r>
            </a:p>
          </p:txBody>
        </p:sp>
        <p:sp>
          <p:nvSpPr>
            <p:cNvPr id="165" name="TextBox 164">
              <a:extLst>
                <a:ext uri="{FF2B5EF4-FFF2-40B4-BE49-F238E27FC236}">
                  <a16:creationId xmlns:a16="http://schemas.microsoft.com/office/drawing/2014/main" id="{A58ABD2C-A76C-3909-3D32-02853F84BAC0}"/>
                </a:ext>
              </a:extLst>
            </p:cNvPr>
            <p:cNvSpPr txBox="1"/>
            <p:nvPr/>
          </p:nvSpPr>
          <p:spPr>
            <a:xfrm>
              <a:off x="5823408" y="5714809"/>
              <a:ext cx="1347886" cy="461665"/>
            </a:xfrm>
            <a:prstGeom prst="rect">
              <a:avLst/>
            </a:prstGeom>
            <a:noFill/>
          </p:spPr>
          <p:txBody>
            <a:bodyPr wrap="square">
              <a:spAutoFit/>
            </a:bodyPr>
            <a:lstStyle/>
            <a:p>
              <a:pPr algn="l"/>
              <a:r>
                <a:rPr lang="en-US" sz="800" kern="0">
                  <a:solidFill>
                    <a:schemeClr val="tx1">
                      <a:lumMod val="50000"/>
                      <a:lumOff val="50000"/>
                    </a:schemeClr>
                  </a:solidFill>
                </a:rPr>
                <a:t>Rob Armstrong and Mike </a:t>
              </a:r>
              <a:r>
                <a:rPr lang="en-US" sz="800" kern="0" err="1">
                  <a:solidFill>
                    <a:schemeClr val="tx1">
                      <a:lumMod val="50000"/>
                      <a:lumOff val="50000"/>
                    </a:schemeClr>
                  </a:solidFill>
                </a:rPr>
                <a:t>Mughetto</a:t>
              </a:r>
              <a:r>
                <a:rPr lang="en-US" sz="800" kern="0">
                  <a:solidFill>
                    <a:schemeClr val="tx1">
                      <a:lumMod val="50000"/>
                      <a:lumOff val="50000"/>
                    </a:schemeClr>
                  </a:solidFill>
                </a:rPr>
                <a:t> Named 2024 CRN Channel Chiefs</a:t>
              </a:r>
            </a:p>
          </p:txBody>
        </p:sp>
      </p:grpSp>
      <p:pic>
        <p:nvPicPr>
          <p:cNvPr id="159" name="Picture 158" descr="A handheld barcode scanner&#10;&#10;Description automatically generated">
            <a:extLst>
              <a:ext uri="{FF2B5EF4-FFF2-40B4-BE49-F238E27FC236}">
                <a16:creationId xmlns:a16="http://schemas.microsoft.com/office/drawing/2014/main" id="{EF1F47D3-F7E4-E41F-F941-1766E90635F2}"/>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8987386" y="5005687"/>
            <a:ext cx="417593" cy="582313"/>
          </a:xfrm>
          <a:prstGeom prst="rect">
            <a:avLst/>
          </a:prstGeom>
        </p:spPr>
      </p:pic>
      <p:pic>
        <p:nvPicPr>
          <p:cNvPr id="161" name="Picture 160" descr="A pair of printer's with a label&#10;&#10;Description automatically generated">
            <a:extLst>
              <a:ext uri="{FF2B5EF4-FFF2-40B4-BE49-F238E27FC236}">
                <a16:creationId xmlns:a16="http://schemas.microsoft.com/office/drawing/2014/main" id="{C5DDE9EC-8591-3BCB-9AA9-886FC57B71ED}"/>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0019186" y="4997229"/>
            <a:ext cx="991911" cy="661274"/>
          </a:xfrm>
          <a:prstGeom prst="rect">
            <a:avLst/>
          </a:prstGeom>
        </p:spPr>
      </p:pic>
      <p:pic>
        <p:nvPicPr>
          <p:cNvPr id="164" name="Picture 163" descr="A red and black logo&#10;&#10;Description automatically generated">
            <a:extLst>
              <a:ext uri="{FF2B5EF4-FFF2-40B4-BE49-F238E27FC236}">
                <a16:creationId xmlns:a16="http://schemas.microsoft.com/office/drawing/2014/main" id="{36967267-465B-BF8F-C205-4468BFF81E33}"/>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029467" y="5067053"/>
            <a:ext cx="809633" cy="460019"/>
          </a:xfrm>
          <a:prstGeom prst="rect">
            <a:avLst/>
          </a:prstGeom>
        </p:spPr>
      </p:pic>
      <p:sp>
        <p:nvSpPr>
          <p:cNvPr id="171" name="TextBox 170">
            <a:extLst>
              <a:ext uri="{FF2B5EF4-FFF2-40B4-BE49-F238E27FC236}">
                <a16:creationId xmlns:a16="http://schemas.microsoft.com/office/drawing/2014/main" id="{E6910CEA-BAC4-B479-ADC4-46F0A4D79BCD}"/>
              </a:ext>
            </a:extLst>
          </p:cNvPr>
          <p:cNvSpPr txBox="1"/>
          <p:nvPr/>
        </p:nvSpPr>
        <p:spPr>
          <a:xfrm>
            <a:off x="4845925" y="5714808"/>
            <a:ext cx="720342" cy="338554"/>
          </a:xfrm>
          <a:prstGeom prst="rect">
            <a:avLst/>
          </a:prstGeom>
          <a:noFill/>
        </p:spPr>
        <p:txBody>
          <a:bodyPr wrap="square">
            <a:spAutoFit/>
          </a:bodyPr>
          <a:lstStyle/>
          <a:p>
            <a:pPr algn="l"/>
            <a:r>
              <a:rPr lang="en-US" sz="800" kern="0">
                <a:solidFill>
                  <a:schemeClr val="tx1">
                    <a:lumMod val="50000"/>
                    <a:lumOff val="50000"/>
                  </a:schemeClr>
                </a:solidFill>
              </a:rPr>
              <a:t>Introduces Zebra Pay™</a:t>
            </a:r>
          </a:p>
        </p:txBody>
      </p:sp>
      <p:pic>
        <p:nvPicPr>
          <p:cNvPr id="173" name="Picture 172" descr="A credit card and a smartphone&#10;&#10;Description automatically generated">
            <a:extLst>
              <a:ext uri="{FF2B5EF4-FFF2-40B4-BE49-F238E27FC236}">
                <a16:creationId xmlns:a16="http://schemas.microsoft.com/office/drawing/2014/main" id="{350EE8B2-9392-21EE-05D7-535B10649A2B}"/>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733311" y="5049331"/>
            <a:ext cx="742627" cy="742627"/>
          </a:xfrm>
          <a:prstGeom prst="rect">
            <a:avLst/>
          </a:prstGeom>
        </p:spPr>
      </p:pic>
    </p:spTree>
    <p:extLst>
      <p:ext uri="{BB962C8B-B14F-4D97-AF65-F5344CB8AC3E}">
        <p14:creationId xmlns:p14="http://schemas.microsoft.com/office/powerpoint/2010/main" val="362037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lue jumpsuit working on a car&#10;&#10;Description automatically generated">
            <a:extLst>
              <a:ext uri="{FF2B5EF4-FFF2-40B4-BE49-F238E27FC236}">
                <a16:creationId xmlns:a16="http://schemas.microsoft.com/office/drawing/2014/main" id="{860B54E6-E501-44B0-6E9E-790A5BBEF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84" y="1586632"/>
            <a:ext cx="4282596" cy="4083615"/>
          </a:xfrm>
          <a:prstGeom prst="rect">
            <a:avLst/>
          </a:prstGeom>
        </p:spPr>
      </p:pic>
      <p:pic>
        <p:nvPicPr>
          <p:cNvPr id="247" name="Picture 246">
            <a:extLst>
              <a:ext uri="{FF2B5EF4-FFF2-40B4-BE49-F238E27FC236}">
                <a16:creationId xmlns:a16="http://schemas.microsoft.com/office/drawing/2014/main" id="{ECA557E0-6258-4048-BD9B-479D7582486B}"/>
              </a:ext>
            </a:extLst>
          </p:cNvPr>
          <p:cNvPicPr>
            <a:picLocks noChangeAspect="1"/>
          </p:cNvPicPr>
          <p:nvPr/>
        </p:nvPicPr>
        <p:blipFill>
          <a:blip r:embed="rId4" cstate="email">
            <a:alphaModFix amt="71000"/>
            <a:extLst>
              <a:ext uri="{28A0092B-C50C-407E-A947-70E740481C1C}">
                <a14:useLocalDpi xmlns:a14="http://schemas.microsoft.com/office/drawing/2010/main"/>
              </a:ext>
            </a:extLst>
          </a:blip>
          <a:srcRect/>
          <a:stretch/>
        </p:blipFill>
        <p:spPr>
          <a:xfrm>
            <a:off x="4325541" y="1571056"/>
            <a:ext cx="7808397" cy="4100441"/>
          </a:xfrm>
          <a:prstGeom prst="rect">
            <a:avLst/>
          </a:prstGeom>
          <a:effectLst/>
        </p:spPr>
      </p:pic>
      <p:sp>
        <p:nvSpPr>
          <p:cNvPr id="4" name="Rectangle 3">
            <a:extLst>
              <a:ext uri="{FF2B5EF4-FFF2-40B4-BE49-F238E27FC236}">
                <a16:creationId xmlns:a16="http://schemas.microsoft.com/office/drawing/2014/main" id="{4B3DD640-5E44-E588-7C88-9BD2F24ABF64}"/>
              </a:ext>
            </a:extLst>
          </p:cNvPr>
          <p:cNvSpPr/>
          <p:nvPr/>
        </p:nvSpPr>
        <p:spPr>
          <a:xfrm>
            <a:off x="10485" y="1586631"/>
            <a:ext cx="4290158" cy="4083615"/>
          </a:xfrm>
          <a:prstGeom prst="rect">
            <a:avLst/>
          </a:prstGeom>
          <a:solidFill>
            <a:schemeClr val="accent4">
              <a:alpha val="75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53F859-A8D0-58AC-C102-E3DB249ED9CA}"/>
              </a:ext>
            </a:extLst>
          </p:cNvPr>
          <p:cNvSpPr/>
          <p:nvPr/>
        </p:nvSpPr>
        <p:spPr>
          <a:xfrm>
            <a:off x="2210211" y="3979035"/>
            <a:ext cx="2120307" cy="51740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r>
              <a:rPr lang="en-US" b="1">
                <a:solidFill>
                  <a:schemeClr val="bg1"/>
                </a:solidFill>
                <a:latin typeface="Arial" panose="020B0604020202020204"/>
                <a:ea typeface="Proxima Nova Rg" charset="0"/>
                <a:cs typeface="Proxima Nova Rg" charset="0"/>
              </a:rPr>
              <a:t>Barcode Printing</a:t>
            </a:r>
          </a:p>
        </p:txBody>
      </p:sp>
      <p:sp>
        <p:nvSpPr>
          <p:cNvPr id="13" name="Rectangle 12">
            <a:extLst>
              <a:ext uri="{FF2B5EF4-FFF2-40B4-BE49-F238E27FC236}">
                <a16:creationId xmlns:a16="http://schemas.microsoft.com/office/drawing/2014/main" id="{3DADEA0A-5ED3-FAC7-FEED-9D5B28FA6102}"/>
              </a:ext>
            </a:extLst>
          </p:cNvPr>
          <p:cNvSpPr/>
          <p:nvPr/>
        </p:nvSpPr>
        <p:spPr>
          <a:xfrm>
            <a:off x="2210211" y="3028265"/>
            <a:ext cx="1681991" cy="50841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defRPr/>
            </a:pPr>
            <a:r>
              <a:rPr lang="en-US" b="1">
                <a:solidFill>
                  <a:schemeClr val="bg1"/>
                </a:solidFill>
                <a:latin typeface="Arial" panose="020B0604020202020204"/>
                <a:ea typeface="Proxima Nova Rg" charset="0"/>
                <a:cs typeface="Proxima Nova Rg" charset="0"/>
              </a:rPr>
              <a:t>Data Capture</a:t>
            </a:r>
          </a:p>
        </p:txBody>
      </p:sp>
      <p:sp>
        <p:nvSpPr>
          <p:cNvPr id="15" name="Rectangle 14">
            <a:extLst>
              <a:ext uri="{FF2B5EF4-FFF2-40B4-BE49-F238E27FC236}">
                <a16:creationId xmlns:a16="http://schemas.microsoft.com/office/drawing/2014/main" id="{68A6E157-976F-C790-2D96-8AA38192A44B}"/>
              </a:ext>
            </a:extLst>
          </p:cNvPr>
          <p:cNvSpPr/>
          <p:nvPr/>
        </p:nvSpPr>
        <p:spPr>
          <a:xfrm>
            <a:off x="2210209" y="2140929"/>
            <a:ext cx="1791101" cy="47488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defRPr/>
            </a:pPr>
            <a:r>
              <a:rPr lang="en-US" b="1">
                <a:solidFill>
                  <a:schemeClr val="bg1"/>
                </a:solidFill>
                <a:latin typeface="Arial" panose="020B0604020202020204"/>
                <a:ea typeface="Proxima Nova Rg" charset="0"/>
                <a:cs typeface="Proxima Nova Rg" charset="0"/>
              </a:rPr>
              <a:t>Rugged Mobile </a:t>
            </a:r>
            <a:br>
              <a:rPr lang="en-US" b="1">
                <a:solidFill>
                  <a:schemeClr val="bg1"/>
                </a:solidFill>
                <a:latin typeface="Arial" panose="020B0604020202020204"/>
                <a:ea typeface="Proxima Nova Rg" charset="0"/>
                <a:cs typeface="Proxima Nova Rg" charset="0"/>
              </a:rPr>
            </a:br>
            <a:r>
              <a:rPr lang="en-US" b="1">
                <a:solidFill>
                  <a:schemeClr val="bg1"/>
                </a:solidFill>
                <a:latin typeface="Arial" panose="020B0604020202020204"/>
                <a:ea typeface="Proxima Nova Rg" charset="0"/>
                <a:cs typeface="Proxima Nova Rg" charset="0"/>
              </a:rPr>
              <a:t>Computing</a:t>
            </a:r>
          </a:p>
        </p:txBody>
      </p:sp>
      <p:sp>
        <p:nvSpPr>
          <p:cNvPr id="16" name="Rectangle 15">
            <a:extLst>
              <a:ext uri="{FF2B5EF4-FFF2-40B4-BE49-F238E27FC236}">
                <a16:creationId xmlns:a16="http://schemas.microsoft.com/office/drawing/2014/main" id="{05490588-F776-F2C0-228D-C2A9B2168068}"/>
              </a:ext>
            </a:extLst>
          </p:cNvPr>
          <p:cNvSpPr/>
          <p:nvPr/>
        </p:nvSpPr>
        <p:spPr>
          <a:xfrm>
            <a:off x="2210211" y="4858187"/>
            <a:ext cx="1635221" cy="45406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r>
              <a:rPr lang="en-US" b="1">
                <a:solidFill>
                  <a:schemeClr val="bg1"/>
                </a:solidFill>
                <a:latin typeface="Arial" panose="020B0604020202020204"/>
                <a:ea typeface="Proxima Nova Rg" charset="0"/>
                <a:cs typeface="Proxima Nova Rg" charset="0"/>
              </a:rPr>
              <a:t>Mobile RFID</a:t>
            </a:r>
          </a:p>
        </p:txBody>
      </p:sp>
      <p:sp>
        <p:nvSpPr>
          <p:cNvPr id="17" name="Rectangle 16">
            <a:extLst>
              <a:ext uri="{FF2B5EF4-FFF2-40B4-BE49-F238E27FC236}">
                <a16:creationId xmlns:a16="http://schemas.microsoft.com/office/drawing/2014/main" id="{93687A6C-2790-8E11-26CB-86BC377624AB}"/>
              </a:ext>
            </a:extLst>
          </p:cNvPr>
          <p:cNvSpPr/>
          <p:nvPr/>
        </p:nvSpPr>
        <p:spPr>
          <a:xfrm>
            <a:off x="831849" y="2570687"/>
            <a:ext cx="953571" cy="219131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algn="ctr" defTabSz="913304">
              <a:defRPr/>
            </a:pPr>
            <a:r>
              <a:rPr lang="en-US" sz="19894" b="1">
                <a:solidFill>
                  <a:schemeClr val="bg1"/>
                </a:solidFill>
                <a:latin typeface="Arial" panose="020B0604020202020204"/>
                <a:ea typeface="Proxima Nova Black" charset="0"/>
                <a:cs typeface="Proxima Nova Black" charset="0"/>
              </a:rPr>
              <a:t>1</a:t>
            </a:r>
          </a:p>
        </p:txBody>
      </p:sp>
      <p:sp>
        <p:nvSpPr>
          <p:cNvPr id="46" name="Title 1">
            <a:extLst>
              <a:ext uri="{FF2B5EF4-FFF2-40B4-BE49-F238E27FC236}">
                <a16:creationId xmlns:a16="http://schemas.microsoft.com/office/drawing/2014/main" id="{610C4932-FF2E-604D-8068-ADEE6E577153}"/>
              </a:ext>
            </a:extLst>
          </p:cNvPr>
          <p:cNvSpPr txBox="1">
            <a:spLocks/>
          </p:cNvSpPr>
          <p:nvPr/>
        </p:nvSpPr>
        <p:spPr>
          <a:xfrm>
            <a:off x="412363" y="408852"/>
            <a:ext cx="6074914" cy="648716"/>
          </a:xfrm>
          <a:prstGeom prst="rect">
            <a:avLst/>
          </a:prstGeom>
        </p:spPr>
        <p:txBody>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t>Zebra’s Extensive Reach</a:t>
            </a:r>
          </a:p>
        </p:txBody>
      </p:sp>
      <p:sp>
        <p:nvSpPr>
          <p:cNvPr id="47" name="Text Placeholder 2">
            <a:extLst>
              <a:ext uri="{FF2B5EF4-FFF2-40B4-BE49-F238E27FC236}">
                <a16:creationId xmlns:a16="http://schemas.microsoft.com/office/drawing/2014/main" id="{2A7505EC-66B1-7247-B7F6-6A52640B8BEE}"/>
              </a:ext>
            </a:extLst>
          </p:cNvPr>
          <p:cNvSpPr txBox="1">
            <a:spLocks/>
          </p:cNvSpPr>
          <p:nvPr/>
        </p:nvSpPr>
        <p:spPr>
          <a:xfrm>
            <a:off x="412363" y="841940"/>
            <a:ext cx="7931468" cy="710829"/>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3000" b="1">
                <a:solidFill>
                  <a:schemeClr val="accent4"/>
                </a:solidFill>
              </a:rPr>
              <a:t>Scalable to meet any enterprise demands</a:t>
            </a:r>
          </a:p>
        </p:txBody>
      </p:sp>
      <p:grpSp>
        <p:nvGrpSpPr>
          <p:cNvPr id="19" name="Group 18">
            <a:extLst>
              <a:ext uri="{FF2B5EF4-FFF2-40B4-BE49-F238E27FC236}">
                <a16:creationId xmlns:a16="http://schemas.microsoft.com/office/drawing/2014/main" id="{1F8E7998-6FE0-B589-1D0B-BF8730071FE2}"/>
              </a:ext>
            </a:extLst>
          </p:cNvPr>
          <p:cNvGrpSpPr/>
          <p:nvPr/>
        </p:nvGrpSpPr>
        <p:grpSpPr>
          <a:xfrm>
            <a:off x="4535712" y="3100586"/>
            <a:ext cx="2711396" cy="1159039"/>
            <a:chOff x="4379188" y="3429000"/>
            <a:chExt cx="2712100" cy="1159341"/>
          </a:xfrm>
        </p:grpSpPr>
        <p:grpSp>
          <p:nvGrpSpPr>
            <p:cNvPr id="43" name="Group 42">
              <a:extLst>
                <a:ext uri="{FF2B5EF4-FFF2-40B4-BE49-F238E27FC236}">
                  <a16:creationId xmlns:a16="http://schemas.microsoft.com/office/drawing/2014/main" id="{76566E8D-D8CA-C244-9FEA-4ABC83940438}"/>
                </a:ext>
              </a:extLst>
            </p:cNvPr>
            <p:cNvGrpSpPr/>
            <p:nvPr/>
          </p:nvGrpSpPr>
          <p:grpSpPr>
            <a:xfrm>
              <a:off x="5507000" y="3429000"/>
              <a:ext cx="1584288" cy="976432"/>
              <a:chOff x="6054998" y="2242593"/>
              <a:chExt cx="1584288" cy="976432"/>
            </a:xfrm>
          </p:grpSpPr>
          <p:sp>
            <p:nvSpPr>
              <p:cNvPr id="44" name="Rectangle 43">
                <a:extLst>
                  <a:ext uri="{FF2B5EF4-FFF2-40B4-BE49-F238E27FC236}">
                    <a16:creationId xmlns:a16="http://schemas.microsoft.com/office/drawing/2014/main" id="{A2C92405-F503-B349-8D54-7B1AC24DAA68}"/>
                  </a:ext>
                </a:extLst>
              </p:cNvPr>
              <p:cNvSpPr/>
              <p:nvPr/>
            </p:nvSpPr>
            <p:spPr>
              <a:xfrm>
                <a:off x="6054998" y="2242593"/>
                <a:ext cx="824265" cy="553998"/>
              </a:xfrm>
              <a:prstGeom prst="rect">
                <a:avLst/>
              </a:prstGeom>
            </p:spPr>
            <p:txBody>
              <a:bodyPr wrap="none" lIns="91416" tIns="45708" rIns="91416" bIns="45708" anchor="t">
                <a:spAutoFit/>
              </a:bodyPr>
              <a:lstStyle/>
              <a:p>
                <a:r>
                  <a:rPr lang="en-US" sz="2999" b="1">
                    <a:solidFill>
                      <a:schemeClr val="accent4"/>
                    </a:solidFill>
                    <a:latin typeface="Arial" panose="020B0604020202020204"/>
                  </a:rPr>
                  <a:t>120</a:t>
                </a:r>
                <a:endParaRPr lang="en-US" sz="2999">
                  <a:solidFill>
                    <a:schemeClr val="accent4"/>
                  </a:solidFill>
                </a:endParaRPr>
              </a:p>
            </p:txBody>
          </p:sp>
          <p:sp>
            <p:nvSpPr>
              <p:cNvPr id="45" name="Rectangle 44">
                <a:extLst>
                  <a:ext uri="{FF2B5EF4-FFF2-40B4-BE49-F238E27FC236}">
                    <a16:creationId xmlns:a16="http://schemas.microsoft.com/office/drawing/2014/main" id="{E6E730D4-2F3F-B742-9BE7-47D5964093D8}"/>
                  </a:ext>
                </a:extLst>
              </p:cNvPr>
              <p:cNvSpPr/>
              <p:nvPr/>
            </p:nvSpPr>
            <p:spPr>
              <a:xfrm>
                <a:off x="6054998" y="2665027"/>
                <a:ext cx="1584288" cy="553998"/>
              </a:xfrm>
              <a:prstGeom prst="rect">
                <a:avLst/>
              </a:prstGeom>
            </p:spPr>
            <p:txBody>
              <a:bodyPr wrap="square" lIns="91416" tIns="45708" rIns="91416" bIns="45708" anchor="t">
                <a:spAutoFit/>
              </a:bodyPr>
              <a:lstStyle/>
              <a:p>
                <a:pPr defTabSz="913852">
                  <a:spcBef>
                    <a:spcPts val="1000"/>
                  </a:spcBef>
                  <a:buClr>
                    <a:srgbClr val="00A7FF"/>
                  </a:buClr>
                </a:pPr>
                <a:r>
                  <a:rPr lang="en-US" b="1">
                    <a:latin typeface="Arial"/>
                    <a:ea typeface="MS PGothic"/>
                    <a:cs typeface="Arial"/>
                  </a:rPr>
                  <a:t>offices </a:t>
                </a:r>
                <a:br>
                  <a:rPr lang="en-US" b="1"/>
                </a:br>
                <a:r>
                  <a:rPr lang="en-US" sz="1200">
                    <a:latin typeface="Arial"/>
                    <a:ea typeface="MS PGothic"/>
                    <a:cs typeface="Arial"/>
                  </a:rPr>
                  <a:t>across 55 countries</a:t>
                </a:r>
              </a:p>
            </p:txBody>
          </p:sp>
        </p:grpSp>
        <p:grpSp>
          <p:nvGrpSpPr>
            <p:cNvPr id="60" name="Group 59">
              <a:extLst>
                <a:ext uri="{FF2B5EF4-FFF2-40B4-BE49-F238E27FC236}">
                  <a16:creationId xmlns:a16="http://schemas.microsoft.com/office/drawing/2014/main" id="{32E1278B-8E28-6F43-ABD5-E75A97B0B099}"/>
                </a:ext>
              </a:extLst>
            </p:cNvPr>
            <p:cNvGrpSpPr/>
            <p:nvPr/>
          </p:nvGrpSpPr>
          <p:grpSpPr>
            <a:xfrm>
              <a:off x="4379188" y="3536544"/>
              <a:ext cx="1065490" cy="1051797"/>
              <a:chOff x="1116163" y="2788193"/>
              <a:chExt cx="935077" cy="923059"/>
            </a:xfrm>
          </p:grpSpPr>
          <p:pic>
            <p:nvPicPr>
              <p:cNvPr id="61" name="Picture 60" descr="A close up of a logo&#10;&#10;Description automatically generated">
                <a:extLst>
                  <a:ext uri="{FF2B5EF4-FFF2-40B4-BE49-F238E27FC236}">
                    <a16:creationId xmlns:a16="http://schemas.microsoft.com/office/drawing/2014/main" id="{68EFB37B-1320-0445-BFD9-B2F50230B76C}"/>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62" name="Rectangle 61">
                <a:extLst>
                  <a:ext uri="{FF2B5EF4-FFF2-40B4-BE49-F238E27FC236}">
                    <a16:creationId xmlns:a16="http://schemas.microsoft.com/office/drawing/2014/main" id="{D1F80E88-D127-504F-AA04-408084436F40}"/>
                  </a:ext>
                </a:extLst>
              </p:cNvPr>
              <p:cNvSpPr/>
              <p:nvPr/>
            </p:nvSpPr>
            <p:spPr>
              <a:xfrm rot="5400000">
                <a:off x="1266458" y="2788193"/>
                <a:ext cx="658208" cy="6582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Icon&#10;&#10;Description automatically generated">
              <a:extLst>
                <a:ext uri="{FF2B5EF4-FFF2-40B4-BE49-F238E27FC236}">
                  <a16:creationId xmlns:a16="http://schemas.microsoft.com/office/drawing/2014/main" id="{7812CE10-105A-E44C-94B8-C89DFAF99D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1584" y="3628667"/>
              <a:ext cx="549274" cy="549274"/>
            </a:xfrm>
            <a:prstGeom prst="rect">
              <a:avLst/>
            </a:prstGeom>
          </p:spPr>
        </p:pic>
      </p:grpSp>
      <p:grpSp>
        <p:nvGrpSpPr>
          <p:cNvPr id="26" name="Group 25">
            <a:extLst>
              <a:ext uri="{FF2B5EF4-FFF2-40B4-BE49-F238E27FC236}">
                <a16:creationId xmlns:a16="http://schemas.microsoft.com/office/drawing/2014/main" id="{7D263B38-A693-993D-6B9C-281C7A30BA80}"/>
              </a:ext>
            </a:extLst>
          </p:cNvPr>
          <p:cNvGrpSpPr/>
          <p:nvPr/>
        </p:nvGrpSpPr>
        <p:grpSpPr>
          <a:xfrm>
            <a:off x="7931761" y="3077632"/>
            <a:ext cx="3543971" cy="1184829"/>
            <a:chOff x="7843028" y="3406045"/>
            <a:chExt cx="3544893" cy="1185139"/>
          </a:xfrm>
        </p:grpSpPr>
        <p:sp>
          <p:nvSpPr>
            <p:cNvPr id="261" name="Rectangle 260">
              <a:extLst>
                <a:ext uri="{FF2B5EF4-FFF2-40B4-BE49-F238E27FC236}">
                  <a16:creationId xmlns:a16="http://schemas.microsoft.com/office/drawing/2014/main" id="{D53B38E7-4B8A-484F-8003-CB6E71C1859A}"/>
                </a:ext>
              </a:extLst>
            </p:cNvPr>
            <p:cNvSpPr/>
            <p:nvPr/>
          </p:nvSpPr>
          <p:spPr>
            <a:xfrm>
              <a:off x="8908810" y="3406045"/>
              <a:ext cx="2479111" cy="738664"/>
            </a:xfrm>
            <a:prstGeom prst="rect">
              <a:avLst/>
            </a:prstGeom>
          </p:spPr>
          <p:txBody>
            <a:bodyPr wrap="square" lIns="91416" tIns="45708" rIns="91416" bIns="45708" anchor="t">
              <a:spAutoFit/>
            </a:bodyPr>
            <a:lstStyle/>
            <a:p>
              <a:r>
                <a:rPr lang="en-US" sz="2999" b="1">
                  <a:solidFill>
                    <a:schemeClr val="accent4"/>
                  </a:solidFill>
                  <a:latin typeface="Arial"/>
                  <a:ea typeface="MS PGothic"/>
                  <a:cs typeface="Arial"/>
                </a:rPr>
                <a:t>~6,500</a:t>
              </a:r>
              <a:br>
                <a:rPr lang="en-US" sz="2199" b="1">
                  <a:solidFill>
                    <a:srgbClr val="0073E6"/>
                  </a:solidFill>
                </a:rPr>
              </a:br>
              <a:endParaRPr lang="en-US" sz="1200">
                <a:solidFill>
                  <a:srgbClr val="0073E6"/>
                </a:solidFill>
              </a:endParaRPr>
            </a:p>
          </p:txBody>
        </p:sp>
        <p:grpSp>
          <p:nvGrpSpPr>
            <p:cNvPr id="69" name="Group 68">
              <a:extLst>
                <a:ext uri="{FF2B5EF4-FFF2-40B4-BE49-F238E27FC236}">
                  <a16:creationId xmlns:a16="http://schemas.microsoft.com/office/drawing/2014/main" id="{D392B009-4EBF-CD49-A65D-0C68E109BC3B}"/>
                </a:ext>
              </a:extLst>
            </p:cNvPr>
            <p:cNvGrpSpPr/>
            <p:nvPr/>
          </p:nvGrpSpPr>
          <p:grpSpPr>
            <a:xfrm>
              <a:off x="7843028" y="3539387"/>
              <a:ext cx="1065490" cy="1051797"/>
              <a:chOff x="1116163" y="2788193"/>
              <a:chExt cx="935077" cy="923059"/>
            </a:xfrm>
          </p:grpSpPr>
          <p:pic>
            <p:nvPicPr>
              <p:cNvPr id="70" name="Picture 69" descr="A close up of a logo&#10;&#10;Description automatically generated">
                <a:extLst>
                  <a:ext uri="{FF2B5EF4-FFF2-40B4-BE49-F238E27FC236}">
                    <a16:creationId xmlns:a16="http://schemas.microsoft.com/office/drawing/2014/main" id="{671E59AA-0686-AC46-B60E-6B48C54E17CB}"/>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71" name="Rectangle 70">
                <a:extLst>
                  <a:ext uri="{FF2B5EF4-FFF2-40B4-BE49-F238E27FC236}">
                    <a16:creationId xmlns:a16="http://schemas.microsoft.com/office/drawing/2014/main" id="{23C3A799-6F46-EF46-AEB1-155205EF3FE9}"/>
                  </a:ext>
                </a:extLst>
              </p:cNvPr>
              <p:cNvSpPr/>
              <p:nvPr/>
            </p:nvSpPr>
            <p:spPr>
              <a:xfrm rot="5400000">
                <a:off x="1266458" y="2788193"/>
                <a:ext cx="658208" cy="6582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3C9813F4-E51E-4FEE-B039-0C8AB2AC3858}"/>
                </a:ext>
              </a:extLst>
            </p:cNvPr>
            <p:cNvSpPr txBox="1"/>
            <p:nvPr/>
          </p:nvSpPr>
          <p:spPr>
            <a:xfrm>
              <a:off x="8935549" y="3831916"/>
              <a:ext cx="2135565" cy="738857"/>
            </a:xfrm>
            <a:prstGeom prst="rect">
              <a:avLst/>
            </a:prstGeom>
            <a:noFill/>
          </p:spPr>
          <p:txBody>
            <a:bodyPr wrap="square">
              <a:spAutoFit/>
            </a:bodyPr>
            <a:lstStyle/>
            <a:p>
              <a:r>
                <a:rPr lang="en-US" b="1"/>
                <a:t>patents</a:t>
              </a:r>
            </a:p>
            <a:p>
              <a:r>
                <a:rPr lang="en-US" sz="1200"/>
                <a:t>U.S. and INTL. patents issued and pending</a:t>
              </a:r>
            </a:p>
          </p:txBody>
        </p:sp>
      </p:grpSp>
      <p:grpSp>
        <p:nvGrpSpPr>
          <p:cNvPr id="7" name="Group 6">
            <a:extLst>
              <a:ext uri="{FF2B5EF4-FFF2-40B4-BE49-F238E27FC236}">
                <a16:creationId xmlns:a16="http://schemas.microsoft.com/office/drawing/2014/main" id="{B889FB38-18AD-7FF0-899B-D6980CB75B74}"/>
              </a:ext>
            </a:extLst>
          </p:cNvPr>
          <p:cNvGrpSpPr/>
          <p:nvPr/>
        </p:nvGrpSpPr>
        <p:grpSpPr>
          <a:xfrm>
            <a:off x="4559851" y="1585124"/>
            <a:ext cx="3284202" cy="1081828"/>
            <a:chOff x="4403336" y="1959643"/>
            <a:chExt cx="3285057" cy="1082110"/>
          </a:xfrm>
        </p:grpSpPr>
        <p:grpSp>
          <p:nvGrpSpPr>
            <p:cNvPr id="37" name="Group 36">
              <a:extLst>
                <a:ext uri="{FF2B5EF4-FFF2-40B4-BE49-F238E27FC236}">
                  <a16:creationId xmlns:a16="http://schemas.microsoft.com/office/drawing/2014/main" id="{6135D89C-6831-1341-BB3B-AD105BB37B55}"/>
                </a:ext>
              </a:extLst>
            </p:cNvPr>
            <p:cNvGrpSpPr/>
            <p:nvPr/>
          </p:nvGrpSpPr>
          <p:grpSpPr>
            <a:xfrm>
              <a:off x="5512797" y="1977802"/>
              <a:ext cx="2175596" cy="771349"/>
              <a:chOff x="-6860988" y="7018972"/>
              <a:chExt cx="2175596" cy="771349"/>
            </a:xfrm>
          </p:grpSpPr>
          <p:sp>
            <p:nvSpPr>
              <p:cNvPr id="38" name="Rectangle 37">
                <a:extLst>
                  <a:ext uri="{FF2B5EF4-FFF2-40B4-BE49-F238E27FC236}">
                    <a16:creationId xmlns:a16="http://schemas.microsoft.com/office/drawing/2014/main" id="{741381C9-D598-274E-B72C-8C13CE700DF2}"/>
                  </a:ext>
                </a:extLst>
              </p:cNvPr>
              <p:cNvSpPr/>
              <p:nvPr/>
            </p:nvSpPr>
            <p:spPr>
              <a:xfrm>
                <a:off x="-6860988" y="7018972"/>
                <a:ext cx="2175596" cy="553998"/>
              </a:xfrm>
              <a:prstGeom prst="rect">
                <a:avLst/>
              </a:prstGeom>
            </p:spPr>
            <p:txBody>
              <a:bodyPr wrap="none" lIns="91416" tIns="45708" rIns="91416" bIns="45708" anchor="t">
                <a:spAutoFit/>
              </a:bodyPr>
              <a:lstStyle/>
              <a:p>
                <a:r>
                  <a:rPr lang="en-US" sz="2999" b="1">
                    <a:solidFill>
                      <a:schemeClr val="accent4"/>
                    </a:solidFill>
                    <a:latin typeface="Arial" panose="020B0604020202020204"/>
                  </a:rPr>
                  <a:t>$5.7 billion</a:t>
                </a:r>
                <a:endParaRPr lang="en-US" sz="2999">
                  <a:solidFill>
                    <a:schemeClr val="accent4"/>
                  </a:solidFill>
                </a:endParaRPr>
              </a:p>
            </p:txBody>
          </p:sp>
          <p:sp>
            <p:nvSpPr>
              <p:cNvPr id="39" name="Rectangle 38">
                <a:extLst>
                  <a:ext uri="{FF2B5EF4-FFF2-40B4-BE49-F238E27FC236}">
                    <a16:creationId xmlns:a16="http://schemas.microsoft.com/office/drawing/2014/main" id="{7D8F1A8B-B39C-2B4B-B192-D208F446256D}"/>
                  </a:ext>
                </a:extLst>
              </p:cNvPr>
              <p:cNvSpPr/>
              <p:nvPr/>
            </p:nvSpPr>
            <p:spPr>
              <a:xfrm>
                <a:off x="-6829382" y="7420989"/>
                <a:ext cx="1505540" cy="369332"/>
              </a:xfrm>
              <a:prstGeom prst="rect">
                <a:avLst/>
              </a:prstGeom>
            </p:spPr>
            <p:txBody>
              <a:bodyPr wrap="none">
                <a:spAutoFit/>
              </a:bodyPr>
              <a:lstStyle/>
              <a:p>
                <a:pPr algn="ctr" defTabSz="913852">
                  <a:spcBef>
                    <a:spcPts val="1000"/>
                  </a:spcBef>
                  <a:buClr>
                    <a:srgbClr val="00A7FF"/>
                  </a:buClr>
                </a:pPr>
                <a:r>
                  <a:rPr lang="en-US" b="1"/>
                  <a:t>global sales</a:t>
                </a:r>
                <a:endParaRPr lang="en-US" b="1">
                  <a:latin typeface="Arial" panose="020B0604020202020204"/>
                </a:endParaRPr>
              </a:p>
            </p:txBody>
          </p:sp>
        </p:grpSp>
        <p:grpSp>
          <p:nvGrpSpPr>
            <p:cNvPr id="50" name="Group 49">
              <a:extLst>
                <a:ext uri="{FF2B5EF4-FFF2-40B4-BE49-F238E27FC236}">
                  <a16:creationId xmlns:a16="http://schemas.microsoft.com/office/drawing/2014/main" id="{5AA62658-93D7-744D-86B5-7D1F4C592C16}"/>
                </a:ext>
              </a:extLst>
            </p:cNvPr>
            <p:cNvGrpSpPr/>
            <p:nvPr/>
          </p:nvGrpSpPr>
          <p:grpSpPr>
            <a:xfrm>
              <a:off x="4403336" y="1959643"/>
              <a:ext cx="1065490" cy="1082110"/>
              <a:chOff x="1116163" y="2761590"/>
              <a:chExt cx="935077" cy="949662"/>
            </a:xfrm>
          </p:grpSpPr>
          <p:pic>
            <p:nvPicPr>
              <p:cNvPr id="54" name="Picture 53" descr="A close up of a logo&#10;&#10;Description automatically generated">
                <a:extLst>
                  <a:ext uri="{FF2B5EF4-FFF2-40B4-BE49-F238E27FC236}">
                    <a16:creationId xmlns:a16="http://schemas.microsoft.com/office/drawing/2014/main" id="{9C040F54-95F6-E843-B9C2-D997CFA9A794}"/>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55" name="Rectangle 54">
                <a:extLst>
                  <a:ext uri="{FF2B5EF4-FFF2-40B4-BE49-F238E27FC236}">
                    <a16:creationId xmlns:a16="http://schemas.microsoft.com/office/drawing/2014/main" id="{9FEED0FA-3FC8-A043-B71A-FFDF4B314049}"/>
                  </a:ext>
                </a:extLst>
              </p:cNvPr>
              <p:cNvSpPr/>
              <p:nvPr/>
            </p:nvSpPr>
            <p:spPr>
              <a:xfrm rot="5400000">
                <a:off x="1273743" y="2761590"/>
                <a:ext cx="658208" cy="6582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picture containing text, clipart&#10;&#10;Description automatically generated">
              <a:extLst>
                <a:ext uri="{FF2B5EF4-FFF2-40B4-BE49-F238E27FC236}">
                  <a16:creationId xmlns:a16="http://schemas.microsoft.com/office/drawing/2014/main" id="{0AECA37B-7109-8648-8A88-5DBF013C30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8925" y="2037750"/>
              <a:ext cx="614802" cy="614802"/>
            </a:xfrm>
            <a:prstGeom prst="rect">
              <a:avLst/>
            </a:prstGeom>
          </p:spPr>
        </p:pic>
      </p:grpSp>
      <p:grpSp>
        <p:nvGrpSpPr>
          <p:cNvPr id="27" name="Group 26">
            <a:extLst>
              <a:ext uri="{FF2B5EF4-FFF2-40B4-BE49-F238E27FC236}">
                <a16:creationId xmlns:a16="http://schemas.microsoft.com/office/drawing/2014/main" id="{CB6A841E-3249-B15B-39F1-C48EE7395AEF}"/>
              </a:ext>
            </a:extLst>
          </p:cNvPr>
          <p:cNvGrpSpPr/>
          <p:nvPr/>
        </p:nvGrpSpPr>
        <p:grpSpPr>
          <a:xfrm>
            <a:off x="7932049" y="1585125"/>
            <a:ext cx="3606023" cy="1088151"/>
            <a:chOff x="7843320" y="1959646"/>
            <a:chExt cx="3606962" cy="1088434"/>
          </a:xfrm>
        </p:grpSpPr>
        <p:grpSp>
          <p:nvGrpSpPr>
            <p:cNvPr id="8" name="Group 7">
              <a:extLst>
                <a:ext uri="{FF2B5EF4-FFF2-40B4-BE49-F238E27FC236}">
                  <a16:creationId xmlns:a16="http://schemas.microsoft.com/office/drawing/2014/main" id="{3ADA1729-F880-44BB-ACC6-AA982DB155F6}"/>
                </a:ext>
              </a:extLst>
            </p:cNvPr>
            <p:cNvGrpSpPr/>
            <p:nvPr/>
          </p:nvGrpSpPr>
          <p:grpSpPr>
            <a:xfrm>
              <a:off x="8941286" y="1983076"/>
              <a:ext cx="2508996" cy="1065004"/>
              <a:chOff x="2171048" y="4153085"/>
              <a:chExt cx="2508996" cy="1065004"/>
            </a:xfrm>
          </p:grpSpPr>
          <p:sp>
            <p:nvSpPr>
              <p:cNvPr id="41" name="Rectangle 40">
                <a:extLst>
                  <a:ext uri="{FF2B5EF4-FFF2-40B4-BE49-F238E27FC236}">
                    <a16:creationId xmlns:a16="http://schemas.microsoft.com/office/drawing/2014/main" id="{539778E1-E9F9-B346-BAC7-F1B720A5CDBF}"/>
                  </a:ext>
                </a:extLst>
              </p:cNvPr>
              <p:cNvSpPr/>
              <p:nvPr/>
            </p:nvSpPr>
            <p:spPr>
              <a:xfrm>
                <a:off x="2171048" y="4153085"/>
                <a:ext cx="1388043" cy="553998"/>
              </a:xfrm>
              <a:prstGeom prst="rect">
                <a:avLst/>
              </a:prstGeom>
            </p:spPr>
            <p:txBody>
              <a:bodyPr wrap="square" lIns="91416" tIns="45708" rIns="91416" bIns="45708" anchor="t">
                <a:spAutoFit/>
              </a:bodyPr>
              <a:lstStyle/>
              <a:p>
                <a:r>
                  <a:rPr lang="en-US" sz="2999" b="1">
                    <a:solidFill>
                      <a:schemeClr val="accent4"/>
                    </a:solidFill>
                    <a:latin typeface="Arial" panose="020B0604020202020204"/>
                  </a:rPr>
                  <a:t>10,500</a:t>
                </a:r>
                <a:endParaRPr lang="en-US" sz="2999">
                  <a:solidFill>
                    <a:schemeClr val="accent4"/>
                  </a:solidFill>
                </a:endParaRPr>
              </a:p>
            </p:txBody>
          </p:sp>
          <p:sp>
            <p:nvSpPr>
              <p:cNvPr id="42" name="Rectangle 41">
                <a:extLst>
                  <a:ext uri="{FF2B5EF4-FFF2-40B4-BE49-F238E27FC236}">
                    <a16:creationId xmlns:a16="http://schemas.microsoft.com/office/drawing/2014/main" id="{0665BA37-1BE5-8A4E-AD24-79901AF9F7DD}"/>
                  </a:ext>
                </a:extLst>
              </p:cNvPr>
              <p:cNvSpPr/>
              <p:nvPr/>
            </p:nvSpPr>
            <p:spPr>
              <a:xfrm>
                <a:off x="2171048" y="4571758"/>
                <a:ext cx="2508996" cy="646331"/>
              </a:xfrm>
              <a:prstGeom prst="rect">
                <a:avLst/>
              </a:prstGeom>
            </p:spPr>
            <p:txBody>
              <a:bodyPr wrap="square">
                <a:spAutoFit/>
              </a:bodyPr>
              <a:lstStyle/>
              <a:p>
                <a:r>
                  <a:rPr lang="en-US" b="1"/>
                  <a:t>employees worldwide</a:t>
                </a:r>
              </a:p>
            </p:txBody>
          </p:sp>
        </p:grpSp>
        <p:grpSp>
          <p:nvGrpSpPr>
            <p:cNvPr id="56" name="Group 55">
              <a:extLst>
                <a:ext uri="{FF2B5EF4-FFF2-40B4-BE49-F238E27FC236}">
                  <a16:creationId xmlns:a16="http://schemas.microsoft.com/office/drawing/2014/main" id="{D95522F5-CE3F-F14E-850B-9A871580289E}"/>
                </a:ext>
              </a:extLst>
            </p:cNvPr>
            <p:cNvGrpSpPr/>
            <p:nvPr/>
          </p:nvGrpSpPr>
          <p:grpSpPr>
            <a:xfrm>
              <a:off x="7843320" y="1959646"/>
              <a:ext cx="1065490" cy="1051797"/>
              <a:chOff x="1116163" y="2788193"/>
              <a:chExt cx="935077" cy="923059"/>
            </a:xfrm>
          </p:grpSpPr>
          <p:pic>
            <p:nvPicPr>
              <p:cNvPr id="58" name="Picture 57" descr="A close up of a logo&#10;&#10;Description automatically generated">
                <a:extLst>
                  <a:ext uri="{FF2B5EF4-FFF2-40B4-BE49-F238E27FC236}">
                    <a16:creationId xmlns:a16="http://schemas.microsoft.com/office/drawing/2014/main" id="{537C4B1C-7995-AB4C-AF7C-77FEA99029D8}"/>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59" name="Rectangle 58">
                <a:extLst>
                  <a:ext uri="{FF2B5EF4-FFF2-40B4-BE49-F238E27FC236}">
                    <a16:creationId xmlns:a16="http://schemas.microsoft.com/office/drawing/2014/main" id="{C0F144FD-899F-F646-A669-1A9D87B9614E}"/>
                  </a:ext>
                </a:extLst>
              </p:cNvPr>
              <p:cNvSpPr/>
              <p:nvPr/>
            </p:nvSpPr>
            <p:spPr>
              <a:xfrm rot="5400000">
                <a:off x="1266458" y="2788193"/>
                <a:ext cx="658208" cy="6582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Icon&#10;&#10;Description automatically generated">
              <a:extLst>
                <a:ext uri="{FF2B5EF4-FFF2-40B4-BE49-F238E27FC236}">
                  <a16:creationId xmlns:a16="http://schemas.microsoft.com/office/drawing/2014/main" id="{5E841CD2-9188-884D-8526-481E86322E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45395" y="1990731"/>
              <a:ext cx="687836" cy="687836"/>
            </a:xfrm>
            <a:prstGeom prst="rect">
              <a:avLst/>
            </a:prstGeom>
          </p:spPr>
        </p:pic>
      </p:grpSp>
      <p:grpSp>
        <p:nvGrpSpPr>
          <p:cNvPr id="24" name="Group 23">
            <a:extLst>
              <a:ext uri="{FF2B5EF4-FFF2-40B4-BE49-F238E27FC236}">
                <a16:creationId xmlns:a16="http://schemas.microsoft.com/office/drawing/2014/main" id="{D289753D-D46D-C0E7-597A-8A578DE8839D}"/>
              </a:ext>
            </a:extLst>
          </p:cNvPr>
          <p:cNvGrpSpPr/>
          <p:nvPr/>
        </p:nvGrpSpPr>
        <p:grpSpPr>
          <a:xfrm>
            <a:off x="4557382" y="4792752"/>
            <a:ext cx="3753748" cy="1180461"/>
            <a:chOff x="4400870" y="4987519"/>
            <a:chExt cx="3754728" cy="1180767"/>
          </a:xfrm>
        </p:grpSpPr>
        <p:grpSp>
          <p:nvGrpSpPr>
            <p:cNvPr id="63" name="Group 62">
              <a:extLst>
                <a:ext uri="{FF2B5EF4-FFF2-40B4-BE49-F238E27FC236}">
                  <a16:creationId xmlns:a16="http://schemas.microsoft.com/office/drawing/2014/main" id="{33037AFC-B45A-464D-A01E-754A937A0536}"/>
                </a:ext>
              </a:extLst>
            </p:cNvPr>
            <p:cNvGrpSpPr/>
            <p:nvPr/>
          </p:nvGrpSpPr>
          <p:grpSpPr>
            <a:xfrm>
              <a:off x="4400870" y="5116489"/>
              <a:ext cx="1065490" cy="1051797"/>
              <a:chOff x="1116163" y="2788193"/>
              <a:chExt cx="935077" cy="923059"/>
            </a:xfrm>
          </p:grpSpPr>
          <p:pic>
            <p:nvPicPr>
              <p:cNvPr id="64" name="Picture 63" descr="A close up of a logo&#10;&#10;Description automatically generated">
                <a:extLst>
                  <a:ext uri="{FF2B5EF4-FFF2-40B4-BE49-F238E27FC236}">
                    <a16:creationId xmlns:a16="http://schemas.microsoft.com/office/drawing/2014/main" id="{0757D1EF-EC28-BC43-A69B-D2DE6E06B031}"/>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65" name="Rectangle 64">
                <a:extLst>
                  <a:ext uri="{FF2B5EF4-FFF2-40B4-BE49-F238E27FC236}">
                    <a16:creationId xmlns:a16="http://schemas.microsoft.com/office/drawing/2014/main" id="{567D923B-9BB2-F248-BA3C-ADA610C764DA}"/>
                  </a:ext>
                </a:extLst>
              </p:cNvPr>
              <p:cNvSpPr/>
              <p:nvPr/>
            </p:nvSpPr>
            <p:spPr>
              <a:xfrm rot="5400000">
                <a:off x="1266458" y="2788193"/>
                <a:ext cx="658208" cy="6582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1CF90F8-420E-4775-8B43-265321615A7E}"/>
                </a:ext>
              </a:extLst>
            </p:cNvPr>
            <p:cNvGrpSpPr/>
            <p:nvPr/>
          </p:nvGrpSpPr>
          <p:grpSpPr>
            <a:xfrm>
              <a:off x="5474751" y="4987519"/>
              <a:ext cx="2680847" cy="977751"/>
              <a:chOff x="5805257" y="4000685"/>
              <a:chExt cx="9691341" cy="977751"/>
            </a:xfrm>
          </p:grpSpPr>
          <p:sp>
            <p:nvSpPr>
              <p:cNvPr id="57" name="Rectangle 56">
                <a:extLst>
                  <a:ext uri="{FF2B5EF4-FFF2-40B4-BE49-F238E27FC236}">
                    <a16:creationId xmlns:a16="http://schemas.microsoft.com/office/drawing/2014/main" id="{29C6DEF9-4EA8-4387-B326-65D23A14C515}"/>
                  </a:ext>
                </a:extLst>
              </p:cNvPr>
              <p:cNvSpPr/>
              <p:nvPr/>
            </p:nvSpPr>
            <p:spPr>
              <a:xfrm>
                <a:off x="5805257" y="4000685"/>
                <a:ext cx="9691341" cy="738664"/>
              </a:xfrm>
              <a:prstGeom prst="rect">
                <a:avLst/>
              </a:prstGeom>
            </p:spPr>
            <p:txBody>
              <a:bodyPr wrap="square">
                <a:spAutoFit/>
              </a:bodyPr>
              <a:lstStyle/>
              <a:p>
                <a:r>
                  <a:rPr lang="en-US" sz="2999" b="1">
                    <a:solidFill>
                      <a:schemeClr val="accent4"/>
                    </a:solidFill>
                  </a:rPr>
                  <a:t>10,000+</a:t>
                </a:r>
                <a:br>
                  <a:rPr lang="en-US" sz="2199" b="1">
                    <a:solidFill>
                      <a:srgbClr val="0073E6"/>
                    </a:solidFill>
                  </a:rPr>
                </a:br>
                <a:endParaRPr lang="en-US" sz="1200">
                  <a:solidFill>
                    <a:srgbClr val="0073E6"/>
                  </a:solidFill>
                </a:endParaRPr>
              </a:p>
            </p:txBody>
          </p:sp>
          <p:sp>
            <p:nvSpPr>
              <p:cNvPr id="51" name="TextBox 50">
                <a:extLst>
                  <a:ext uri="{FF2B5EF4-FFF2-40B4-BE49-F238E27FC236}">
                    <a16:creationId xmlns:a16="http://schemas.microsoft.com/office/drawing/2014/main" id="{785E705C-CD72-4E03-8C9F-E5B4326B438A}"/>
                  </a:ext>
                </a:extLst>
              </p:cNvPr>
              <p:cNvSpPr txBox="1"/>
              <p:nvPr/>
            </p:nvSpPr>
            <p:spPr>
              <a:xfrm>
                <a:off x="5837510" y="4424438"/>
                <a:ext cx="7744858" cy="553998"/>
              </a:xfrm>
              <a:prstGeom prst="rect">
                <a:avLst/>
              </a:prstGeom>
              <a:noFill/>
            </p:spPr>
            <p:txBody>
              <a:bodyPr wrap="square" lIns="91416" tIns="45708" rIns="91416" bIns="45708" anchor="t">
                <a:spAutoFit/>
              </a:bodyPr>
              <a:lstStyle/>
              <a:p>
                <a:r>
                  <a:rPr lang="en-US" b="1">
                    <a:latin typeface="Arial"/>
                    <a:ea typeface="MS PGothic"/>
                    <a:cs typeface="Arial"/>
                  </a:rPr>
                  <a:t>channel partners</a:t>
                </a:r>
              </a:p>
              <a:p>
                <a:r>
                  <a:rPr lang="en-US" sz="1200">
                    <a:latin typeface="Arial"/>
                    <a:ea typeface="MS PGothic"/>
                    <a:cs typeface="Arial"/>
                  </a:rPr>
                  <a:t>in over 190 countries</a:t>
                </a:r>
              </a:p>
            </p:txBody>
          </p:sp>
        </p:grpSp>
        <p:pic>
          <p:nvPicPr>
            <p:cNvPr id="18" name="Picture 17" descr="Icon&#10;&#10;Description automatically generated">
              <a:extLst>
                <a:ext uri="{FF2B5EF4-FFF2-40B4-BE49-F238E27FC236}">
                  <a16:creationId xmlns:a16="http://schemas.microsoft.com/office/drawing/2014/main" id="{249FD938-A5C3-C043-BD83-1508BF3BC1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8925" y="5182298"/>
              <a:ext cx="617509" cy="617509"/>
            </a:xfrm>
            <a:prstGeom prst="rect">
              <a:avLst/>
            </a:prstGeom>
          </p:spPr>
        </p:pic>
      </p:grpSp>
      <p:grpSp>
        <p:nvGrpSpPr>
          <p:cNvPr id="25" name="Group 24">
            <a:extLst>
              <a:ext uri="{FF2B5EF4-FFF2-40B4-BE49-F238E27FC236}">
                <a16:creationId xmlns:a16="http://schemas.microsoft.com/office/drawing/2014/main" id="{448AA491-6633-9CBF-876B-13E229536EC5}"/>
              </a:ext>
            </a:extLst>
          </p:cNvPr>
          <p:cNvGrpSpPr/>
          <p:nvPr/>
        </p:nvGrpSpPr>
        <p:grpSpPr>
          <a:xfrm>
            <a:off x="7946323" y="4792752"/>
            <a:ext cx="3870562" cy="1180461"/>
            <a:chOff x="7857594" y="4987519"/>
            <a:chExt cx="3871569" cy="1180767"/>
          </a:xfrm>
        </p:grpSpPr>
        <p:grpSp>
          <p:nvGrpSpPr>
            <p:cNvPr id="66" name="Group 65">
              <a:extLst>
                <a:ext uri="{FF2B5EF4-FFF2-40B4-BE49-F238E27FC236}">
                  <a16:creationId xmlns:a16="http://schemas.microsoft.com/office/drawing/2014/main" id="{7A5F8510-8F6E-8F41-BA6D-E107F5C763D8}"/>
                </a:ext>
              </a:extLst>
            </p:cNvPr>
            <p:cNvGrpSpPr/>
            <p:nvPr/>
          </p:nvGrpSpPr>
          <p:grpSpPr>
            <a:xfrm>
              <a:off x="7857594" y="5116489"/>
              <a:ext cx="1065490" cy="1051797"/>
              <a:chOff x="1116163" y="2788193"/>
              <a:chExt cx="935077" cy="923059"/>
            </a:xfrm>
          </p:grpSpPr>
          <p:pic>
            <p:nvPicPr>
              <p:cNvPr id="67" name="Picture 66" descr="A close up of a logo&#10;&#10;Description automatically generated">
                <a:extLst>
                  <a:ext uri="{FF2B5EF4-FFF2-40B4-BE49-F238E27FC236}">
                    <a16:creationId xmlns:a16="http://schemas.microsoft.com/office/drawing/2014/main" id="{79586766-209C-7245-B840-3B348739BD7D}"/>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68" name="Rectangle 67">
                <a:extLst>
                  <a:ext uri="{FF2B5EF4-FFF2-40B4-BE49-F238E27FC236}">
                    <a16:creationId xmlns:a16="http://schemas.microsoft.com/office/drawing/2014/main" id="{4C2CE43D-25AB-D043-821D-CFFC68AC4497}"/>
                  </a:ext>
                </a:extLst>
              </p:cNvPr>
              <p:cNvSpPr/>
              <p:nvPr/>
            </p:nvSpPr>
            <p:spPr>
              <a:xfrm rot="5400000">
                <a:off x="1266458" y="2788193"/>
                <a:ext cx="658208" cy="6582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Rectangle 249">
              <a:extLst>
                <a:ext uri="{FF2B5EF4-FFF2-40B4-BE49-F238E27FC236}">
                  <a16:creationId xmlns:a16="http://schemas.microsoft.com/office/drawing/2014/main" id="{8491419D-9706-6142-BDDC-26A5711AE4DB}"/>
                </a:ext>
              </a:extLst>
            </p:cNvPr>
            <p:cNvSpPr/>
            <p:nvPr/>
          </p:nvSpPr>
          <p:spPr>
            <a:xfrm>
              <a:off x="8949969" y="4987519"/>
              <a:ext cx="2779194" cy="1015663"/>
            </a:xfrm>
            <a:prstGeom prst="rect">
              <a:avLst/>
            </a:prstGeom>
          </p:spPr>
          <p:txBody>
            <a:bodyPr wrap="square" lIns="91416" tIns="45708" rIns="91416" bIns="45708" anchor="t">
              <a:spAutoFit/>
            </a:bodyPr>
            <a:lstStyle/>
            <a:p>
              <a:r>
                <a:rPr lang="en-US" sz="2999" b="1">
                  <a:solidFill>
                    <a:schemeClr val="accent4"/>
                  </a:solidFill>
                  <a:latin typeface="Arial"/>
                  <a:ea typeface="MS PGothic"/>
                  <a:cs typeface="Arial"/>
                </a:rPr>
                <a:t>~10% of sales </a:t>
              </a:r>
              <a:br>
                <a:rPr lang="en-US" sz="2999" b="1"/>
              </a:br>
              <a:r>
                <a:rPr lang="en-US" b="1">
                  <a:latin typeface="Arial"/>
                  <a:ea typeface="MS PGothic"/>
                  <a:cs typeface="Arial"/>
                </a:rPr>
                <a:t>R&amp;D*</a:t>
              </a:r>
            </a:p>
            <a:p>
              <a:r>
                <a:rPr lang="en-US" sz="1200">
                  <a:latin typeface="Arial"/>
                  <a:ea typeface="MS PGothic"/>
                  <a:cs typeface="Arial"/>
                </a:rPr>
                <a:t>* $570 million </a:t>
              </a:r>
              <a:endParaRPr lang="en-US" sz="1200">
                <a:cs typeface="Arial"/>
              </a:endParaRPr>
            </a:p>
          </p:txBody>
        </p:sp>
        <p:pic>
          <p:nvPicPr>
            <p:cNvPr id="20" name="Picture 19" descr="Icon&#10;&#10;Description automatically generated">
              <a:extLst>
                <a:ext uri="{FF2B5EF4-FFF2-40B4-BE49-F238E27FC236}">
                  <a16:creationId xmlns:a16="http://schemas.microsoft.com/office/drawing/2014/main" id="{086D6872-CAF8-0C4B-B340-4760C028DD4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14372" y="5180343"/>
              <a:ext cx="612151" cy="612151"/>
            </a:xfrm>
            <a:prstGeom prst="rect">
              <a:avLst/>
            </a:prstGeom>
          </p:spPr>
        </p:pic>
      </p:grpSp>
      <p:sp>
        <p:nvSpPr>
          <p:cNvPr id="28" name="TextBox 27">
            <a:extLst>
              <a:ext uri="{FF2B5EF4-FFF2-40B4-BE49-F238E27FC236}">
                <a16:creationId xmlns:a16="http://schemas.microsoft.com/office/drawing/2014/main" id="{BC780B7D-162B-1558-874D-00F89D3D9F85}"/>
              </a:ext>
            </a:extLst>
          </p:cNvPr>
          <p:cNvSpPr txBox="1"/>
          <p:nvPr/>
        </p:nvSpPr>
        <p:spPr>
          <a:xfrm>
            <a:off x="124221" y="5774084"/>
            <a:ext cx="11808699" cy="630778"/>
          </a:xfrm>
          <a:prstGeom prst="rect">
            <a:avLst/>
          </a:prstGeom>
          <a:noFill/>
        </p:spPr>
        <p:txBody>
          <a:bodyPr wrap="square" rtlCol="0">
            <a:spAutoFit/>
          </a:bodyPr>
          <a:lstStyle/>
          <a:p>
            <a:r>
              <a:rPr lang="en-US" sz="700" kern="0">
                <a:solidFill>
                  <a:srgbClr val="999999"/>
                </a:solidFill>
                <a:latin typeface="Arial"/>
                <a:ea typeface="MS PGothic"/>
                <a:cs typeface="Arial"/>
              </a:rPr>
              <a:t>Sources: VDC Research and Zebra analysis (f#1 market share), </a:t>
            </a:r>
            <a:endParaRPr lang="en-US" sz="700" kern="0">
              <a:solidFill>
                <a:srgbClr val="999999"/>
              </a:solidFill>
            </a:endParaRPr>
          </a:p>
          <a:p>
            <a:r>
              <a:rPr lang="en-US" sz="700" kern="0">
                <a:solidFill>
                  <a:srgbClr val="999999"/>
                </a:solidFill>
                <a:latin typeface="Arial"/>
                <a:ea typeface="MS PGothic"/>
                <a:cs typeface="Arial"/>
              </a:rPr>
              <a:t>*Gartner and Magic Quadrant are registered trademarks of Gartner, Inc. and/or its affiliates in the U.S. and internationally and are used herein with permission. All rights reserved.  Gartner, Magic Quadrant for Indoor Location Services, Tim Zimmerman, Annette Zimmermann, 21 February 2023</a:t>
            </a:r>
            <a:endParaRPr lang="en-US" sz="700" kern="0">
              <a:solidFill>
                <a:srgbClr val="999999"/>
              </a:solidFill>
              <a:cs typeface="Arial"/>
            </a:endParaRPr>
          </a:p>
          <a:p>
            <a:pPr lvl="0"/>
            <a:r>
              <a:rPr lang="en-US" sz="700" kern="0">
                <a:solidFill>
                  <a:srgbClr val="999999"/>
                </a:solidFill>
                <a:latin typeface="Arial"/>
                <a:ea typeface="MS PGothic"/>
                <a:cs typeface="Arial"/>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endParaRPr lang="en-US" sz="700"/>
          </a:p>
        </p:txBody>
      </p:sp>
      <p:sp>
        <p:nvSpPr>
          <p:cNvPr id="29" name="TextBox 28">
            <a:extLst>
              <a:ext uri="{FF2B5EF4-FFF2-40B4-BE49-F238E27FC236}">
                <a16:creationId xmlns:a16="http://schemas.microsoft.com/office/drawing/2014/main" id="{4F03E728-D219-8AE2-3625-2EA24ECBE8F1}"/>
              </a:ext>
            </a:extLst>
          </p:cNvPr>
          <p:cNvSpPr txBox="1"/>
          <p:nvPr/>
        </p:nvSpPr>
        <p:spPr>
          <a:xfrm>
            <a:off x="209935" y="3347233"/>
            <a:ext cx="978502" cy="1569251"/>
          </a:xfrm>
          <a:prstGeom prst="rect">
            <a:avLst/>
          </a:prstGeom>
          <a:noFill/>
        </p:spPr>
        <p:txBody>
          <a:bodyPr wrap="square" rtlCol="0">
            <a:spAutoFit/>
          </a:bodyPr>
          <a:lstStyle/>
          <a:p>
            <a:r>
              <a:rPr lang="en-US" sz="9597" b="1">
                <a:solidFill>
                  <a:schemeClr val="bg1"/>
                </a:solidFill>
              </a:rPr>
              <a:t>#</a:t>
            </a:r>
          </a:p>
        </p:txBody>
      </p:sp>
      <p:cxnSp>
        <p:nvCxnSpPr>
          <p:cNvPr id="34" name="Elbow Connector 33">
            <a:extLst>
              <a:ext uri="{FF2B5EF4-FFF2-40B4-BE49-F238E27FC236}">
                <a16:creationId xmlns:a16="http://schemas.microsoft.com/office/drawing/2014/main" id="{A73DA14D-C4D7-33D4-6600-EEDBCFD379BA}"/>
              </a:ext>
            </a:extLst>
          </p:cNvPr>
          <p:cNvCxnSpPr>
            <a:cxnSpLocks/>
          </p:cNvCxnSpPr>
          <p:nvPr/>
        </p:nvCxnSpPr>
        <p:spPr>
          <a:xfrm rot="10800000" flipV="1">
            <a:off x="1678766" y="2378371"/>
            <a:ext cx="424791" cy="1287972"/>
          </a:xfrm>
          <a:prstGeom prst="bentConnector3">
            <a:avLst>
              <a:gd name="adj1"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119FC7E8-03F1-212B-8E07-E9195FA3241A}"/>
              </a:ext>
            </a:extLst>
          </p:cNvPr>
          <p:cNvCxnSpPr>
            <a:cxnSpLocks/>
          </p:cNvCxnSpPr>
          <p:nvPr/>
        </p:nvCxnSpPr>
        <p:spPr>
          <a:xfrm>
            <a:off x="1678766" y="3666344"/>
            <a:ext cx="424791" cy="1418877"/>
          </a:xfrm>
          <a:prstGeom prst="bentConnector3">
            <a:avLst>
              <a:gd name="adj1" fmla="val 50000"/>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A68749D-FBF6-79F0-5E87-2FC19242CDFC}"/>
              </a:ext>
            </a:extLst>
          </p:cNvPr>
          <p:cNvCxnSpPr/>
          <p:nvPr/>
        </p:nvCxnSpPr>
        <p:spPr>
          <a:xfrm>
            <a:off x="1891163" y="3282474"/>
            <a:ext cx="2123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B8F6133-E9E1-4D0D-998E-A6FB83D3CF92}"/>
              </a:ext>
            </a:extLst>
          </p:cNvPr>
          <p:cNvCxnSpPr/>
          <p:nvPr/>
        </p:nvCxnSpPr>
        <p:spPr>
          <a:xfrm>
            <a:off x="1891163" y="4242805"/>
            <a:ext cx="2123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C0F97468-5EB7-B347-7A9E-5675307803A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276201" y="3354604"/>
            <a:ext cx="526215" cy="476099"/>
          </a:xfrm>
          <a:prstGeom prst="rect">
            <a:avLst/>
          </a:prstGeom>
        </p:spPr>
      </p:pic>
    </p:spTree>
    <p:extLst>
      <p:ext uri="{BB962C8B-B14F-4D97-AF65-F5344CB8AC3E}">
        <p14:creationId xmlns:p14="http://schemas.microsoft.com/office/powerpoint/2010/main" val="245923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87166-A9D7-DC2A-E8C3-F8B521A4C6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D469E6-67D3-FA98-A5A0-8600C1CCCE39}"/>
              </a:ext>
            </a:extLst>
          </p:cNvPr>
          <p:cNvSpPr txBox="1"/>
          <p:nvPr/>
        </p:nvSpPr>
        <p:spPr>
          <a:xfrm>
            <a:off x="584201" y="2363017"/>
            <a:ext cx="4474028" cy="1376951"/>
          </a:xfrm>
          <a:prstGeom prst="rect">
            <a:avLst/>
          </a:prstGeom>
          <a:noFill/>
        </p:spPr>
        <p:txBody>
          <a:bodyPr wrap="square" lIns="0" tIns="0" rIns="0" bIns="0" rtlCol="0">
            <a:noAutofit/>
          </a:bodyPr>
          <a:lstStyle/>
          <a:p>
            <a:pPr algn="l"/>
            <a:r>
              <a:rPr lang="en-US" sz="3000">
                <a:solidFill>
                  <a:schemeClr val="bg1"/>
                </a:solidFill>
                <a:latin typeface="Arial"/>
                <a:ea typeface="MS PGothic"/>
                <a:cs typeface="Arial"/>
              </a:rPr>
              <a:t>Gain the Precision of </a:t>
            </a:r>
            <a:r>
              <a:rPr lang="en-US" sz="3000" b="1">
                <a:solidFill>
                  <a:schemeClr val="bg1"/>
                </a:solidFill>
                <a:latin typeface="Arial"/>
                <a:ea typeface="MS PGothic"/>
                <a:cs typeface="Arial"/>
              </a:rPr>
              <a:t>Real-Time</a:t>
            </a:r>
            <a:r>
              <a:rPr lang="en-US" sz="3000">
                <a:solidFill>
                  <a:schemeClr val="bg1"/>
                </a:solidFill>
                <a:latin typeface="Arial"/>
                <a:ea typeface="MS PGothic"/>
                <a:cs typeface="Arial"/>
              </a:rPr>
              <a:t> </a:t>
            </a:r>
            <a:r>
              <a:rPr lang="en-US" sz="3000" b="1">
                <a:solidFill>
                  <a:schemeClr val="bg1"/>
                </a:solidFill>
                <a:latin typeface="Arial"/>
                <a:ea typeface="MS PGothic"/>
                <a:cs typeface="Arial"/>
              </a:rPr>
              <a:t>Data </a:t>
            </a:r>
            <a:r>
              <a:rPr lang="en-US" sz="3000">
                <a:solidFill>
                  <a:schemeClr val="bg1"/>
                </a:solidFill>
                <a:latin typeface="Arial"/>
                <a:ea typeface="MS PGothic"/>
                <a:cs typeface="Arial"/>
              </a:rPr>
              <a:t>and the Agility of </a:t>
            </a:r>
            <a:r>
              <a:rPr lang="en-US" sz="3000" b="1">
                <a:solidFill>
                  <a:schemeClr val="bg1"/>
                </a:solidFill>
                <a:latin typeface="Arial"/>
                <a:ea typeface="MS PGothic"/>
                <a:cs typeface="Arial"/>
              </a:rPr>
              <a:t>Automation </a:t>
            </a:r>
          </a:p>
        </p:txBody>
      </p:sp>
    </p:spTree>
    <p:extLst>
      <p:ext uri="{BB962C8B-B14F-4D97-AF65-F5344CB8AC3E}">
        <p14:creationId xmlns:p14="http://schemas.microsoft.com/office/powerpoint/2010/main" val="75688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1DD0C-85C7-42EB-BE21-5356AC70794F}"/>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739AADF8-B95C-3C21-0B06-EEFD1DC60EE0}"/>
              </a:ext>
            </a:extLst>
          </p:cNvPr>
          <p:cNvGrpSpPr/>
          <p:nvPr/>
        </p:nvGrpSpPr>
        <p:grpSpPr>
          <a:xfrm flipH="1">
            <a:off x="7096301" y="3032039"/>
            <a:ext cx="4347209" cy="517068"/>
            <a:chOff x="886550" y="2675257"/>
            <a:chExt cx="4347209" cy="517068"/>
          </a:xfrm>
        </p:grpSpPr>
        <p:pic>
          <p:nvPicPr>
            <p:cNvPr id="33" name="Picture 32" descr="Shape&#10;&#10;Description automatically generated with low confidence">
              <a:extLst>
                <a:ext uri="{FF2B5EF4-FFF2-40B4-BE49-F238E27FC236}">
                  <a16:creationId xmlns:a16="http://schemas.microsoft.com/office/drawing/2014/main" id="{910371CA-8C2B-8B05-F2F8-2ACF9D459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1885681" y="1679285"/>
              <a:ext cx="327694" cy="2325956"/>
            </a:xfrm>
            <a:prstGeom prst="rect">
              <a:avLst/>
            </a:prstGeom>
          </p:spPr>
        </p:pic>
        <p:cxnSp>
          <p:nvCxnSpPr>
            <p:cNvPr id="45" name="Straight Connector 44">
              <a:extLst>
                <a:ext uri="{FF2B5EF4-FFF2-40B4-BE49-F238E27FC236}">
                  <a16:creationId xmlns:a16="http://schemas.microsoft.com/office/drawing/2014/main" id="{711B482F-C66B-7D86-AA3D-B826396E9C26}"/>
                </a:ext>
              </a:extLst>
            </p:cNvPr>
            <p:cNvCxnSpPr>
              <a:cxnSpLocks/>
            </p:cNvCxnSpPr>
            <p:nvPr/>
          </p:nvCxnSpPr>
          <p:spPr>
            <a:xfrm>
              <a:off x="982488" y="2675257"/>
              <a:ext cx="2284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470DEDF-7E11-33A6-A19D-1A1BDD8B76E9}"/>
                </a:ext>
              </a:extLst>
            </p:cNvPr>
            <p:cNvCxnSpPr>
              <a:cxnSpLocks/>
            </p:cNvCxnSpPr>
            <p:nvPr/>
          </p:nvCxnSpPr>
          <p:spPr>
            <a:xfrm>
              <a:off x="3267307" y="2675257"/>
              <a:ext cx="1966452" cy="517068"/>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51" name="Oval 50">
            <a:extLst>
              <a:ext uri="{FF2B5EF4-FFF2-40B4-BE49-F238E27FC236}">
                <a16:creationId xmlns:a16="http://schemas.microsoft.com/office/drawing/2014/main" id="{DD67CB0E-4059-1F45-0004-9B8D52398E91}"/>
              </a:ext>
            </a:extLst>
          </p:cNvPr>
          <p:cNvSpPr/>
          <p:nvPr/>
        </p:nvSpPr>
        <p:spPr>
          <a:xfrm>
            <a:off x="3842657" y="2252472"/>
            <a:ext cx="3022728" cy="3022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CCA06-8474-96FB-2638-51B7BDAF463F}"/>
              </a:ext>
            </a:extLst>
          </p:cNvPr>
          <p:cNvSpPr>
            <a:spLocks noGrp="1"/>
          </p:cNvSpPr>
          <p:nvPr>
            <p:ph type="title"/>
          </p:nvPr>
        </p:nvSpPr>
        <p:spPr>
          <a:xfrm>
            <a:off x="457083" y="460842"/>
            <a:ext cx="10503719" cy="451719"/>
          </a:xfrm>
        </p:spPr>
        <p:txBody>
          <a:bodyPr/>
          <a:lstStyle/>
          <a:p>
            <a:pPr fontAlgn="auto">
              <a:spcAft>
                <a:spcPts val="0"/>
              </a:spcAft>
            </a:pPr>
            <a:r>
              <a:rPr lang="en-US" sz="3000"/>
              <a:t>Manufacturing in 2024</a:t>
            </a:r>
            <a:endParaRPr lang="en-US" sz="3000">
              <a:cs typeface="Arial"/>
            </a:endParaRPr>
          </a:p>
        </p:txBody>
      </p:sp>
      <p:sp>
        <p:nvSpPr>
          <p:cNvPr id="39" name="Text Placeholder 38">
            <a:extLst>
              <a:ext uri="{FF2B5EF4-FFF2-40B4-BE49-F238E27FC236}">
                <a16:creationId xmlns:a16="http://schemas.microsoft.com/office/drawing/2014/main" id="{038C0192-EA4F-75AE-F8E1-CB9FABF99932}"/>
              </a:ext>
            </a:extLst>
          </p:cNvPr>
          <p:cNvSpPr>
            <a:spLocks noGrp="1"/>
          </p:cNvSpPr>
          <p:nvPr>
            <p:ph type="body" sz="quarter" idx="10"/>
          </p:nvPr>
        </p:nvSpPr>
        <p:spPr>
          <a:xfrm>
            <a:off x="457083" y="924832"/>
            <a:ext cx="10503719" cy="476225"/>
          </a:xfrm>
        </p:spPr>
        <p:txBody>
          <a:bodyPr/>
          <a:lstStyle/>
          <a:p>
            <a:r>
              <a:rPr lang="en-US" sz="3000" b="1">
                <a:solidFill>
                  <a:schemeClr val="accent4"/>
                </a:solidFill>
                <a:ea typeface="+mj-lt"/>
                <a:cs typeface="+mj-lt"/>
              </a:rPr>
              <a:t>Trends redefining operations </a:t>
            </a:r>
            <a:endParaRPr lang="en-US" sz="3000" b="1">
              <a:solidFill>
                <a:schemeClr val="accent4"/>
              </a:solidFill>
            </a:endParaRPr>
          </a:p>
        </p:txBody>
      </p:sp>
      <p:sp>
        <p:nvSpPr>
          <p:cNvPr id="38" name="TextBox 37">
            <a:extLst>
              <a:ext uri="{FF2B5EF4-FFF2-40B4-BE49-F238E27FC236}">
                <a16:creationId xmlns:a16="http://schemas.microsoft.com/office/drawing/2014/main" id="{B093E63F-DBC1-C359-E467-1375B5500459}"/>
              </a:ext>
            </a:extLst>
          </p:cNvPr>
          <p:cNvSpPr txBox="1"/>
          <p:nvPr/>
        </p:nvSpPr>
        <p:spPr>
          <a:xfrm>
            <a:off x="9070806" y="2370441"/>
            <a:ext cx="1850086" cy="584775"/>
          </a:xfrm>
          <a:prstGeom prst="rect">
            <a:avLst/>
          </a:prstGeom>
          <a:noFill/>
        </p:spPr>
        <p:txBody>
          <a:bodyPr wrap="square" lIns="91440" tIns="45720" rIns="0" bIns="45720" anchor="t">
            <a:spAutoFit/>
          </a:bodyPr>
          <a:lstStyle/>
          <a:p>
            <a:r>
              <a:rPr lang="en-US" sz="1600" kern="0">
                <a:latin typeface="Arial"/>
                <a:ea typeface="MS PGothic"/>
                <a:cs typeface="Arial"/>
              </a:rPr>
              <a:t>Using data-driven decision making</a:t>
            </a:r>
            <a:endParaRPr lang="en-US" sz="1600"/>
          </a:p>
        </p:txBody>
      </p:sp>
      <p:sp>
        <p:nvSpPr>
          <p:cNvPr id="5" name="TextBox 4">
            <a:extLst>
              <a:ext uri="{FF2B5EF4-FFF2-40B4-BE49-F238E27FC236}">
                <a16:creationId xmlns:a16="http://schemas.microsoft.com/office/drawing/2014/main" id="{A4EB2B9E-0960-559B-1502-4B112F3AED01}"/>
              </a:ext>
            </a:extLst>
          </p:cNvPr>
          <p:cNvSpPr txBox="1"/>
          <p:nvPr/>
        </p:nvSpPr>
        <p:spPr>
          <a:xfrm>
            <a:off x="888187" y="2362609"/>
            <a:ext cx="2500469" cy="584775"/>
          </a:xfrm>
          <a:prstGeom prst="rect">
            <a:avLst/>
          </a:prstGeom>
          <a:noFill/>
        </p:spPr>
        <p:txBody>
          <a:bodyPr wrap="square" lIns="0" tIns="45720" rIns="91440" bIns="45720" anchor="t">
            <a:spAutoFit/>
          </a:bodyPr>
          <a:lstStyle/>
          <a:p>
            <a:r>
              <a:rPr lang="en-US" sz="1600"/>
              <a:t>Accelerating digital</a:t>
            </a:r>
          </a:p>
          <a:p>
            <a:r>
              <a:rPr lang="en-US" sz="1600"/>
              <a:t>transformation</a:t>
            </a:r>
          </a:p>
        </p:txBody>
      </p:sp>
      <p:sp>
        <p:nvSpPr>
          <p:cNvPr id="31" name="TextBox 30">
            <a:extLst>
              <a:ext uri="{FF2B5EF4-FFF2-40B4-BE49-F238E27FC236}">
                <a16:creationId xmlns:a16="http://schemas.microsoft.com/office/drawing/2014/main" id="{C863FE41-271F-118C-E225-0F297EC11748}"/>
              </a:ext>
            </a:extLst>
          </p:cNvPr>
          <p:cNvSpPr txBox="1"/>
          <p:nvPr/>
        </p:nvSpPr>
        <p:spPr>
          <a:xfrm>
            <a:off x="9070806" y="3940420"/>
            <a:ext cx="2109400" cy="584775"/>
          </a:xfrm>
          <a:prstGeom prst="rect">
            <a:avLst/>
          </a:prstGeom>
          <a:noFill/>
        </p:spPr>
        <p:txBody>
          <a:bodyPr wrap="square" lIns="91440" tIns="45720" rIns="0" bIns="45720" anchor="t">
            <a:spAutoFit/>
          </a:bodyPr>
          <a:lstStyle/>
          <a:p>
            <a:r>
              <a:rPr lang="en-US" sz="1600" kern="0">
                <a:latin typeface="Arial"/>
                <a:ea typeface="MS PGothic"/>
                <a:cs typeface="Arial"/>
              </a:rPr>
              <a:t>Digitizing the supply chain</a:t>
            </a:r>
            <a:endParaRPr lang="en-US" sz="1600">
              <a:latin typeface="Arial"/>
              <a:ea typeface="MS PGothic"/>
              <a:cs typeface="Arial"/>
            </a:endParaRPr>
          </a:p>
        </p:txBody>
      </p:sp>
      <p:grpSp>
        <p:nvGrpSpPr>
          <p:cNvPr id="60" name="Group 59">
            <a:extLst>
              <a:ext uri="{FF2B5EF4-FFF2-40B4-BE49-F238E27FC236}">
                <a16:creationId xmlns:a16="http://schemas.microsoft.com/office/drawing/2014/main" id="{D775E08C-2362-3960-12AC-C3185481123F}"/>
              </a:ext>
            </a:extLst>
          </p:cNvPr>
          <p:cNvGrpSpPr/>
          <p:nvPr/>
        </p:nvGrpSpPr>
        <p:grpSpPr>
          <a:xfrm>
            <a:off x="516837" y="3032039"/>
            <a:ext cx="3276018" cy="330853"/>
            <a:chOff x="886550" y="2675257"/>
            <a:chExt cx="3276018" cy="330853"/>
          </a:xfrm>
        </p:grpSpPr>
        <p:pic>
          <p:nvPicPr>
            <p:cNvPr id="52" name="Picture 51" descr="Shape&#10;&#10;Description automatically generated with low confidence">
              <a:extLst>
                <a:ext uri="{FF2B5EF4-FFF2-40B4-BE49-F238E27FC236}">
                  <a16:creationId xmlns:a16="http://schemas.microsoft.com/office/drawing/2014/main" id="{DD379730-4D36-99B5-7F5A-573CB703E2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1885681" y="1679285"/>
              <a:ext cx="327694" cy="2325956"/>
            </a:xfrm>
            <a:prstGeom prst="rect">
              <a:avLst/>
            </a:prstGeom>
          </p:spPr>
        </p:pic>
        <p:cxnSp>
          <p:nvCxnSpPr>
            <p:cNvPr id="54" name="Straight Connector 53">
              <a:extLst>
                <a:ext uri="{FF2B5EF4-FFF2-40B4-BE49-F238E27FC236}">
                  <a16:creationId xmlns:a16="http://schemas.microsoft.com/office/drawing/2014/main" id="{5F47C659-C3B6-60CA-B376-45B6FADCA841}"/>
                </a:ext>
              </a:extLst>
            </p:cNvPr>
            <p:cNvCxnSpPr>
              <a:cxnSpLocks/>
            </p:cNvCxnSpPr>
            <p:nvPr/>
          </p:nvCxnSpPr>
          <p:spPr>
            <a:xfrm>
              <a:off x="982488" y="2675257"/>
              <a:ext cx="2284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2D0B726-8065-D643-476E-CBFCD2F1C972}"/>
                </a:ext>
              </a:extLst>
            </p:cNvPr>
            <p:cNvCxnSpPr>
              <a:cxnSpLocks/>
            </p:cNvCxnSpPr>
            <p:nvPr/>
          </p:nvCxnSpPr>
          <p:spPr>
            <a:xfrm>
              <a:off x="3267307" y="2675257"/>
              <a:ext cx="895261" cy="311915"/>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0AF67C19-9ACA-963E-3204-AB92131BA0D5}"/>
              </a:ext>
            </a:extLst>
          </p:cNvPr>
          <p:cNvGrpSpPr/>
          <p:nvPr/>
        </p:nvGrpSpPr>
        <p:grpSpPr>
          <a:xfrm>
            <a:off x="233318" y="3933054"/>
            <a:ext cx="3461691" cy="463938"/>
            <a:chOff x="457237" y="4461943"/>
            <a:chExt cx="3461691" cy="463938"/>
          </a:xfrm>
        </p:grpSpPr>
        <p:pic>
          <p:nvPicPr>
            <p:cNvPr id="70" name="Picture 69" descr="Shape&#10;&#10;Description automatically generated with low confidence">
              <a:extLst>
                <a:ext uri="{FF2B5EF4-FFF2-40B4-BE49-F238E27FC236}">
                  <a16:creationId xmlns:a16="http://schemas.microsoft.com/office/drawing/2014/main" id="{847D308C-55EC-195A-4408-95F25F09A1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1678256" y="3377168"/>
              <a:ext cx="327694" cy="2769731"/>
            </a:xfrm>
            <a:prstGeom prst="rect">
              <a:avLst/>
            </a:prstGeom>
          </p:spPr>
        </p:pic>
        <p:cxnSp>
          <p:nvCxnSpPr>
            <p:cNvPr id="71" name="Straight Connector 70">
              <a:extLst>
                <a:ext uri="{FF2B5EF4-FFF2-40B4-BE49-F238E27FC236}">
                  <a16:creationId xmlns:a16="http://schemas.microsoft.com/office/drawing/2014/main" id="{C1301519-2772-2524-6601-40EE2D05FADB}"/>
                </a:ext>
              </a:extLst>
            </p:cNvPr>
            <p:cNvCxnSpPr>
              <a:cxnSpLocks/>
            </p:cNvCxnSpPr>
            <p:nvPr/>
          </p:nvCxnSpPr>
          <p:spPr>
            <a:xfrm>
              <a:off x="836694" y="4598352"/>
              <a:ext cx="2390272"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7C1A667-8F61-560D-05E2-1C8DD2F925C7}"/>
                </a:ext>
              </a:extLst>
            </p:cNvPr>
            <p:cNvCxnSpPr>
              <a:cxnSpLocks/>
            </p:cNvCxnSpPr>
            <p:nvPr/>
          </p:nvCxnSpPr>
          <p:spPr>
            <a:xfrm flipV="1">
              <a:off x="3228397" y="4461943"/>
              <a:ext cx="690531" cy="132448"/>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0A1304BE-F940-A5C0-7B3C-D4E8D95C087D}"/>
              </a:ext>
            </a:extLst>
          </p:cNvPr>
          <p:cNvGrpSpPr/>
          <p:nvPr/>
        </p:nvGrpSpPr>
        <p:grpSpPr>
          <a:xfrm>
            <a:off x="233318" y="4692168"/>
            <a:ext cx="3629547" cy="716449"/>
            <a:chOff x="457237" y="4209432"/>
            <a:chExt cx="3629547" cy="716449"/>
          </a:xfrm>
        </p:grpSpPr>
        <p:pic>
          <p:nvPicPr>
            <p:cNvPr id="77" name="Picture 76" descr="Shape&#10;&#10;Description automatically generated with low confidence">
              <a:extLst>
                <a:ext uri="{FF2B5EF4-FFF2-40B4-BE49-F238E27FC236}">
                  <a16:creationId xmlns:a16="http://schemas.microsoft.com/office/drawing/2014/main" id="{5F2B659A-1DAD-F084-19CE-4F5BCADA8E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1678256" y="3377168"/>
              <a:ext cx="327694" cy="2769731"/>
            </a:xfrm>
            <a:prstGeom prst="rect">
              <a:avLst/>
            </a:prstGeom>
          </p:spPr>
        </p:pic>
        <p:cxnSp>
          <p:nvCxnSpPr>
            <p:cNvPr id="78" name="Straight Connector 77">
              <a:extLst>
                <a:ext uri="{FF2B5EF4-FFF2-40B4-BE49-F238E27FC236}">
                  <a16:creationId xmlns:a16="http://schemas.microsoft.com/office/drawing/2014/main" id="{05F60BF4-E7BC-6019-F0E3-185D247F3AE1}"/>
                </a:ext>
              </a:extLst>
            </p:cNvPr>
            <p:cNvCxnSpPr>
              <a:cxnSpLocks/>
            </p:cNvCxnSpPr>
            <p:nvPr/>
          </p:nvCxnSpPr>
          <p:spPr>
            <a:xfrm>
              <a:off x="836694" y="4598186"/>
              <a:ext cx="2390272"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1BAC43A-F44A-AA79-3705-B0D28AA909B1}"/>
                </a:ext>
              </a:extLst>
            </p:cNvPr>
            <p:cNvCxnSpPr>
              <a:cxnSpLocks/>
            </p:cNvCxnSpPr>
            <p:nvPr/>
          </p:nvCxnSpPr>
          <p:spPr>
            <a:xfrm flipV="1">
              <a:off x="3226966" y="4209432"/>
              <a:ext cx="859818" cy="391218"/>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40B115C5-E822-5F39-59D1-0DF29E6A41D7}"/>
              </a:ext>
            </a:extLst>
          </p:cNvPr>
          <p:cNvSpPr txBox="1"/>
          <p:nvPr/>
        </p:nvSpPr>
        <p:spPr>
          <a:xfrm>
            <a:off x="9070806" y="3136258"/>
            <a:ext cx="2186251" cy="584775"/>
          </a:xfrm>
          <a:prstGeom prst="rect">
            <a:avLst/>
          </a:prstGeom>
          <a:noFill/>
        </p:spPr>
        <p:txBody>
          <a:bodyPr wrap="square" lIns="91440" tIns="45720" rIns="0" bIns="45720" anchor="t">
            <a:spAutoFit/>
          </a:bodyPr>
          <a:lstStyle/>
          <a:p>
            <a:r>
              <a:rPr lang="en-US" sz="1600" kern="0">
                <a:latin typeface="Arial"/>
                <a:ea typeface="MS PGothic"/>
                <a:cs typeface="Arial"/>
              </a:rPr>
              <a:t>Building and upskilling the workforce</a:t>
            </a:r>
            <a:endParaRPr lang="en-US" sz="1600">
              <a:latin typeface="Arial"/>
              <a:ea typeface="MS PGothic"/>
              <a:cs typeface="Arial"/>
            </a:endParaRPr>
          </a:p>
        </p:txBody>
      </p:sp>
      <p:sp>
        <p:nvSpPr>
          <p:cNvPr id="7" name="TextBox 6">
            <a:extLst>
              <a:ext uri="{FF2B5EF4-FFF2-40B4-BE49-F238E27FC236}">
                <a16:creationId xmlns:a16="http://schemas.microsoft.com/office/drawing/2014/main" id="{1E4E094B-7222-3062-A3F7-9DDB4A9C2550}"/>
              </a:ext>
            </a:extLst>
          </p:cNvPr>
          <p:cNvSpPr txBox="1"/>
          <p:nvPr/>
        </p:nvSpPr>
        <p:spPr>
          <a:xfrm>
            <a:off x="924715" y="2114402"/>
            <a:ext cx="0" cy="0"/>
          </a:xfrm>
          <a:prstGeom prst="rect">
            <a:avLst/>
          </a:prstGeom>
          <a:noFill/>
        </p:spPr>
        <p:txBody>
          <a:bodyPr wrap="none" lIns="0" tIns="0" rIns="0" bIns="0" rtlCol="0">
            <a:noAutofit/>
          </a:bodyPr>
          <a:lstStyle/>
          <a:p>
            <a:pPr algn="l"/>
            <a:endParaRPr lang="en-US" err="1"/>
          </a:p>
        </p:txBody>
      </p:sp>
      <p:sp>
        <p:nvSpPr>
          <p:cNvPr id="13" name="TextBox 12">
            <a:extLst>
              <a:ext uri="{FF2B5EF4-FFF2-40B4-BE49-F238E27FC236}">
                <a16:creationId xmlns:a16="http://schemas.microsoft.com/office/drawing/2014/main" id="{35EBA03B-881D-E6B8-08A8-FEFBF49DBD66}"/>
              </a:ext>
            </a:extLst>
          </p:cNvPr>
          <p:cNvSpPr txBox="1"/>
          <p:nvPr/>
        </p:nvSpPr>
        <p:spPr>
          <a:xfrm>
            <a:off x="7290486" y="1173892"/>
            <a:ext cx="0" cy="0"/>
          </a:xfrm>
          <a:prstGeom prst="rect">
            <a:avLst/>
          </a:prstGeom>
          <a:noFill/>
        </p:spPr>
        <p:txBody>
          <a:bodyPr wrap="none" lIns="0" tIns="0" rIns="0" bIns="0" rtlCol="0">
            <a:noAutofit/>
          </a:bodyPr>
          <a:lstStyle/>
          <a:p>
            <a:pPr algn="l"/>
            <a:endParaRPr lang="en-US" err="1"/>
          </a:p>
        </p:txBody>
      </p:sp>
      <p:sp>
        <p:nvSpPr>
          <p:cNvPr id="17" name="TextBox 16">
            <a:extLst>
              <a:ext uri="{FF2B5EF4-FFF2-40B4-BE49-F238E27FC236}">
                <a16:creationId xmlns:a16="http://schemas.microsoft.com/office/drawing/2014/main" id="{BCEC75E3-4B51-9ACF-4401-0ED7B893AFB3}"/>
              </a:ext>
            </a:extLst>
          </p:cNvPr>
          <p:cNvSpPr txBox="1"/>
          <p:nvPr/>
        </p:nvSpPr>
        <p:spPr>
          <a:xfrm>
            <a:off x="888187" y="3190383"/>
            <a:ext cx="2257474" cy="687066"/>
          </a:xfrm>
          <a:prstGeom prst="rect">
            <a:avLst/>
          </a:prstGeom>
          <a:noFill/>
        </p:spPr>
        <p:txBody>
          <a:bodyPr wrap="square" lIns="0" tIns="0" rIns="0" bIns="0" rtlCol="0">
            <a:noAutofit/>
          </a:bodyPr>
          <a:lstStyle/>
          <a:p>
            <a:pPr algn="l"/>
            <a:r>
              <a:rPr lang="en-US" sz="1600"/>
              <a:t>Enhancing operational efficiency with a smart factory approach</a:t>
            </a:r>
          </a:p>
        </p:txBody>
      </p:sp>
      <p:sp>
        <p:nvSpPr>
          <p:cNvPr id="18" name="TextBox 17">
            <a:extLst>
              <a:ext uri="{FF2B5EF4-FFF2-40B4-BE49-F238E27FC236}">
                <a16:creationId xmlns:a16="http://schemas.microsoft.com/office/drawing/2014/main" id="{64F4FE00-9E9C-01D5-204E-91659AC36178}"/>
              </a:ext>
            </a:extLst>
          </p:cNvPr>
          <p:cNvSpPr txBox="1"/>
          <p:nvPr/>
        </p:nvSpPr>
        <p:spPr>
          <a:xfrm>
            <a:off x="888187" y="4218482"/>
            <a:ext cx="2016342" cy="619441"/>
          </a:xfrm>
          <a:prstGeom prst="rect">
            <a:avLst/>
          </a:prstGeom>
          <a:noFill/>
        </p:spPr>
        <p:txBody>
          <a:bodyPr wrap="square" lIns="0" tIns="0" rIns="0" bIns="0" rtlCol="0">
            <a:noAutofit/>
          </a:bodyPr>
          <a:lstStyle/>
          <a:p>
            <a:pPr algn="l"/>
            <a:r>
              <a:rPr lang="en-US" sz="1600"/>
              <a:t>Improving business outcomes with generative AI</a:t>
            </a:r>
          </a:p>
        </p:txBody>
      </p:sp>
      <p:grpSp>
        <p:nvGrpSpPr>
          <p:cNvPr id="44" name="Group 43">
            <a:extLst>
              <a:ext uri="{FF2B5EF4-FFF2-40B4-BE49-F238E27FC236}">
                <a16:creationId xmlns:a16="http://schemas.microsoft.com/office/drawing/2014/main" id="{ED21EF59-CED3-5D19-127D-AB59B8E66A02}"/>
              </a:ext>
            </a:extLst>
          </p:cNvPr>
          <p:cNvGrpSpPr/>
          <p:nvPr/>
        </p:nvGrpSpPr>
        <p:grpSpPr>
          <a:xfrm flipH="1">
            <a:off x="7043679" y="3770491"/>
            <a:ext cx="4661732" cy="365950"/>
            <a:chOff x="457237" y="4559931"/>
            <a:chExt cx="4661732" cy="365950"/>
          </a:xfrm>
        </p:grpSpPr>
        <p:pic>
          <p:nvPicPr>
            <p:cNvPr id="46" name="Picture 45" descr="Shape&#10;&#10;Description automatically generated with low confidence">
              <a:extLst>
                <a:ext uri="{FF2B5EF4-FFF2-40B4-BE49-F238E27FC236}">
                  <a16:creationId xmlns:a16="http://schemas.microsoft.com/office/drawing/2014/main" id="{3D54BE25-BB73-8E12-DFC6-6C5C677FFA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1678256" y="3377168"/>
              <a:ext cx="327694" cy="2769731"/>
            </a:xfrm>
            <a:prstGeom prst="rect">
              <a:avLst/>
            </a:prstGeom>
          </p:spPr>
        </p:pic>
        <p:cxnSp>
          <p:nvCxnSpPr>
            <p:cNvPr id="47" name="Straight Connector 46">
              <a:extLst>
                <a:ext uri="{FF2B5EF4-FFF2-40B4-BE49-F238E27FC236}">
                  <a16:creationId xmlns:a16="http://schemas.microsoft.com/office/drawing/2014/main" id="{81EF87BA-5248-3B10-5324-02606BE62882}"/>
                </a:ext>
              </a:extLst>
            </p:cNvPr>
            <p:cNvCxnSpPr>
              <a:cxnSpLocks/>
            </p:cNvCxnSpPr>
            <p:nvPr/>
          </p:nvCxnSpPr>
          <p:spPr>
            <a:xfrm>
              <a:off x="740754" y="4598352"/>
              <a:ext cx="2486212"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0087608-4979-05C1-D633-0C790DF610FC}"/>
                </a:ext>
              </a:extLst>
            </p:cNvPr>
            <p:cNvCxnSpPr>
              <a:cxnSpLocks/>
              <a:endCxn id="86" idx="3"/>
            </p:cNvCxnSpPr>
            <p:nvPr/>
          </p:nvCxnSpPr>
          <p:spPr>
            <a:xfrm flipV="1">
              <a:off x="3226969" y="4559931"/>
              <a:ext cx="1892000" cy="38255"/>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CD9D7A40-027A-12BE-9706-8C0AB419ED9D}"/>
              </a:ext>
            </a:extLst>
          </p:cNvPr>
          <p:cNvGrpSpPr/>
          <p:nvPr/>
        </p:nvGrpSpPr>
        <p:grpSpPr>
          <a:xfrm flipH="1">
            <a:off x="7151592" y="4104596"/>
            <a:ext cx="4763794" cy="841057"/>
            <a:chOff x="457237" y="4084824"/>
            <a:chExt cx="4763794" cy="841057"/>
          </a:xfrm>
        </p:grpSpPr>
        <p:pic>
          <p:nvPicPr>
            <p:cNvPr id="50" name="Picture 49" descr="Shape&#10;&#10;Description automatically generated with low confidence">
              <a:extLst>
                <a:ext uri="{FF2B5EF4-FFF2-40B4-BE49-F238E27FC236}">
                  <a16:creationId xmlns:a16="http://schemas.microsoft.com/office/drawing/2014/main" id="{78A49A77-A623-C271-47AF-D34AF57938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1678256" y="3377168"/>
              <a:ext cx="327694" cy="2769731"/>
            </a:xfrm>
            <a:prstGeom prst="rect">
              <a:avLst/>
            </a:prstGeom>
          </p:spPr>
        </p:pic>
        <p:cxnSp>
          <p:nvCxnSpPr>
            <p:cNvPr id="53" name="Straight Connector 52">
              <a:extLst>
                <a:ext uri="{FF2B5EF4-FFF2-40B4-BE49-F238E27FC236}">
                  <a16:creationId xmlns:a16="http://schemas.microsoft.com/office/drawing/2014/main" id="{2AE0D65E-B58C-B186-631D-5B6190D930FA}"/>
                </a:ext>
              </a:extLst>
            </p:cNvPr>
            <p:cNvCxnSpPr>
              <a:cxnSpLocks/>
            </p:cNvCxnSpPr>
            <p:nvPr/>
          </p:nvCxnSpPr>
          <p:spPr>
            <a:xfrm>
              <a:off x="796413" y="4598186"/>
              <a:ext cx="2349360"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AFE2146-7749-0EB9-85CE-52F8197E0F39}"/>
                </a:ext>
              </a:extLst>
            </p:cNvPr>
            <p:cNvCxnSpPr>
              <a:cxnSpLocks/>
            </p:cNvCxnSpPr>
            <p:nvPr/>
          </p:nvCxnSpPr>
          <p:spPr>
            <a:xfrm flipV="1">
              <a:off x="3140944" y="4084824"/>
              <a:ext cx="2080087" cy="513361"/>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pic>
        <p:nvPicPr>
          <p:cNvPr id="86" name="Graphic 85">
            <a:extLst>
              <a:ext uri="{FF2B5EF4-FFF2-40B4-BE49-F238E27FC236}">
                <a16:creationId xmlns:a16="http://schemas.microsoft.com/office/drawing/2014/main" id="{C7DFCAC3-309E-D62F-1921-38F1816AB26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73640" y="1904252"/>
            <a:ext cx="3732478" cy="3732478"/>
          </a:xfrm>
          <a:prstGeom prst="rect">
            <a:avLst/>
          </a:prstGeom>
          <a:effectLst>
            <a:outerShdw blurRad="156346" dist="180132" dir="2700000" algn="tl" rotWithShape="0">
              <a:prstClr val="black">
                <a:alpha val="19328"/>
              </a:prstClr>
            </a:outerShdw>
          </a:effectLst>
        </p:spPr>
      </p:pic>
      <p:grpSp>
        <p:nvGrpSpPr>
          <p:cNvPr id="11" name="Group 10">
            <a:extLst>
              <a:ext uri="{FF2B5EF4-FFF2-40B4-BE49-F238E27FC236}">
                <a16:creationId xmlns:a16="http://schemas.microsoft.com/office/drawing/2014/main" id="{86B6A64A-12F1-3914-EB04-A63A2A410D74}"/>
              </a:ext>
            </a:extLst>
          </p:cNvPr>
          <p:cNvGrpSpPr/>
          <p:nvPr/>
        </p:nvGrpSpPr>
        <p:grpSpPr>
          <a:xfrm>
            <a:off x="4349508" y="2505743"/>
            <a:ext cx="2205568" cy="2417257"/>
            <a:chOff x="4349508" y="2505743"/>
            <a:chExt cx="2205568" cy="2417257"/>
          </a:xfrm>
        </p:grpSpPr>
        <p:grpSp>
          <p:nvGrpSpPr>
            <p:cNvPr id="3" name="Group 2">
              <a:extLst>
                <a:ext uri="{FF2B5EF4-FFF2-40B4-BE49-F238E27FC236}">
                  <a16:creationId xmlns:a16="http://schemas.microsoft.com/office/drawing/2014/main" id="{D10A8419-2736-B2D0-AC4C-55218B7F2976}"/>
                </a:ext>
              </a:extLst>
            </p:cNvPr>
            <p:cNvGrpSpPr/>
            <p:nvPr/>
          </p:nvGrpSpPr>
          <p:grpSpPr>
            <a:xfrm>
              <a:off x="4349508" y="2505743"/>
              <a:ext cx="2205568" cy="1993294"/>
              <a:chOff x="9347982" y="3152836"/>
              <a:chExt cx="2205568" cy="1993294"/>
            </a:xfrm>
          </p:grpSpPr>
          <p:sp>
            <p:nvSpPr>
              <p:cNvPr id="4" name="TextBox 3">
                <a:extLst>
                  <a:ext uri="{FF2B5EF4-FFF2-40B4-BE49-F238E27FC236}">
                    <a16:creationId xmlns:a16="http://schemas.microsoft.com/office/drawing/2014/main" id="{07C35102-12F2-9333-F5A9-734276863FA0}"/>
                  </a:ext>
                </a:extLst>
              </p:cNvPr>
              <p:cNvSpPr txBox="1"/>
              <p:nvPr/>
            </p:nvSpPr>
            <p:spPr>
              <a:xfrm>
                <a:off x="9347982" y="3761135"/>
                <a:ext cx="2205568" cy="1384995"/>
              </a:xfrm>
              <a:prstGeom prst="rect">
                <a:avLst/>
              </a:prstGeom>
              <a:noFill/>
            </p:spPr>
            <p:txBody>
              <a:bodyPr wrap="square">
                <a:spAutoFit/>
              </a:bodyPr>
              <a:lstStyle/>
              <a:p>
                <a:r>
                  <a:rPr lang="en-US" sz="1400">
                    <a:solidFill>
                      <a:schemeClr val="tx2"/>
                    </a:solidFill>
                    <a:effectLst/>
                    <a:latin typeface="Helvetica" pitchFamily="2" charset="0"/>
                  </a:rPr>
                  <a:t>of factory workers still rely on paper-based documentation and checklists to track work and communicate with their team</a:t>
                </a:r>
              </a:p>
            </p:txBody>
          </p:sp>
          <p:sp>
            <p:nvSpPr>
              <p:cNvPr id="6" name="TextBox 5">
                <a:extLst>
                  <a:ext uri="{FF2B5EF4-FFF2-40B4-BE49-F238E27FC236}">
                    <a16:creationId xmlns:a16="http://schemas.microsoft.com/office/drawing/2014/main" id="{313DF253-E10A-0D78-9A5C-9CA88511BEFA}"/>
                  </a:ext>
                </a:extLst>
              </p:cNvPr>
              <p:cNvSpPr txBox="1">
                <a:spLocks noChangeAspect="1"/>
              </p:cNvSpPr>
              <p:nvPr/>
            </p:nvSpPr>
            <p:spPr>
              <a:xfrm>
                <a:off x="9717065" y="3152836"/>
                <a:ext cx="1333718" cy="784830"/>
              </a:xfrm>
              <a:prstGeom prst="rect">
                <a:avLst/>
              </a:prstGeom>
              <a:noFill/>
            </p:spPr>
            <p:txBody>
              <a:bodyPr wrap="square">
                <a:spAutoFit/>
              </a:bodyPr>
              <a:lstStyle/>
              <a:p>
                <a:r>
                  <a:rPr lang="en-US" sz="4500" b="1">
                    <a:solidFill>
                      <a:schemeClr val="accent4"/>
                    </a:solidFill>
                    <a:effectLst/>
                    <a:latin typeface="Helvetica" pitchFamily="2" charset="0"/>
                  </a:rPr>
                  <a:t>79</a:t>
                </a:r>
                <a:r>
                  <a:rPr lang="en-US" sz="3500" b="1">
                    <a:solidFill>
                      <a:schemeClr val="accent4"/>
                    </a:solidFill>
                    <a:effectLst/>
                    <a:latin typeface="Helvetica" pitchFamily="2" charset="0"/>
                  </a:rPr>
                  <a:t>%</a:t>
                </a:r>
              </a:p>
            </p:txBody>
          </p:sp>
        </p:grpSp>
        <p:sp>
          <p:nvSpPr>
            <p:cNvPr id="10" name="TextBox 9">
              <a:extLst>
                <a:ext uri="{FF2B5EF4-FFF2-40B4-BE49-F238E27FC236}">
                  <a16:creationId xmlns:a16="http://schemas.microsoft.com/office/drawing/2014/main" id="{DEE07170-5F85-3413-4AB8-C6A981A7C2F4}"/>
                </a:ext>
              </a:extLst>
            </p:cNvPr>
            <p:cNvSpPr txBox="1"/>
            <p:nvPr/>
          </p:nvSpPr>
          <p:spPr>
            <a:xfrm>
              <a:off x="4369716" y="4461335"/>
              <a:ext cx="1220286" cy="461665"/>
            </a:xfrm>
            <a:prstGeom prst="rect">
              <a:avLst/>
            </a:prstGeom>
            <a:noFill/>
          </p:spPr>
          <p:txBody>
            <a:bodyPr wrap="square">
              <a:spAutoFit/>
            </a:bodyPr>
            <a:lstStyle/>
            <a:p>
              <a:r>
                <a:rPr lang="en-US" sz="800">
                  <a:solidFill>
                    <a:schemeClr val="bg1">
                      <a:lumMod val="50000"/>
                    </a:schemeClr>
                  </a:solidFill>
                  <a:cs typeface="Arial" panose="020B0604020202020204" pitchFamily="34" charset="0"/>
                </a:rPr>
                <a:t>Source:</a:t>
              </a:r>
            </a:p>
            <a:p>
              <a:r>
                <a:rPr lang="en-US" sz="800">
                  <a:solidFill>
                    <a:srgbClr val="0073E6"/>
                  </a:solidFill>
                  <a:cs typeface="Arial" panose="020B0604020202020204" pitchFamily="34" charset="0"/>
                  <a:hlinkClick r:id="rId7">
                    <a:extLst>
                      <a:ext uri="{A12FA001-AC4F-418D-AE19-62706E023703}">
                        <ahyp:hlinkClr xmlns:ahyp="http://schemas.microsoft.com/office/drawing/2018/hyperlinkcolor" val="tx"/>
                      </a:ext>
                    </a:extLst>
                  </a:hlinkClick>
                </a:rPr>
                <a:t>Smarter Factory Blueprint, Zebra 2023</a:t>
              </a:r>
              <a:endParaRPr lang="en-US" sz="800">
                <a:solidFill>
                  <a:srgbClr val="0073E6"/>
                </a:solidFill>
                <a:effectLst/>
                <a:cs typeface="Arial" panose="020B0604020202020204" pitchFamily="34" charset="0"/>
              </a:endParaRPr>
            </a:p>
          </p:txBody>
        </p:sp>
      </p:grpSp>
      <p:pic>
        <p:nvPicPr>
          <p:cNvPr id="12" name="Picture 11">
            <a:extLst>
              <a:ext uri="{FF2B5EF4-FFF2-40B4-BE49-F238E27FC236}">
                <a16:creationId xmlns:a16="http://schemas.microsoft.com/office/drawing/2014/main" id="{790C82D7-FCF8-C2E5-B621-8F296C1437F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67396" y="1266561"/>
            <a:ext cx="4237339" cy="5591439"/>
          </a:xfrm>
          <a:prstGeom prst="rect">
            <a:avLst/>
          </a:prstGeom>
        </p:spPr>
      </p:pic>
    </p:spTree>
    <p:extLst>
      <p:ext uri="{BB962C8B-B14F-4D97-AF65-F5344CB8AC3E}">
        <p14:creationId xmlns:p14="http://schemas.microsoft.com/office/powerpoint/2010/main" val="120039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3C391C-F092-CCB1-0333-3CB568A7B5AB}"/>
              </a:ext>
            </a:extLst>
          </p:cNvPr>
          <p:cNvGrpSpPr/>
          <p:nvPr/>
        </p:nvGrpSpPr>
        <p:grpSpPr>
          <a:xfrm>
            <a:off x="-69104" y="1654898"/>
            <a:ext cx="9263798" cy="2240789"/>
            <a:chOff x="-784816" y="1685397"/>
            <a:chExt cx="11545900" cy="2792801"/>
          </a:xfrm>
        </p:grpSpPr>
        <p:pic>
          <p:nvPicPr>
            <p:cNvPr id="46" name="Picture 45" descr="A white circle with a black background&#10;&#10;Description automatically generated">
              <a:extLst>
                <a:ext uri="{FF2B5EF4-FFF2-40B4-BE49-F238E27FC236}">
                  <a16:creationId xmlns:a16="http://schemas.microsoft.com/office/drawing/2014/main" id="{2F31F7EB-B557-B535-A785-1218AA7A7C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16" y="1685397"/>
              <a:ext cx="11545900" cy="2419011"/>
            </a:xfrm>
            <a:prstGeom prst="rect">
              <a:avLst/>
            </a:prstGeom>
          </p:spPr>
        </p:pic>
        <p:sp>
          <p:nvSpPr>
            <p:cNvPr id="62" name="TextBox 61">
              <a:extLst>
                <a:ext uri="{FF2B5EF4-FFF2-40B4-BE49-F238E27FC236}">
                  <a16:creationId xmlns:a16="http://schemas.microsoft.com/office/drawing/2014/main" id="{E0A234B5-4108-DB64-5D02-E97692437AFE}"/>
                </a:ext>
              </a:extLst>
            </p:cNvPr>
            <p:cNvSpPr txBox="1"/>
            <p:nvPr/>
          </p:nvSpPr>
          <p:spPr>
            <a:xfrm>
              <a:off x="196258" y="4027470"/>
              <a:ext cx="2993646" cy="450725"/>
            </a:xfrm>
            <a:prstGeom prst="rect">
              <a:avLst/>
            </a:prstGeom>
            <a:noFill/>
          </p:spPr>
          <p:txBody>
            <a:bodyPr wrap="square" rtlCol="0">
              <a:spAutoFit/>
            </a:bodyPr>
            <a:lstStyle/>
            <a:p>
              <a:pPr defTabSz="1057445">
                <a:lnSpc>
                  <a:spcPts val="2100"/>
                </a:lnSpc>
              </a:pPr>
              <a:r>
                <a:rPr lang="en-US" b="1">
                  <a:solidFill>
                    <a:srgbClr val="3D3FBB"/>
                  </a:solidFill>
                </a:rPr>
                <a:t>Labor challenges</a:t>
              </a:r>
            </a:p>
          </p:txBody>
        </p:sp>
        <p:sp>
          <p:nvSpPr>
            <p:cNvPr id="63" name="TextBox 62">
              <a:extLst>
                <a:ext uri="{FF2B5EF4-FFF2-40B4-BE49-F238E27FC236}">
                  <a16:creationId xmlns:a16="http://schemas.microsoft.com/office/drawing/2014/main" id="{62D36BF4-B34D-BC1E-42FF-20E9ADCB8062}"/>
                </a:ext>
              </a:extLst>
            </p:cNvPr>
            <p:cNvSpPr txBox="1"/>
            <p:nvPr/>
          </p:nvSpPr>
          <p:spPr>
            <a:xfrm>
              <a:off x="7126257" y="4027473"/>
              <a:ext cx="3127794" cy="450725"/>
            </a:xfrm>
            <a:prstGeom prst="rect">
              <a:avLst/>
            </a:prstGeom>
            <a:noFill/>
          </p:spPr>
          <p:txBody>
            <a:bodyPr wrap="square" rtlCol="0">
              <a:spAutoFit/>
            </a:bodyPr>
            <a:lstStyle/>
            <a:p>
              <a:pPr>
                <a:lnSpc>
                  <a:spcPts val="2100"/>
                </a:lnSpc>
              </a:pPr>
              <a:r>
                <a:rPr lang="en-US" b="1">
                  <a:solidFill>
                    <a:srgbClr val="3D3FBB"/>
                  </a:solidFill>
                </a:rPr>
                <a:t>Customer challenges</a:t>
              </a:r>
            </a:p>
          </p:txBody>
        </p:sp>
        <p:sp>
          <p:nvSpPr>
            <p:cNvPr id="64" name="TextBox 63">
              <a:extLst>
                <a:ext uri="{FF2B5EF4-FFF2-40B4-BE49-F238E27FC236}">
                  <a16:creationId xmlns:a16="http://schemas.microsoft.com/office/drawing/2014/main" id="{B20D1174-AEF0-2214-9B7A-50962267260A}"/>
                </a:ext>
              </a:extLst>
            </p:cNvPr>
            <p:cNvSpPr txBox="1"/>
            <p:nvPr/>
          </p:nvSpPr>
          <p:spPr>
            <a:xfrm>
              <a:off x="3518695" y="4027473"/>
              <a:ext cx="3380777" cy="450725"/>
            </a:xfrm>
            <a:prstGeom prst="rect">
              <a:avLst/>
            </a:prstGeom>
            <a:noFill/>
          </p:spPr>
          <p:txBody>
            <a:bodyPr wrap="square" rtlCol="0">
              <a:spAutoFit/>
            </a:bodyPr>
            <a:lstStyle/>
            <a:p>
              <a:pPr defTabSz="1057445">
                <a:lnSpc>
                  <a:spcPts val="2100"/>
                </a:lnSpc>
              </a:pPr>
              <a:r>
                <a:rPr lang="en-US" b="1">
                  <a:solidFill>
                    <a:srgbClr val="3D3FBB"/>
                  </a:solidFill>
                </a:rPr>
                <a:t>Workflow challenges</a:t>
              </a:r>
            </a:p>
          </p:txBody>
        </p:sp>
        <p:sp>
          <p:nvSpPr>
            <p:cNvPr id="6" name="Oval 5">
              <a:extLst>
                <a:ext uri="{FF2B5EF4-FFF2-40B4-BE49-F238E27FC236}">
                  <a16:creationId xmlns:a16="http://schemas.microsoft.com/office/drawing/2014/main" id="{A2E594C4-14BB-EC71-B5EA-BB45976A0915}"/>
                </a:ext>
              </a:extLst>
            </p:cNvPr>
            <p:cNvSpPr/>
            <p:nvPr/>
          </p:nvSpPr>
          <p:spPr>
            <a:xfrm>
              <a:off x="4364309" y="2042460"/>
              <a:ext cx="1354061" cy="1354061"/>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4EF7CE0-5C41-D89F-F142-6667A4E7843B}"/>
                </a:ext>
              </a:extLst>
            </p:cNvPr>
            <p:cNvGrpSpPr/>
            <p:nvPr/>
          </p:nvGrpSpPr>
          <p:grpSpPr>
            <a:xfrm>
              <a:off x="7558070" y="2052489"/>
              <a:ext cx="1354061" cy="1354061"/>
              <a:chOff x="8659733" y="2654874"/>
              <a:chExt cx="1354061" cy="1354061"/>
            </a:xfrm>
          </p:grpSpPr>
          <p:sp>
            <p:nvSpPr>
              <p:cNvPr id="54" name="Oval 53">
                <a:extLst>
                  <a:ext uri="{FF2B5EF4-FFF2-40B4-BE49-F238E27FC236}">
                    <a16:creationId xmlns:a16="http://schemas.microsoft.com/office/drawing/2014/main" id="{7956AF5C-50FB-E62C-7B1E-8A1F71242F32}"/>
                  </a:ext>
                </a:extLst>
              </p:cNvPr>
              <p:cNvSpPr/>
              <p:nvPr/>
            </p:nvSpPr>
            <p:spPr>
              <a:xfrm>
                <a:off x="8659733" y="2654874"/>
                <a:ext cx="1354061" cy="1354061"/>
              </a:xfrm>
              <a:prstGeom prst="ellipse">
                <a:avLst/>
              </a:prstGeom>
              <a:solidFill>
                <a:srgbClr val="3D40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7FAA44B-2BB6-52DA-70AD-2DDFDCBF736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17038" y="2932711"/>
                <a:ext cx="638708" cy="798385"/>
              </a:xfrm>
              <a:prstGeom prst="rect">
                <a:avLst/>
              </a:prstGeom>
            </p:spPr>
          </p:pic>
        </p:grpSp>
        <p:grpSp>
          <p:nvGrpSpPr>
            <p:cNvPr id="3" name="Group 2">
              <a:extLst>
                <a:ext uri="{FF2B5EF4-FFF2-40B4-BE49-F238E27FC236}">
                  <a16:creationId xmlns:a16="http://schemas.microsoft.com/office/drawing/2014/main" id="{E1298CB9-7C14-F1E9-D114-08BF0C2E0B21}"/>
                </a:ext>
              </a:extLst>
            </p:cNvPr>
            <p:cNvGrpSpPr/>
            <p:nvPr/>
          </p:nvGrpSpPr>
          <p:grpSpPr>
            <a:xfrm>
              <a:off x="1170549" y="2052488"/>
              <a:ext cx="1354060" cy="1354061"/>
              <a:chOff x="2272212" y="2654873"/>
              <a:chExt cx="1354060" cy="1354061"/>
            </a:xfrm>
          </p:grpSpPr>
          <p:sp>
            <p:nvSpPr>
              <p:cNvPr id="49" name="Oval 48">
                <a:extLst>
                  <a:ext uri="{FF2B5EF4-FFF2-40B4-BE49-F238E27FC236}">
                    <a16:creationId xmlns:a16="http://schemas.microsoft.com/office/drawing/2014/main" id="{8B3B92BC-F89A-008E-A92A-99063CD40562}"/>
                  </a:ext>
                </a:extLst>
              </p:cNvPr>
              <p:cNvSpPr/>
              <p:nvPr/>
            </p:nvSpPr>
            <p:spPr>
              <a:xfrm>
                <a:off x="2272212" y="2654873"/>
                <a:ext cx="1354060" cy="1354061"/>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FA0BE69-D571-A1FB-CD58-7C0A93C18EE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26699" y="2994512"/>
                <a:ext cx="971595" cy="624596"/>
              </a:xfrm>
              <a:prstGeom prst="rect">
                <a:avLst/>
              </a:prstGeom>
            </p:spPr>
          </p:pic>
        </p:grpSp>
        <p:pic>
          <p:nvPicPr>
            <p:cNvPr id="11" name="Graphic 10">
              <a:extLst>
                <a:ext uri="{FF2B5EF4-FFF2-40B4-BE49-F238E27FC236}">
                  <a16:creationId xmlns:a16="http://schemas.microsoft.com/office/drawing/2014/main" id="{02504987-F209-F0D1-509C-D0B13864F83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29067" y="2436919"/>
              <a:ext cx="833116" cy="581609"/>
            </a:xfrm>
            <a:prstGeom prst="rect">
              <a:avLst/>
            </a:prstGeom>
          </p:spPr>
        </p:pic>
      </p:grpSp>
      <p:sp>
        <p:nvSpPr>
          <p:cNvPr id="15" name="TextBox 14">
            <a:extLst>
              <a:ext uri="{FF2B5EF4-FFF2-40B4-BE49-F238E27FC236}">
                <a16:creationId xmlns:a16="http://schemas.microsoft.com/office/drawing/2014/main" id="{845FD58A-DACD-716F-015E-39D2E5EEF741}"/>
              </a:ext>
            </a:extLst>
          </p:cNvPr>
          <p:cNvSpPr txBox="1"/>
          <p:nvPr/>
        </p:nvSpPr>
        <p:spPr>
          <a:xfrm>
            <a:off x="3348520" y="3891233"/>
            <a:ext cx="2314400" cy="2136383"/>
          </a:xfrm>
          <a:prstGeom prst="rect">
            <a:avLst/>
          </a:prstGeom>
          <a:noFill/>
        </p:spPr>
        <p:txBody>
          <a:bodyPr wrap="square">
            <a:spAutoFit/>
          </a:bodyPr>
          <a:lstStyle/>
          <a:p>
            <a:pPr marL="177800" indent="-177800">
              <a:lnSpc>
                <a:spcPts val="1580"/>
              </a:lnSpc>
              <a:buClr>
                <a:srgbClr val="3D3FBB"/>
              </a:buClr>
              <a:buSzPct val="129000"/>
              <a:buFont typeface="Arial" panose="020B0604020202020204" pitchFamily="34" charset="0"/>
              <a:buChar char="•"/>
            </a:pPr>
            <a:r>
              <a:rPr lang="en-US" sz="1400"/>
              <a:t>Lack of visibility and traceability</a:t>
            </a:r>
          </a:p>
          <a:p>
            <a:pPr marL="177800" indent="-177800" defTabSz="1057445">
              <a:lnSpc>
                <a:spcPts val="1580"/>
              </a:lnSpc>
              <a:spcBef>
                <a:spcPts val="900"/>
              </a:spcBef>
              <a:buClr>
                <a:srgbClr val="3D3FBB"/>
              </a:buClr>
              <a:buSzPct val="128571"/>
              <a:buFont typeface="Arial" panose="020B0604020202020204" pitchFamily="34" charset="0"/>
              <a:buChar char="•"/>
            </a:pPr>
            <a:r>
              <a:rPr lang="en-US" sz="1400"/>
              <a:t>Difficulty forecasting    </a:t>
            </a:r>
          </a:p>
          <a:p>
            <a:pPr marL="177800" indent="-177800" defTabSz="1057445">
              <a:lnSpc>
                <a:spcPts val="1580"/>
              </a:lnSpc>
              <a:spcBef>
                <a:spcPts val="900"/>
              </a:spcBef>
              <a:buClr>
                <a:srgbClr val="3D3FBB"/>
              </a:buClr>
              <a:buSzPct val="128571"/>
              <a:buFont typeface="Arial" panose="020B0604020202020204" pitchFamily="34" charset="0"/>
              <a:buChar char="•"/>
            </a:pPr>
            <a:r>
              <a:rPr lang="en-US" sz="1400" kern="0">
                <a:latin typeface="Arial"/>
                <a:ea typeface="MS PGothic"/>
                <a:cs typeface="Arial"/>
              </a:rPr>
              <a:t>Tighter regulations</a:t>
            </a:r>
            <a:endParaRPr lang="en-US" sz="1400"/>
          </a:p>
          <a:p>
            <a:pPr marL="177800" indent="-177800">
              <a:lnSpc>
                <a:spcPts val="1580"/>
              </a:lnSpc>
              <a:buClr>
                <a:srgbClr val="3D3FBB"/>
              </a:buClr>
              <a:buSzPct val="129000"/>
              <a:buFont typeface="Arial" panose="020B0604020202020204" pitchFamily="34" charset="0"/>
              <a:buChar char="•"/>
            </a:pPr>
            <a:endParaRPr lang="en-US" sz="1400">
              <a:solidFill>
                <a:srgbClr val="3F3F3F"/>
              </a:solidFill>
              <a:effectLst/>
              <a:latin typeface="Helvetica" pitchFamily="2" charset="0"/>
            </a:endParaRPr>
          </a:p>
          <a:p>
            <a:pPr marL="177800" indent="-177800">
              <a:lnSpc>
                <a:spcPts val="1580"/>
              </a:lnSpc>
              <a:buClr>
                <a:srgbClr val="3D3FBB"/>
              </a:buClr>
              <a:buSzPct val="129000"/>
              <a:buFont typeface="Arial" panose="020B0604020202020204" pitchFamily="34" charset="0"/>
              <a:buChar char="•"/>
            </a:pPr>
            <a:r>
              <a:rPr lang="en-US" sz="1400">
                <a:effectLst/>
                <a:latin typeface="Helvetica" pitchFamily="2" charset="0"/>
              </a:rPr>
              <a:t>Reduction in scrap and rework</a:t>
            </a:r>
          </a:p>
          <a:p>
            <a:pPr marL="177800" indent="-177800">
              <a:lnSpc>
                <a:spcPts val="3180"/>
              </a:lnSpc>
              <a:buClr>
                <a:srgbClr val="3D3FBB"/>
              </a:buClr>
              <a:buSzPct val="129000"/>
              <a:buFont typeface="Arial" panose="020B0604020202020204" pitchFamily="34" charset="0"/>
              <a:buChar char="•"/>
            </a:pPr>
            <a:r>
              <a:rPr lang="en-US" sz="1400">
                <a:latin typeface="Helvetica" pitchFamily="2" charset="0"/>
              </a:rPr>
              <a:t>Unplanned downtime</a:t>
            </a:r>
          </a:p>
        </p:txBody>
      </p:sp>
      <p:sp>
        <p:nvSpPr>
          <p:cNvPr id="16" name="object 5">
            <a:extLst>
              <a:ext uri="{FF2B5EF4-FFF2-40B4-BE49-F238E27FC236}">
                <a16:creationId xmlns:a16="http://schemas.microsoft.com/office/drawing/2014/main" id="{59511073-12BE-BCEB-02BA-BB289F13B8A9}"/>
              </a:ext>
            </a:extLst>
          </p:cNvPr>
          <p:cNvSpPr txBox="1"/>
          <p:nvPr/>
        </p:nvSpPr>
        <p:spPr>
          <a:xfrm>
            <a:off x="646589" y="3888581"/>
            <a:ext cx="2383026" cy="1915861"/>
          </a:xfrm>
          <a:prstGeom prst="rect">
            <a:avLst/>
          </a:prstGeom>
        </p:spPr>
        <p:txBody>
          <a:bodyPr vert="horz" wrap="square" lIns="91416" tIns="91416" rIns="0" bIns="91416" rtlCol="0">
            <a:spAutoFit/>
          </a:bodyPr>
          <a:lstStyle/>
          <a:p>
            <a:pPr marL="174625" indent="-174625" defTabSz="1057445">
              <a:lnSpc>
                <a:spcPts val="1540"/>
              </a:lnSpc>
              <a:spcBef>
                <a:spcPts val="900"/>
              </a:spcBef>
              <a:buClr>
                <a:srgbClr val="3D3FBB"/>
              </a:buClr>
              <a:buSzPct val="128571"/>
              <a:buFont typeface="Arial" panose="020B0604020202020204" pitchFamily="34" charset="0"/>
              <a:buChar char="•"/>
              <a:tabLst>
                <a:tab pos="239713" algn="l"/>
              </a:tabLst>
            </a:pPr>
            <a:r>
              <a:rPr lang="en-US" sz="1400" spc="-5">
                <a:cs typeface="Arial"/>
              </a:rPr>
              <a:t>Skilled labor shortages and turnover</a:t>
            </a:r>
          </a:p>
          <a:p>
            <a:pPr marL="171450" indent="-171450">
              <a:lnSpc>
                <a:spcPts val="1540"/>
              </a:lnSpc>
              <a:buClr>
                <a:srgbClr val="3D3FBB"/>
              </a:buClr>
              <a:buFont typeface="Arial" panose="020B0604020202020204" pitchFamily="34" charset="0"/>
              <a:buChar char="•"/>
            </a:pPr>
            <a:endParaRPr lang="en-US" sz="1400" spc="-5">
              <a:cs typeface="Arial"/>
            </a:endParaRPr>
          </a:p>
          <a:p>
            <a:pPr marL="171450" indent="-171450">
              <a:lnSpc>
                <a:spcPts val="1540"/>
              </a:lnSpc>
              <a:buClr>
                <a:srgbClr val="3D3FBB"/>
              </a:buClr>
              <a:buSzPct val="129000"/>
              <a:buFont typeface="Arial" panose="020B0604020202020204" pitchFamily="34" charset="0"/>
              <a:buChar char="•"/>
            </a:pPr>
            <a:r>
              <a:rPr lang="en-US" sz="1400" spc="-5">
                <a:cs typeface="Arial"/>
              </a:rPr>
              <a:t>Employee safety concerns</a:t>
            </a:r>
            <a:r>
              <a:rPr lang="en-US" sz="1400">
                <a:solidFill>
                  <a:srgbClr val="3F3F3F"/>
                </a:solidFill>
                <a:effectLst/>
                <a:latin typeface="Helvetica" pitchFamily="2" charset="0"/>
              </a:rPr>
              <a:t> </a:t>
            </a:r>
          </a:p>
          <a:p>
            <a:pPr marL="171450" indent="-171450">
              <a:lnSpc>
                <a:spcPts val="1540"/>
              </a:lnSpc>
              <a:buClr>
                <a:srgbClr val="3D3FBB"/>
              </a:buClr>
              <a:buSzPct val="129000"/>
              <a:buFont typeface="Arial" panose="020B0604020202020204" pitchFamily="34" charset="0"/>
              <a:buChar char="•"/>
            </a:pPr>
            <a:endParaRPr lang="en-US" sz="1400">
              <a:solidFill>
                <a:srgbClr val="3F3F3F"/>
              </a:solidFill>
              <a:effectLst/>
              <a:latin typeface="Helvetica" pitchFamily="2" charset="0"/>
            </a:endParaRPr>
          </a:p>
          <a:p>
            <a:pPr marL="171450" indent="-171450">
              <a:lnSpc>
                <a:spcPts val="1540"/>
              </a:lnSpc>
              <a:buClr>
                <a:srgbClr val="3D3FBB"/>
              </a:buClr>
              <a:buSzPct val="129000"/>
              <a:buFont typeface="Arial" panose="020B0604020202020204" pitchFamily="34" charset="0"/>
              <a:buChar char="•"/>
            </a:pPr>
            <a:r>
              <a:rPr lang="en-US" sz="1400" spc="-5">
                <a:cs typeface="Arial"/>
              </a:rPr>
              <a:t>Workflow standardization</a:t>
            </a:r>
          </a:p>
          <a:p>
            <a:pPr marL="171450" indent="-171450">
              <a:lnSpc>
                <a:spcPts val="1540"/>
              </a:lnSpc>
              <a:buClr>
                <a:srgbClr val="3D3FBB"/>
              </a:buClr>
              <a:buSzPct val="129000"/>
              <a:buFont typeface="Arial" panose="020B0604020202020204" pitchFamily="34" charset="0"/>
              <a:buChar char="•"/>
            </a:pPr>
            <a:endParaRPr lang="en-US" sz="1400">
              <a:solidFill>
                <a:srgbClr val="3F3F3F"/>
              </a:solidFill>
              <a:latin typeface="Helvetica" pitchFamily="2" charset="0"/>
            </a:endParaRPr>
          </a:p>
          <a:p>
            <a:pPr marL="171450" indent="-171450">
              <a:lnSpc>
                <a:spcPts val="1540"/>
              </a:lnSpc>
              <a:buClr>
                <a:srgbClr val="3D3FBB"/>
              </a:buClr>
              <a:buSzPct val="129000"/>
              <a:buFont typeface="Arial" panose="020B0604020202020204" pitchFamily="34" charset="0"/>
              <a:buChar char="•"/>
            </a:pPr>
            <a:r>
              <a:rPr lang="en-US" sz="1400" spc="-5">
                <a:cs typeface="Arial"/>
              </a:rPr>
              <a:t>Decreased worker productivity</a:t>
            </a:r>
          </a:p>
        </p:txBody>
      </p:sp>
      <p:cxnSp>
        <p:nvCxnSpPr>
          <p:cNvPr id="84" name="Straight Connector 83">
            <a:extLst>
              <a:ext uri="{FF2B5EF4-FFF2-40B4-BE49-F238E27FC236}">
                <a16:creationId xmlns:a16="http://schemas.microsoft.com/office/drawing/2014/main" id="{7F4F4E85-6362-7311-77AC-2D2B505E0B2D}"/>
              </a:ext>
            </a:extLst>
          </p:cNvPr>
          <p:cNvCxnSpPr/>
          <p:nvPr/>
        </p:nvCxnSpPr>
        <p:spPr>
          <a:xfrm>
            <a:off x="893677" y="4456495"/>
            <a:ext cx="2081088" cy="0"/>
          </a:xfrm>
          <a:prstGeom prst="line">
            <a:avLst/>
          </a:prstGeom>
          <a:ln>
            <a:solidFill>
              <a:srgbClr val="D4DEFF"/>
            </a:solidFill>
          </a:ln>
        </p:spPr>
        <p:style>
          <a:lnRef idx="1">
            <a:schemeClr val="accent1"/>
          </a:lnRef>
          <a:fillRef idx="0">
            <a:schemeClr val="accent1"/>
          </a:fillRef>
          <a:effectRef idx="0">
            <a:schemeClr val="accent1"/>
          </a:effectRef>
          <a:fontRef idx="minor">
            <a:schemeClr val="tx1"/>
          </a:fontRef>
        </p:style>
      </p:cxnSp>
      <p:sp>
        <p:nvSpPr>
          <p:cNvPr id="17" name="object 5">
            <a:extLst>
              <a:ext uri="{FF2B5EF4-FFF2-40B4-BE49-F238E27FC236}">
                <a16:creationId xmlns:a16="http://schemas.microsoft.com/office/drawing/2014/main" id="{0A1904FF-C3CC-CF90-842B-F2A0ED0E93CE}"/>
              </a:ext>
            </a:extLst>
          </p:cNvPr>
          <p:cNvSpPr txBox="1"/>
          <p:nvPr/>
        </p:nvSpPr>
        <p:spPr>
          <a:xfrm>
            <a:off x="6286489" y="3866279"/>
            <a:ext cx="2565843" cy="1273826"/>
          </a:xfrm>
          <a:prstGeom prst="rect">
            <a:avLst/>
          </a:prstGeom>
        </p:spPr>
        <p:txBody>
          <a:bodyPr vert="horz" wrap="square" lIns="91416" tIns="91416" rIns="0" bIns="91416" rtlCol="0">
            <a:spAutoFit/>
          </a:bodyPr>
          <a:lstStyle/>
          <a:p>
            <a:pPr marL="177800" indent="-165100" defTabSz="1057445">
              <a:lnSpc>
                <a:spcPts val="1580"/>
              </a:lnSpc>
              <a:spcBef>
                <a:spcPts val="900"/>
              </a:spcBef>
              <a:buClr>
                <a:srgbClr val="3D3FBB"/>
              </a:buClr>
              <a:buSzPct val="128571"/>
              <a:buFont typeface="Arial" panose="020B0604020202020204" pitchFamily="34" charset="0"/>
              <a:buChar char="•"/>
            </a:pPr>
            <a:r>
              <a:rPr lang="en-US" sz="1400"/>
              <a:t>Less tolerance for errors</a:t>
            </a:r>
          </a:p>
          <a:p>
            <a:pPr marL="177800" indent="-165100" defTabSz="1057445">
              <a:lnSpc>
                <a:spcPts val="1580"/>
              </a:lnSpc>
              <a:spcBef>
                <a:spcPts val="900"/>
              </a:spcBef>
              <a:buClr>
                <a:srgbClr val="3D3FBB"/>
              </a:buClr>
              <a:buSzPct val="128571"/>
              <a:buFont typeface="Arial" panose="020B0604020202020204" pitchFamily="34" charset="0"/>
              <a:buChar char="•"/>
            </a:pPr>
            <a:r>
              <a:rPr lang="en-US" sz="1400" spc="-5">
                <a:cs typeface="Arial"/>
              </a:rPr>
              <a:t>Shorter delivery times</a:t>
            </a:r>
          </a:p>
          <a:p>
            <a:pPr marL="177800" indent="-165100" defTabSz="1057445">
              <a:lnSpc>
                <a:spcPts val="1580"/>
              </a:lnSpc>
              <a:spcBef>
                <a:spcPts val="900"/>
              </a:spcBef>
              <a:buClr>
                <a:srgbClr val="3D3FBB"/>
              </a:buClr>
              <a:buSzPct val="128571"/>
              <a:buFont typeface="Arial" panose="020B0604020202020204" pitchFamily="34" charset="0"/>
              <a:buChar char="•"/>
            </a:pPr>
            <a:r>
              <a:rPr lang="en-US" sz="1400" spc="-5">
                <a:cs typeface="Arial"/>
              </a:rPr>
              <a:t>Greater demand for customization</a:t>
            </a:r>
          </a:p>
        </p:txBody>
      </p:sp>
      <p:pic>
        <p:nvPicPr>
          <p:cNvPr id="28" name="Picture 27" descr="A picture containing black, white, screenshot&#10;&#10;Description automatically generated">
            <a:extLst>
              <a:ext uri="{FF2B5EF4-FFF2-40B4-BE49-F238E27FC236}">
                <a16:creationId xmlns:a16="http://schemas.microsoft.com/office/drawing/2014/main" id="{C641333A-2FB4-BD93-85BE-A7079186D040}"/>
              </a:ext>
            </a:extLst>
          </p:cNvPr>
          <p:cNvPicPr>
            <a:picLocks noChangeAspect="1"/>
          </p:cNvPicPr>
          <p:nvPr/>
        </p:nvPicPr>
        <p:blipFill rotWithShape="1">
          <a:blip r:embed="rId10" cstate="print">
            <a:alphaModFix amt="25000"/>
            <a:extLst>
              <a:ext uri="{28A0092B-C50C-407E-A947-70E740481C1C}">
                <a14:useLocalDpi xmlns:a14="http://schemas.microsoft.com/office/drawing/2010/main"/>
              </a:ext>
            </a:extLst>
          </a:blip>
          <a:srcRect/>
          <a:stretch/>
        </p:blipFill>
        <p:spPr>
          <a:xfrm rot="5400000">
            <a:off x="1332957" y="4806662"/>
            <a:ext cx="4042751" cy="349856"/>
          </a:xfrm>
          <a:prstGeom prst="rect">
            <a:avLst/>
          </a:prstGeom>
        </p:spPr>
      </p:pic>
      <p:pic>
        <p:nvPicPr>
          <p:cNvPr id="29" name="Picture 28" descr="A picture containing black, white, screenshot&#10;&#10;Description automatically generated">
            <a:extLst>
              <a:ext uri="{FF2B5EF4-FFF2-40B4-BE49-F238E27FC236}">
                <a16:creationId xmlns:a16="http://schemas.microsoft.com/office/drawing/2014/main" id="{3D89AFE3-560C-DD20-6A12-DBFFB26BACB3}"/>
              </a:ext>
            </a:extLst>
          </p:cNvPr>
          <p:cNvPicPr>
            <a:picLocks noChangeAspect="1"/>
          </p:cNvPicPr>
          <p:nvPr/>
        </p:nvPicPr>
        <p:blipFill rotWithShape="1">
          <a:blip r:embed="rId10" cstate="print">
            <a:alphaModFix amt="25000"/>
            <a:extLst>
              <a:ext uri="{28A0092B-C50C-407E-A947-70E740481C1C}">
                <a14:useLocalDpi xmlns:a14="http://schemas.microsoft.com/office/drawing/2010/main"/>
              </a:ext>
            </a:extLst>
          </a:blip>
          <a:srcRect/>
          <a:stretch/>
        </p:blipFill>
        <p:spPr>
          <a:xfrm rot="5400000">
            <a:off x="4222971" y="4806662"/>
            <a:ext cx="4042751" cy="349856"/>
          </a:xfrm>
          <a:prstGeom prst="rect">
            <a:avLst/>
          </a:prstGeom>
        </p:spPr>
      </p:pic>
      <p:cxnSp>
        <p:nvCxnSpPr>
          <p:cNvPr id="34" name="Straight Connector 33">
            <a:extLst>
              <a:ext uri="{FF2B5EF4-FFF2-40B4-BE49-F238E27FC236}">
                <a16:creationId xmlns:a16="http://schemas.microsoft.com/office/drawing/2014/main" id="{34820690-85DD-B272-54D2-06CB113EE202}"/>
              </a:ext>
            </a:extLst>
          </p:cNvPr>
          <p:cNvCxnSpPr>
            <a:cxnSpLocks/>
          </p:cNvCxnSpPr>
          <p:nvPr/>
        </p:nvCxnSpPr>
        <p:spPr>
          <a:xfrm>
            <a:off x="3593788" y="4375461"/>
            <a:ext cx="220544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58884307-BDF4-9AFC-A8AD-BC0EAD871A4C}"/>
              </a:ext>
            </a:extLst>
          </p:cNvPr>
          <p:cNvGrpSpPr/>
          <p:nvPr/>
        </p:nvGrpSpPr>
        <p:grpSpPr>
          <a:xfrm>
            <a:off x="6557289" y="4215550"/>
            <a:ext cx="2009022" cy="325266"/>
            <a:chOff x="8300730" y="5270930"/>
            <a:chExt cx="3561899" cy="325266"/>
          </a:xfrm>
        </p:grpSpPr>
        <p:cxnSp>
          <p:nvCxnSpPr>
            <p:cNvPr id="42" name="Straight Connector 41">
              <a:extLst>
                <a:ext uri="{FF2B5EF4-FFF2-40B4-BE49-F238E27FC236}">
                  <a16:creationId xmlns:a16="http://schemas.microsoft.com/office/drawing/2014/main" id="{6A969F01-899D-5004-0DD6-DDA7C8E5BFC4}"/>
                </a:ext>
              </a:extLst>
            </p:cNvPr>
            <p:cNvCxnSpPr/>
            <p:nvPr/>
          </p:nvCxnSpPr>
          <p:spPr>
            <a:xfrm>
              <a:off x="8300732" y="5270930"/>
              <a:ext cx="3561897"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642B5A-5EA0-7A89-3B32-C93BAC052FA8}"/>
                </a:ext>
              </a:extLst>
            </p:cNvPr>
            <p:cNvCxnSpPr/>
            <p:nvPr/>
          </p:nvCxnSpPr>
          <p:spPr>
            <a:xfrm>
              <a:off x="8300730" y="5596196"/>
              <a:ext cx="3561897"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CFE6C794-ED68-D9F6-F13B-A7C7AD78E701}"/>
              </a:ext>
            </a:extLst>
          </p:cNvPr>
          <p:cNvCxnSpPr/>
          <p:nvPr/>
        </p:nvCxnSpPr>
        <p:spPr>
          <a:xfrm>
            <a:off x="893677" y="4834320"/>
            <a:ext cx="2081088" cy="0"/>
          </a:xfrm>
          <a:prstGeom prst="line">
            <a:avLst/>
          </a:prstGeom>
          <a:ln>
            <a:solidFill>
              <a:srgbClr val="D4DE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E63D8D1-6B4C-8227-EB52-0083F1FC1DE2}"/>
              </a:ext>
            </a:extLst>
          </p:cNvPr>
          <p:cNvCxnSpPr/>
          <p:nvPr/>
        </p:nvCxnSpPr>
        <p:spPr>
          <a:xfrm>
            <a:off x="893677" y="5224845"/>
            <a:ext cx="2081088" cy="0"/>
          </a:xfrm>
          <a:prstGeom prst="line">
            <a:avLst/>
          </a:prstGeom>
          <a:ln>
            <a:solidFill>
              <a:srgbClr val="D4DE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C8D948-A856-9A2A-3987-267C0039B31D}"/>
              </a:ext>
            </a:extLst>
          </p:cNvPr>
          <p:cNvCxnSpPr>
            <a:cxnSpLocks/>
          </p:cNvCxnSpPr>
          <p:nvPr/>
        </p:nvCxnSpPr>
        <p:spPr>
          <a:xfrm>
            <a:off x="3593788" y="4751272"/>
            <a:ext cx="220544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14C3AC-BFA0-B700-3705-92AAD707726D}"/>
              </a:ext>
            </a:extLst>
          </p:cNvPr>
          <p:cNvCxnSpPr>
            <a:cxnSpLocks/>
          </p:cNvCxnSpPr>
          <p:nvPr/>
        </p:nvCxnSpPr>
        <p:spPr>
          <a:xfrm>
            <a:off x="3593788" y="5108963"/>
            <a:ext cx="220544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AD9334D-8226-5018-EAF8-C7D3F01E6351}"/>
              </a:ext>
            </a:extLst>
          </p:cNvPr>
          <p:cNvCxnSpPr>
            <a:cxnSpLocks/>
          </p:cNvCxnSpPr>
          <p:nvPr/>
        </p:nvCxnSpPr>
        <p:spPr>
          <a:xfrm>
            <a:off x="3593788" y="5634348"/>
            <a:ext cx="220544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1" name="Freeform 100">
            <a:extLst>
              <a:ext uri="{FF2B5EF4-FFF2-40B4-BE49-F238E27FC236}">
                <a16:creationId xmlns:a16="http://schemas.microsoft.com/office/drawing/2014/main" id="{BD209E7F-1330-6484-E30F-3C2719F5E8B8}"/>
              </a:ext>
            </a:extLst>
          </p:cNvPr>
          <p:cNvSpPr/>
          <p:nvPr/>
        </p:nvSpPr>
        <p:spPr>
          <a:xfrm>
            <a:off x="9350152" y="3074515"/>
            <a:ext cx="2841909" cy="3302575"/>
          </a:xfrm>
          <a:custGeom>
            <a:avLst/>
            <a:gdLst>
              <a:gd name="connsiteX0" fmla="*/ 0 w 2841909"/>
              <a:gd name="connsiteY0" fmla="*/ 0 h 3302575"/>
              <a:gd name="connsiteX1" fmla="*/ 2841909 w 2841909"/>
              <a:gd name="connsiteY1" fmla="*/ 336250 h 3302575"/>
              <a:gd name="connsiteX2" fmla="*/ 2841909 w 2841909"/>
              <a:gd name="connsiteY2" fmla="*/ 3302575 h 3302575"/>
              <a:gd name="connsiteX3" fmla="*/ 0 w 2841909"/>
              <a:gd name="connsiteY3" fmla="*/ 2966325 h 3302575"/>
              <a:gd name="connsiteX4" fmla="*/ 0 w 2841909"/>
              <a:gd name="connsiteY4" fmla="*/ 0 h 330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909" h="3302575">
                <a:moveTo>
                  <a:pt x="0" y="0"/>
                </a:moveTo>
                <a:lnTo>
                  <a:pt x="2841909" y="336250"/>
                </a:lnTo>
                <a:lnTo>
                  <a:pt x="2841909" y="3302575"/>
                </a:lnTo>
                <a:lnTo>
                  <a:pt x="0" y="29663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itle 1">
            <a:extLst>
              <a:ext uri="{FF2B5EF4-FFF2-40B4-BE49-F238E27FC236}">
                <a16:creationId xmlns:a16="http://schemas.microsoft.com/office/drawing/2014/main" id="{98FE753C-D205-763F-C3C5-506588E1E00D}"/>
              </a:ext>
            </a:extLst>
          </p:cNvPr>
          <p:cNvSpPr txBox="1">
            <a:spLocks/>
          </p:cNvSpPr>
          <p:nvPr/>
        </p:nvSpPr>
        <p:spPr>
          <a:xfrm>
            <a:off x="457083" y="469163"/>
            <a:ext cx="8211424" cy="923925"/>
          </a:xfrm>
          <a:prstGeom prst="rect">
            <a:avLst/>
          </a:prstGeom>
        </p:spPr>
        <p:txBody>
          <a:bodyPr vert="horz" lIns="0" tIns="0" rIns="0" bIns="0" rtlCol="0" anchor="t" anchorCtr="0">
            <a:noAutofit/>
          </a:bodyPr>
          <a:lst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a:lstStyle>
          <a:p>
            <a:pPr fontAlgn="auto">
              <a:spcAft>
                <a:spcPts val="0"/>
              </a:spcAft>
            </a:pPr>
            <a:r>
              <a:rPr lang="en-US" sz="3000"/>
              <a:t>Leaders Like You Are Confronted with </a:t>
            </a:r>
            <a:r>
              <a:rPr lang="en-US" sz="3000" b="1">
                <a:solidFill>
                  <a:schemeClr val="accent4"/>
                </a:solidFill>
              </a:rPr>
              <a:t>Increasingly complex challenges </a:t>
            </a:r>
          </a:p>
        </p:txBody>
      </p:sp>
      <p:pic>
        <p:nvPicPr>
          <p:cNvPr id="91" name="Picture 90">
            <a:extLst>
              <a:ext uri="{FF2B5EF4-FFF2-40B4-BE49-F238E27FC236}">
                <a16:creationId xmlns:a16="http://schemas.microsoft.com/office/drawing/2014/main" id="{0430E5DA-BBE7-C5AC-4E75-8B858083153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350152" y="1149412"/>
            <a:ext cx="2855413" cy="2089715"/>
          </a:xfrm>
          <a:prstGeom prst="rect">
            <a:avLst/>
          </a:prstGeom>
        </p:spPr>
      </p:pic>
      <p:sp>
        <p:nvSpPr>
          <p:cNvPr id="19" name="TextBox 18">
            <a:extLst>
              <a:ext uri="{FF2B5EF4-FFF2-40B4-BE49-F238E27FC236}">
                <a16:creationId xmlns:a16="http://schemas.microsoft.com/office/drawing/2014/main" id="{BED41BE2-2EFD-B244-9448-C8CC40E0794B}"/>
              </a:ext>
            </a:extLst>
          </p:cNvPr>
          <p:cNvSpPr txBox="1"/>
          <p:nvPr/>
        </p:nvSpPr>
        <p:spPr>
          <a:xfrm>
            <a:off x="9533939" y="3970908"/>
            <a:ext cx="2453014" cy="2015936"/>
          </a:xfrm>
          <a:prstGeom prst="rect">
            <a:avLst/>
          </a:prstGeom>
          <a:noFill/>
        </p:spPr>
        <p:txBody>
          <a:bodyPr wrap="square" anchor="ctr">
            <a:spAutoFit/>
          </a:bodyPr>
          <a:lstStyle/>
          <a:p>
            <a:pPr eaLnBrk="0" hangingPunct="0">
              <a:defRPr/>
            </a:pPr>
            <a:r>
              <a:rPr lang="en-US" sz="1400">
                <a:solidFill>
                  <a:schemeClr val="bg1"/>
                </a:solidFill>
                <a:effectLst/>
                <a:latin typeface="Helvetica" pitchFamily="2" charset="0"/>
              </a:rPr>
              <a:t>of surveyed manufacturing executives believe that smart factory solutions will be the primary drivers of competitiveness in</a:t>
            </a:r>
          </a:p>
          <a:p>
            <a:pPr eaLnBrk="0" hangingPunct="0">
              <a:defRPr/>
            </a:pPr>
            <a:r>
              <a:rPr lang="en-US" sz="1400">
                <a:solidFill>
                  <a:schemeClr val="bg1"/>
                </a:solidFill>
                <a:effectLst/>
                <a:latin typeface="Helvetica" pitchFamily="2" charset="0"/>
              </a:rPr>
              <a:t>the next five years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100">
              <a:solidFill>
                <a:schemeClr val="bg1"/>
              </a:solidFill>
              <a:latin typeface="+mn-lt"/>
            </a:endParaRPr>
          </a:p>
          <a:p>
            <a:r>
              <a:rPr lang="en-US" sz="1000" spc="10">
                <a:solidFill>
                  <a:schemeClr val="bg1"/>
                </a:solidFill>
                <a:effectLst/>
                <a:latin typeface="+mj-lt"/>
                <a:ea typeface="Palatino Linotype" panose="02040502050505030304" pitchFamily="18" charset="0"/>
                <a:cs typeface="Palatino Linotype" panose="02040502050505030304" pitchFamily="18" charset="0"/>
              </a:rPr>
              <a:t>Source: </a:t>
            </a:r>
          </a:p>
          <a:p>
            <a:pPr algn="l"/>
            <a:r>
              <a:rPr lang="en-US" sz="1000" spc="10">
                <a:solidFill>
                  <a:schemeClr val="bg1"/>
                </a:solidFill>
                <a:effectLst/>
                <a:latin typeface="+mj-lt"/>
                <a:ea typeface="Palatino Linotype" panose="02040502050505030304" pitchFamily="18" charset="0"/>
                <a:cs typeface="Palatino Linotype" panose="02040502050505030304" pitchFamily="18" charset="0"/>
                <a:hlinkClick r:id="rId12">
                  <a:extLst>
                    <a:ext uri="{A12FA001-AC4F-418D-AE19-62706E023703}">
                      <ahyp:hlinkClr xmlns:ahyp="http://schemas.microsoft.com/office/drawing/2018/hyperlinkcolor" val="tx"/>
                    </a:ext>
                  </a:extLst>
                </a:hlinkClick>
              </a:rPr>
              <a:t>Deloitte, 2023</a:t>
            </a:r>
            <a:endParaRPr lang="en-US" sz="100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000">
              <a:solidFill>
                <a:schemeClr val="bg1"/>
              </a:solidFill>
              <a:latin typeface="+mn-lt"/>
            </a:endParaRPr>
          </a:p>
        </p:txBody>
      </p:sp>
      <p:sp>
        <p:nvSpPr>
          <p:cNvPr id="20" name="TextBox 19">
            <a:extLst>
              <a:ext uri="{FF2B5EF4-FFF2-40B4-BE49-F238E27FC236}">
                <a16:creationId xmlns:a16="http://schemas.microsoft.com/office/drawing/2014/main" id="{EBC8662A-3815-E505-890D-364B65732908}"/>
              </a:ext>
            </a:extLst>
          </p:cNvPr>
          <p:cNvSpPr txBox="1"/>
          <p:nvPr/>
        </p:nvSpPr>
        <p:spPr>
          <a:xfrm>
            <a:off x="9500668" y="3292300"/>
            <a:ext cx="1443406" cy="769441"/>
          </a:xfrm>
          <a:prstGeom prst="rect">
            <a:avLst/>
          </a:prstGeom>
          <a:noFill/>
        </p:spPr>
        <p:txBody>
          <a:bodyPr wrap="square" anchor="ctr">
            <a:spAutoFit/>
          </a:bodyPr>
          <a:lstStyle/>
          <a:p>
            <a:pPr eaLnBrk="0" hangingPunct="0">
              <a:defRPr/>
            </a:pPr>
            <a:r>
              <a:rPr lang="en-US" sz="4400" b="1">
                <a:solidFill>
                  <a:schemeClr val="bg1"/>
                </a:solidFill>
              </a:rPr>
              <a:t>86%</a:t>
            </a:r>
            <a:endParaRPr lang="en-US" sz="1000">
              <a:solidFill>
                <a:schemeClr val="bg1"/>
              </a:solidFill>
              <a:latin typeface="+mn-lt"/>
            </a:endParaRPr>
          </a:p>
        </p:txBody>
      </p:sp>
    </p:spTree>
    <p:extLst>
      <p:ext uri="{BB962C8B-B14F-4D97-AF65-F5344CB8AC3E}">
        <p14:creationId xmlns:p14="http://schemas.microsoft.com/office/powerpoint/2010/main" val="313265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6F6FB-F5A9-5B89-D92F-8D1BC2FEBA55}"/>
            </a:ext>
          </a:extLst>
        </p:cNvPr>
        <p:cNvGrpSpPr/>
        <p:nvPr/>
      </p:nvGrpSpPr>
      <p:grpSpPr>
        <a:xfrm>
          <a:off x="0" y="0"/>
          <a:ext cx="0" cy="0"/>
          <a:chOff x="0" y="0"/>
          <a:chExt cx="0" cy="0"/>
        </a:xfrm>
      </p:grpSpPr>
      <p:sp>
        <p:nvSpPr>
          <p:cNvPr id="60" name="Rectangle 59">
            <a:extLst>
              <a:ext uri="{FF2B5EF4-FFF2-40B4-BE49-F238E27FC236}">
                <a16:creationId xmlns:a16="http://schemas.microsoft.com/office/drawing/2014/main" id="{9B01DCC9-3AFE-3608-AF2E-F1AE80E13B17}"/>
              </a:ext>
            </a:extLst>
          </p:cNvPr>
          <p:cNvSpPr/>
          <p:nvPr/>
        </p:nvSpPr>
        <p:spPr>
          <a:xfrm>
            <a:off x="985752" y="3529944"/>
            <a:ext cx="3397321" cy="2227724"/>
          </a:xfrm>
          <a:prstGeom prst="rect">
            <a:avLst/>
          </a:prstGeom>
          <a:solidFill>
            <a:schemeClr val="accent4">
              <a:lumMod val="40000"/>
              <a:lumOff val="60000"/>
              <a:alpha val="248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972311-4E9A-565B-0BC9-E9AFB44DDB45}"/>
              </a:ext>
            </a:extLst>
          </p:cNvPr>
          <p:cNvSpPr/>
          <p:nvPr/>
        </p:nvSpPr>
        <p:spPr>
          <a:xfrm>
            <a:off x="7990300" y="3516545"/>
            <a:ext cx="3397321" cy="2239754"/>
          </a:xfrm>
          <a:prstGeom prst="rect">
            <a:avLst/>
          </a:prstGeom>
          <a:solidFill>
            <a:schemeClr val="accent4">
              <a:alpha val="248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81" name="Picture 80" descr="A picture containing black, white, screenshot&#10;&#10;Description automatically generated">
            <a:extLst>
              <a:ext uri="{FF2B5EF4-FFF2-40B4-BE49-F238E27FC236}">
                <a16:creationId xmlns:a16="http://schemas.microsoft.com/office/drawing/2014/main" id="{97E0E633-C058-5FC9-FF45-ABE8222C7CE5}"/>
              </a:ext>
            </a:extLst>
          </p:cNvPr>
          <p:cNvPicPr>
            <a:picLocks noChangeAspect="1"/>
          </p:cNvPicPr>
          <p:nvPr/>
        </p:nvPicPr>
        <p:blipFill rotWithShape="1">
          <a:blip r:embed="rId3" cstate="print">
            <a:alphaModFix amt="36000"/>
            <a:extLst>
              <a:ext uri="{28A0092B-C50C-407E-A947-70E740481C1C}">
                <a14:useLocalDpi xmlns:a14="http://schemas.microsoft.com/office/drawing/2010/main"/>
              </a:ext>
            </a:extLst>
          </a:blip>
          <a:srcRect/>
          <a:stretch/>
        </p:blipFill>
        <p:spPr>
          <a:xfrm rot="10800000">
            <a:off x="964065" y="3527196"/>
            <a:ext cx="3428622" cy="349856"/>
          </a:xfrm>
          <a:prstGeom prst="rect">
            <a:avLst/>
          </a:prstGeom>
        </p:spPr>
      </p:pic>
      <p:sp>
        <p:nvSpPr>
          <p:cNvPr id="23" name="Rectangle 22">
            <a:extLst>
              <a:ext uri="{FF2B5EF4-FFF2-40B4-BE49-F238E27FC236}">
                <a16:creationId xmlns:a16="http://schemas.microsoft.com/office/drawing/2014/main" id="{1E3DB3E6-92BD-478D-5ED4-DAA0EC1DBDC0}"/>
              </a:ext>
            </a:extLst>
          </p:cNvPr>
          <p:cNvSpPr/>
          <p:nvPr/>
        </p:nvSpPr>
        <p:spPr>
          <a:xfrm>
            <a:off x="4479253" y="3535022"/>
            <a:ext cx="3397321" cy="2221274"/>
          </a:xfrm>
          <a:prstGeom prst="rect">
            <a:avLst/>
          </a:prstGeom>
          <a:solidFill>
            <a:schemeClr val="accent4">
              <a:lumMod val="60000"/>
              <a:lumOff val="40000"/>
              <a:alpha val="380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32A2857-2308-2C59-7814-45EC18F16DBF}"/>
              </a:ext>
            </a:extLst>
          </p:cNvPr>
          <p:cNvSpPr txBox="1">
            <a:spLocks/>
          </p:cNvSpPr>
          <p:nvPr/>
        </p:nvSpPr>
        <p:spPr>
          <a:xfrm>
            <a:off x="490341" y="467423"/>
            <a:ext cx="11225212" cy="36512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3000"/>
              <a:t>Driving Your Priorities, and Ours, Too</a:t>
            </a:r>
          </a:p>
        </p:txBody>
      </p:sp>
      <p:sp>
        <p:nvSpPr>
          <p:cNvPr id="18" name="Text Placeholder 2">
            <a:extLst>
              <a:ext uri="{FF2B5EF4-FFF2-40B4-BE49-F238E27FC236}">
                <a16:creationId xmlns:a16="http://schemas.microsoft.com/office/drawing/2014/main" id="{68CBC87C-3C78-85CB-74C8-84233A72CC21}"/>
              </a:ext>
            </a:extLst>
          </p:cNvPr>
          <p:cNvSpPr txBox="1">
            <a:spLocks/>
          </p:cNvSpPr>
          <p:nvPr/>
        </p:nvSpPr>
        <p:spPr>
          <a:xfrm>
            <a:off x="490341" y="985773"/>
            <a:ext cx="11139236" cy="365125"/>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Bef>
                <a:spcPct val="0"/>
              </a:spcBef>
              <a:spcAft>
                <a:spcPts val="0"/>
              </a:spcAft>
              <a:buFont typeface="Arial" panose="020B0604020202020204" pitchFamily="34" charset="0"/>
              <a:buNone/>
            </a:pPr>
            <a:r>
              <a:rPr lang="en-US" sz="2500" b="1">
                <a:solidFill>
                  <a:schemeClr val="accent4"/>
                </a:solidFill>
                <a:latin typeface="+mj-lt"/>
                <a:ea typeface="+mj-ea"/>
                <a:cs typeface="+mj-cs"/>
              </a:rPr>
              <a:t>Zebra solutions are focused on meeting your business objectives </a:t>
            </a:r>
          </a:p>
        </p:txBody>
      </p:sp>
      <p:sp>
        <p:nvSpPr>
          <p:cNvPr id="34" name="Rectangle 33">
            <a:extLst>
              <a:ext uri="{FF2B5EF4-FFF2-40B4-BE49-F238E27FC236}">
                <a16:creationId xmlns:a16="http://schemas.microsoft.com/office/drawing/2014/main" id="{CD86DB82-D21C-0C11-E60F-FCFB2E446D8D}"/>
              </a:ext>
            </a:extLst>
          </p:cNvPr>
          <p:cNvSpPr/>
          <p:nvPr/>
        </p:nvSpPr>
        <p:spPr>
          <a:xfrm>
            <a:off x="7990300" y="2878408"/>
            <a:ext cx="3401870" cy="658772"/>
          </a:xfrm>
          <a:prstGeom prst="round2SameRect">
            <a:avLst/>
          </a:prstGeom>
          <a:solidFill>
            <a:srgbClr val="3D3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rPr>
              <a:t>Production Throughput</a:t>
            </a:r>
          </a:p>
        </p:txBody>
      </p:sp>
      <p:sp>
        <p:nvSpPr>
          <p:cNvPr id="35" name="Rectangle 34">
            <a:extLst>
              <a:ext uri="{FF2B5EF4-FFF2-40B4-BE49-F238E27FC236}">
                <a16:creationId xmlns:a16="http://schemas.microsoft.com/office/drawing/2014/main" id="{065ABA76-BA18-B743-0D71-1C759D8C88D4}"/>
              </a:ext>
            </a:extLst>
          </p:cNvPr>
          <p:cNvSpPr/>
          <p:nvPr/>
        </p:nvSpPr>
        <p:spPr>
          <a:xfrm>
            <a:off x="4479253" y="2878408"/>
            <a:ext cx="3401870" cy="658772"/>
          </a:xfrm>
          <a:prstGeom prst="round2Same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rPr>
              <a:t>Quality and Compliance</a:t>
            </a:r>
          </a:p>
        </p:txBody>
      </p:sp>
      <p:sp>
        <p:nvSpPr>
          <p:cNvPr id="36" name="Rectangle 35">
            <a:extLst>
              <a:ext uri="{FF2B5EF4-FFF2-40B4-BE49-F238E27FC236}">
                <a16:creationId xmlns:a16="http://schemas.microsoft.com/office/drawing/2014/main" id="{403AC0A6-0B0C-66AD-5F9E-13B8D6A66153}"/>
              </a:ext>
            </a:extLst>
          </p:cNvPr>
          <p:cNvSpPr/>
          <p:nvPr/>
        </p:nvSpPr>
        <p:spPr>
          <a:xfrm>
            <a:off x="985752" y="2878408"/>
            <a:ext cx="3401871" cy="658772"/>
          </a:xfrm>
          <a:prstGeom prst="round2Same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rPr>
              <a:t>Operational Excellence</a:t>
            </a:r>
          </a:p>
        </p:txBody>
      </p:sp>
      <p:sp>
        <p:nvSpPr>
          <p:cNvPr id="6" name="Round Same Side Corner Rectangle 5">
            <a:extLst>
              <a:ext uri="{FF2B5EF4-FFF2-40B4-BE49-F238E27FC236}">
                <a16:creationId xmlns:a16="http://schemas.microsoft.com/office/drawing/2014/main" id="{113910ED-90F2-4F2F-EE00-5B517D9025B7}"/>
              </a:ext>
            </a:extLst>
          </p:cNvPr>
          <p:cNvSpPr/>
          <p:nvPr/>
        </p:nvSpPr>
        <p:spPr>
          <a:xfrm rot="16200000">
            <a:off x="-352675" y="4417447"/>
            <a:ext cx="2226059" cy="454387"/>
          </a:xfrm>
          <a:prstGeom prst="round2Same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Your Business Objectives</a:t>
            </a:r>
          </a:p>
        </p:txBody>
      </p:sp>
      <p:pic>
        <p:nvPicPr>
          <p:cNvPr id="54" name="Picture 53" descr="A picture containing black, white, screenshot&#10;&#10;Description automatically generated">
            <a:extLst>
              <a:ext uri="{FF2B5EF4-FFF2-40B4-BE49-F238E27FC236}">
                <a16:creationId xmlns:a16="http://schemas.microsoft.com/office/drawing/2014/main" id="{A34AEA99-3747-4709-8343-50B03AC1EB7C}"/>
              </a:ext>
            </a:extLst>
          </p:cNvPr>
          <p:cNvPicPr>
            <a:picLocks noChangeAspect="1"/>
          </p:cNvPicPr>
          <p:nvPr/>
        </p:nvPicPr>
        <p:blipFill rotWithShape="1">
          <a:blip r:embed="rId3" cstate="print">
            <a:alphaModFix amt="36000"/>
            <a:extLst>
              <a:ext uri="{28A0092B-C50C-407E-A947-70E740481C1C}">
                <a14:useLocalDpi xmlns:a14="http://schemas.microsoft.com/office/drawing/2010/main"/>
              </a:ext>
            </a:extLst>
          </a:blip>
          <a:srcRect/>
          <a:stretch/>
        </p:blipFill>
        <p:spPr>
          <a:xfrm rot="10800000">
            <a:off x="7985750" y="3523614"/>
            <a:ext cx="3428622" cy="349856"/>
          </a:xfrm>
          <a:prstGeom prst="rect">
            <a:avLst/>
          </a:prstGeom>
        </p:spPr>
      </p:pic>
      <p:pic>
        <p:nvPicPr>
          <p:cNvPr id="61" name="Picture 60" descr="A picture containing black, white, screenshot&#10;&#10;Description automatically generated">
            <a:extLst>
              <a:ext uri="{FF2B5EF4-FFF2-40B4-BE49-F238E27FC236}">
                <a16:creationId xmlns:a16="http://schemas.microsoft.com/office/drawing/2014/main" id="{6CFA11BD-4ADF-E628-063D-CB5289BD14E9}"/>
              </a:ext>
            </a:extLst>
          </p:cNvPr>
          <p:cNvPicPr>
            <a:picLocks noChangeAspect="1"/>
          </p:cNvPicPr>
          <p:nvPr/>
        </p:nvPicPr>
        <p:blipFill rotWithShape="1">
          <a:blip r:embed="rId3" cstate="print">
            <a:alphaModFix amt="36000"/>
            <a:extLst>
              <a:ext uri="{28A0092B-C50C-407E-A947-70E740481C1C}">
                <a14:useLocalDpi xmlns:a14="http://schemas.microsoft.com/office/drawing/2010/main"/>
              </a:ext>
            </a:extLst>
          </a:blip>
          <a:srcRect/>
          <a:stretch/>
        </p:blipFill>
        <p:spPr>
          <a:xfrm rot="10800000">
            <a:off x="4389896" y="3535337"/>
            <a:ext cx="3428622" cy="349856"/>
          </a:xfrm>
          <a:prstGeom prst="rect">
            <a:avLst/>
          </a:prstGeom>
        </p:spPr>
      </p:pic>
      <p:sp>
        <p:nvSpPr>
          <p:cNvPr id="20" name="TextBox 19">
            <a:extLst>
              <a:ext uri="{FF2B5EF4-FFF2-40B4-BE49-F238E27FC236}">
                <a16:creationId xmlns:a16="http://schemas.microsoft.com/office/drawing/2014/main" id="{089544FC-1A57-EA7E-4AC9-E64845A5303A}"/>
              </a:ext>
            </a:extLst>
          </p:cNvPr>
          <p:cNvSpPr txBox="1"/>
          <p:nvPr/>
        </p:nvSpPr>
        <p:spPr>
          <a:xfrm>
            <a:off x="5317755" y="3091925"/>
            <a:ext cx="0" cy="0"/>
          </a:xfrm>
          <a:prstGeom prst="rect">
            <a:avLst/>
          </a:prstGeom>
          <a:noFill/>
        </p:spPr>
        <p:txBody>
          <a:bodyPr wrap="none" lIns="0" tIns="0" rIns="0" bIns="0" rtlCol="0">
            <a:noAutofit/>
          </a:bodyPr>
          <a:lstStyle/>
          <a:p>
            <a:pPr algn="l"/>
            <a:endParaRPr lang="en-US" err="1"/>
          </a:p>
        </p:txBody>
      </p:sp>
      <p:sp>
        <p:nvSpPr>
          <p:cNvPr id="82" name="TextBox 81">
            <a:extLst>
              <a:ext uri="{FF2B5EF4-FFF2-40B4-BE49-F238E27FC236}">
                <a16:creationId xmlns:a16="http://schemas.microsoft.com/office/drawing/2014/main" id="{61D94C23-F6C3-3E4C-B4BC-E2DBF06AFD0D}"/>
              </a:ext>
            </a:extLst>
          </p:cNvPr>
          <p:cNvSpPr txBox="1"/>
          <p:nvPr/>
        </p:nvSpPr>
        <p:spPr>
          <a:xfrm>
            <a:off x="-537328" y="1395167"/>
            <a:ext cx="0" cy="0"/>
          </a:xfrm>
          <a:prstGeom prst="rect">
            <a:avLst/>
          </a:prstGeom>
          <a:noFill/>
        </p:spPr>
        <p:txBody>
          <a:bodyPr wrap="none" lIns="0" tIns="0" rIns="0" bIns="0" rtlCol="0">
            <a:noAutofit/>
          </a:bodyPr>
          <a:lstStyle/>
          <a:p>
            <a:pPr algn="l"/>
            <a:endParaRPr lang="en-US" err="1"/>
          </a:p>
        </p:txBody>
      </p:sp>
      <p:grpSp>
        <p:nvGrpSpPr>
          <p:cNvPr id="2" name="Group 1">
            <a:extLst>
              <a:ext uri="{FF2B5EF4-FFF2-40B4-BE49-F238E27FC236}">
                <a16:creationId xmlns:a16="http://schemas.microsoft.com/office/drawing/2014/main" id="{2A6E3E43-C84A-B048-2DE7-149E0B1AEA58}"/>
              </a:ext>
            </a:extLst>
          </p:cNvPr>
          <p:cNvGrpSpPr/>
          <p:nvPr/>
        </p:nvGrpSpPr>
        <p:grpSpPr>
          <a:xfrm>
            <a:off x="9100833" y="1877596"/>
            <a:ext cx="1119741" cy="776026"/>
            <a:chOff x="3675888" y="1170687"/>
            <a:chExt cx="5001768" cy="3826509"/>
          </a:xfrm>
        </p:grpSpPr>
        <p:sp>
          <p:nvSpPr>
            <p:cNvPr id="3" name="Freeform 2">
              <a:extLst>
                <a:ext uri="{FF2B5EF4-FFF2-40B4-BE49-F238E27FC236}">
                  <a16:creationId xmlns:a16="http://schemas.microsoft.com/office/drawing/2014/main" id="{BB72E15D-32D3-4514-C6AC-9196C4311957}"/>
                </a:ext>
              </a:extLst>
            </p:cNvPr>
            <p:cNvSpPr/>
            <p:nvPr/>
          </p:nvSpPr>
          <p:spPr>
            <a:xfrm>
              <a:off x="3675888" y="1463040"/>
              <a:ext cx="1659636" cy="3534156"/>
            </a:xfrm>
            <a:custGeom>
              <a:avLst/>
              <a:gdLst>
                <a:gd name="connsiteX0" fmla="*/ 0 w 1659636"/>
                <a:gd name="connsiteY0" fmla="*/ 0 h 3534156"/>
                <a:gd name="connsiteX1" fmla="*/ 0 w 1659636"/>
                <a:gd name="connsiteY1" fmla="*/ 3534156 h 3534156"/>
                <a:gd name="connsiteX2" fmla="*/ 1659636 w 1659636"/>
                <a:gd name="connsiteY2" fmla="*/ 3534156 h 3534156"/>
                <a:gd name="connsiteX3" fmla="*/ 1659636 w 1659636"/>
                <a:gd name="connsiteY3" fmla="*/ 941832 h 3534156"/>
                <a:gd name="connsiteX4" fmla="*/ 0 w 1659636"/>
                <a:gd name="connsiteY4" fmla="*/ 0 h 353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636" h="3534156">
                  <a:moveTo>
                    <a:pt x="0" y="0"/>
                  </a:moveTo>
                  <a:lnTo>
                    <a:pt x="0" y="3534156"/>
                  </a:lnTo>
                  <a:lnTo>
                    <a:pt x="1659636" y="3534156"/>
                  </a:lnTo>
                  <a:lnTo>
                    <a:pt x="1659636" y="941832"/>
                  </a:lnTo>
                  <a:lnTo>
                    <a:pt x="0" y="0"/>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27D10597-169B-84EC-C509-2CE1DB968EEB}"/>
                </a:ext>
              </a:extLst>
            </p:cNvPr>
            <p:cNvSpPr/>
            <p:nvPr/>
          </p:nvSpPr>
          <p:spPr>
            <a:xfrm>
              <a:off x="5548719" y="1463040"/>
              <a:ext cx="1659636" cy="3534156"/>
            </a:xfrm>
            <a:custGeom>
              <a:avLst/>
              <a:gdLst>
                <a:gd name="connsiteX0" fmla="*/ 0 w 1659636"/>
                <a:gd name="connsiteY0" fmla="*/ 0 h 3534156"/>
                <a:gd name="connsiteX1" fmla="*/ 0 w 1659636"/>
                <a:gd name="connsiteY1" fmla="*/ 3534156 h 3534156"/>
                <a:gd name="connsiteX2" fmla="*/ 1659636 w 1659636"/>
                <a:gd name="connsiteY2" fmla="*/ 3534156 h 3534156"/>
                <a:gd name="connsiteX3" fmla="*/ 1659636 w 1659636"/>
                <a:gd name="connsiteY3" fmla="*/ 941832 h 3534156"/>
                <a:gd name="connsiteX4" fmla="*/ 0 w 1659636"/>
                <a:gd name="connsiteY4" fmla="*/ 0 h 353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636" h="3534156">
                  <a:moveTo>
                    <a:pt x="0" y="0"/>
                  </a:moveTo>
                  <a:lnTo>
                    <a:pt x="0" y="3534156"/>
                  </a:lnTo>
                  <a:lnTo>
                    <a:pt x="1659636" y="3534156"/>
                  </a:lnTo>
                  <a:lnTo>
                    <a:pt x="1659636" y="941832"/>
                  </a:lnTo>
                  <a:lnTo>
                    <a:pt x="0" y="0"/>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A9432A-EA80-7237-8FAB-B179467C8D18}"/>
                </a:ext>
              </a:extLst>
            </p:cNvPr>
            <p:cNvSpPr/>
            <p:nvPr/>
          </p:nvSpPr>
          <p:spPr>
            <a:xfrm>
              <a:off x="7406640" y="1170687"/>
              <a:ext cx="1271016" cy="3826509"/>
            </a:xfrm>
            <a:prstGeom prst="rect">
              <a:avLst/>
            </a:prstGeom>
            <a:solidFill>
              <a:srgbClr val="1D22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0BB817C-952A-0961-7DE3-64A9F86949C9}"/>
                </a:ext>
              </a:extLst>
            </p:cNvPr>
            <p:cNvSpPr/>
            <p:nvPr/>
          </p:nvSpPr>
          <p:spPr>
            <a:xfrm>
              <a:off x="3973068" y="4091940"/>
              <a:ext cx="1052755" cy="608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B6FFBA-8DF9-F774-D427-8AFC5D113066}"/>
                </a:ext>
              </a:extLst>
            </p:cNvPr>
            <p:cNvSpPr/>
            <p:nvPr/>
          </p:nvSpPr>
          <p:spPr>
            <a:xfrm>
              <a:off x="5852160" y="4091940"/>
              <a:ext cx="1052755" cy="608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96067AB-04E9-5B36-9616-91FE2F900F48}"/>
              </a:ext>
            </a:extLst>
          </p:cNvPr>
          <p:cNvGrpSpPr/>
          <p:nvPr/>
        </p:nvGrpSpPr>
        <p:grpSpPr>
          <a:xfrm>
            <a:off x="5616418" y="1877596"/>
            <a:ext cx="1119741" cy="776026"/>
            <a:chOff x="3675888" y="1170687"/>
            <a:chExt cx="5001768" cy="3826509"/>
          </a:xfrm>
        </p:grpSpPr>
        <p:sp>
          <p:nvSpPr>
            <p:cNvPr id="14" name="Freeform 13">
              <a:extLst>
                <a:ext uri="{FF2B5EF4-FFF2-40B4-BE49-F238E27FC236}">
                  <a16:creationId xmlns:a16="http://schemas.microsoft.com/office/drawing/2014/main" id="{A83F50F1-2DA8-6789-D753-CF07563FE23A}"/>
                </a:ext>
              </a:extLst>
            </p:cNvPr>
            <p:cNvSpPr/>
            <p:nvPr/>
          </p:nvSpPr>
          <p:spPr>
            <a:xfrm>
              <a:off x="3675888" y="1463040"/>
              <a:ext cx="1659636" cy="3534156"/>
            </a:xfrm>
            <a:custGeom>
              <a:avLst/>
              <a:gdLst>
                <a:gd name="connsiteX0" fmla="*/ 0 w 1659636"/>
                <a:gd name="connsiteY0" fmla="*/ 0 h 3534156"/>
                <a:gd name="connsiteX1" fmla="*/ 0 w 1659636"/>
                <a:gd name="connsiteY1" fmla="*/ 3534156 h 3534156"/>
                <a:gd name="connsiteX2" fmla="*/ 1659636 w 1659636"/>
                <a:gd name="connsiteY2" fmla="*/ 3534156 h 3534156"/>
                <a:gd name="connsiteX3" fmla="*/ 1659636 w 1659636"/>
                <a:gd name="connsiteY3" fmla="*/ 941832 h 3534156"/>
                <a:gd name="connsiteX4" fmla="*/ 0 w 1659636"/>
                <a:gd name="connsiteY4" fmla="*/ 0 h 353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636" h="3534156">
                  <a:moveTo>
                    <a:pt x="0" y="0"/>
                  </a:moveTo>
                  <a:lnTo>
                    <a:pt x="0" y="3534156"/>
                  </a:lnTo>
                  <a:lnTo>
                    <a:pt x="1659636" y="3534156"/>
                  </a:lnTo>
                  <a:lnTo>
                    <a:pt x="1659636" y="941832"/>
                  </a:lnTo>
                  <a:lnTo>
                    <a:pt x="0" y="0"/>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FAD7A3CF-DBE9-303F-7727-2C5C4034BCBE}"/>
                </a:ext>
              </a:extLst>
            </p:cNvPr>
            <p:cNvSpPr/>
            <p:nvPr/>
          </p:nvSpPr>
          <p:spPr>
            <a:xfrm>
              <a:off x="5548719" y="1463040"/>
              <a:ext cx="1659636" cy="3534156"/>
            </a:xfrm>
            <a:custGeom>
              <a:avLst/>
              <a:gdLst>
                <a:gd name="connsiteX0" fmla="*/ 0 w 1659636"/>
                <a:gd name="connsiteY0" fmla="*/ 0 h 3534156"/>
                <a:gd name="connsiteX1" fmla="*/ 0 w 1659636"/>
                <a:gd name="connsiteY1" fmla="*/ 3534156 h 3534156"/>
                <a:gd name="connsiteX2" fmla="*/ 1659636 w 1659636"/>
                <a:gd name="connsiteY2" fmla="*/ 3534156 h 3534156"/>
                <a:gd name="connsiteX3" fmla="*/ 1659636 w 1659636"/>
                <a:gd name="connsiteY3" fmla="*/ 941832 h 3534156"/>
                <a:gd name="connsiteX4" fmla="*/ 0 w 1659636"/>
                <a:gd name="connsiteY4" fmla="*/ 0 h 353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636" h="3534156">
                  <a:moveTo>
                    <a:pt x="0" y="0"/>
                  </a:moveTo>
                  <a:lnTo>
                    <a:pt x="0" y="3534156"/>
                  </a:lnTo>
                  <a:lnTo>
                    <a:pt x="1659636" y="3534156"/>
                  </a:lnTo>
                  <a:lnTo>
                    <a:pt x="1659636" y="941832"/>
                  </a:lnTo>
                  <a:lnTo>
                    <a:pt x="0" y="0"/>
                  </a:lnTo>
                  <a:close/>
                </a:path>
              </a:pathLst>
            </a:custGeom>
            <a:solidFill>
              <a:srgbClr val="616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3026C5-9A55-7D42-E4B4-D4D62A9D9592}"/>
                </a:ext>
              </a:extLst>
            </p:cNvPr>
            <p:cNvSpPr/>
            <p:nvPr/>
          </p:nvSpPr>
          <p:spPr>
            <a:xfrm>
              <a:off x="7406640" y="1170687"/>
              <a:ext cx="1271016" cy="382650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366FFC-6980-A1DE-7DCD-3938CDDA6B33}"/>
                </a:ext>
              </a:extLst>
            </p:cNvPr>
            <p:cNvSpPr/>
            <p:nvPr/>
          </p:nvSpPr>
          <p:spPr>
            <a:xfrm>
              <a:off x="3973068" y="4091940"/>
              <a:ext cx="1052755" cy="608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D80C7C-E027-6D6C-9DE4-85CC098CB9D1}"/>
                </a:ext>
              </a:extLst>
            </p:cNvPr>
            <p:cNvSpPr/>
            <p:nvPr/>
          </p:nvSpPr>
          <p:spPr>
            <a:xfrm>
              <a:off x="5852160" y="4091940"/>
              <a:ext cx="1052755" cy="608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8F0953F-C81A-A865-17AB-B58EA2FE30C1}"/>
              </a:ext>
            </a:extLst>
          </p:cNvPr>
          <p:cNvGrpSpPr/>
          <p:nvPr/>
        </p:nvGrpSpPr>
        <p:grpSpPr>
          <a:xfrm>
            <a:off x="2010470" y="1877596"/>
            <a:ext cx="1119741" cy="776026"/>
            <a:chOff x="3675888" y="1170687"/>
            <a:chExt cx="5001768" cy="3826509"/>
          </a:xfrm>
        </p:grpSpPr>
        <p:sp>
          <p:nvSpPr>
            <p:cNvPr id="25" name="Freeform 24">
              <a:extLst>
                <a:ext uri="{FF2B5EF4-FFF2-40B4-BE49-F238E27FC236}">
                  <a16:creationId xmlns:a16="http://schemas.microsoft.com/office/drawing/2014/main" id="{83F36359-91B3-3262-4E55-5D0E27B664F8}"/>
                </a:ext>
              </a:extLst>
            </p:cNvPr>
            <p:cNvSpPr/>
            <p:nvPr/>
          </p:nvSpPr>
          <p:spPr>
            <a:xfrm>
              <a:off x="3675888" y="1463040"/>
              <a:ext cx="1659636" cy="3534156"/>
            </a:xfrm>
            <a:custGeom>
              <a:avLst/>
              <a:gdLst>
                <a:gd name="connsiteX0" fmla="*/ 0 w 1659636"/>
                <a:gd name="connsiteY0" fmla="*/ 0 h 3534156"/>
                <a:gd name="connsiteX1" fmla="*/ 0 w 1659636"/>
                <a:gd name="connsiteY1" fmla="*/ 3534156 h 3534156"/>
                <a:gd name="connsiteX2" fmla="*/ 1659636 w 1659636"/>
                <a:gd name="connsiteY2" fmla="*/ 3534156 h 3534156"/>
                <a:gd name="connsiteX3" fmla="*/ 1659636 w 1659636"/>
                <a:gd name="connsiteY3" fmla="*/ 941832 h 3534156"/>
                <a:gd name="connsiteX4" fmla="*/ 0 w 1659636"/>
                <a:gd name="connsiteY4" fmla="*/ 0 h 353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636" h="3534156">
                  <a:moveTo>
                    <a:pt x="0" y="0"/>
                  </a:moveTo>
                  <a:lnTo>
                    <a:pt x="0" y="3534156"/>
                  </a:lnTo>
                  <a:lnTo>
                    <a:pt x="1659636" y="3534156"/>
                  </a:lnTo>
                  <a:lnTo>
                    <a:pt x="1659636" y="941832"/>
                  </a:lnTo>
                  <a:lnTo>
                    <a:pt x="0" y="0"/>
                  </a:lnTo>
                  <a:close/>
                </a:path>
              </a:pathLst>
            </a:custGeom>
            <a:solidFill>
              <a:srgbClr val="8B8C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FC354E27-DA93-0B16-DEA4-9450EA029466}"/>
                </a:ext>
              </a:extLst>
            </p:cNvPr>
            <p:cNvSpPr/>
            <p:nvPr/>
          </p:nvSpPr>
          <p:spPr>
            <a:xfrm>
              <a:off x="5548719" y="1463040"/>
              <a:ext cx="1659636" cy="3534156"/>
            </a:xfrm>
            <a:custGeom>
              <a:avLst/>
              <a:gdLst>
                <a:gd name="connsiteX0" fmla="*/ 0 w 1659636"/>
                <a:gd name="connsiteY0" fmla="*/ 0 h 3534156"/>
                <a:gd name="connsiteX1" fmla="*/ 0 w 1659636"/>
                <a:gd name="connsiteY1" fmla="*/ 3534156 h 3534156"/>
                <a:gd name="connsiteX2" fmla="*/ 1659636 w 1659636"/>
                <a:gd name="connsiteY2" fmla="*/ 3534156 h 3534156"/>
                <a:gd name="connsiteX3" fmla="*/ 1659636 w 1659636"/>
                <a:gd name="connsiteY3" fmla="*/ 941832 h 3534156"/>
                <a:gd name="connsiteX4" fmla="*/ 0 w 1659636"/>
                <a:gd name="connsiteY4" fmla="*/ 0 h 353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636" h="3534156">
                  <a:moveTo>
                    <a:pt x="0" y="0"/>
                  </a:moveTo>
                  <a:lnTo>
                    <a:pt x="0" y="3534156"/>
                  </a:lnTo>
                  <a:lnTo>
                    <a:pt x="1659636" y="3534156"/>
                  </a:lnTo>
                  <a:lnTo>
                    <a:pt x="1659636" y="941832"/>
                  </a:lnTo>
                  <a:lnTo>
                    <a:pt x="0" y="0"/>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4B6913-1472-5EFA-5F4E-2A24A1EE54EE}"/>
                </a:ext>
              </a:extLst>
            </p:cNvPr>
            <p:cNvSpPr/>
            <p:nvPr/>
          </p:nvSpPr>
          <p:spPr>
            <a:xfrm>
              <a:off x="7406640" y="1170687"/>
              <a:ext cx="1271016" cy="382650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A5975A8-5BDF-35D1-11EC-7ACDB8E624A8}"/>
                </a:ext>
              </a:extLst>
            </p:cNvPr>
            <p:cNvSpPr/>
            <p:nvPr/>
          </p:nvSpPr>
          <p:spPr>
            <a:xfrm>
              <a:off x="3973068" y="4091940"/>
              <a:ext cx="1052755" cy="608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D2F1A72-8F45-ADD3-F7A5-C5C5888F8850}"/>
                </a:ext>
              </a:extLst>
            </p:cNvPr>
            <p:cNvSpPr/>
            <p:nvPr/>
          </p:nvSpPr>
          <p:spPr>
            <a:xfrm>
              <a:off x="5852160" y="4091940"/>
              <a:ext cx="1052755" cy="608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5C27AB80-AD50-95A3-DD2A-05946A858B14}"/>
              </a:ext>
            </a:extLst>
          </p:cNvPr>
          <p:cNvGrpSpPr/>
          <p:nvPr/>
        </p:nvGrpSpPr>
        <p:grpSpPr>
          <a:xfrm>
            <a:off x="985752" y="3517851"/>
            <a:ext cx="10428620" cy="2113975"/>
            <a:chOff x="985752" y="3517851"/>
            <a:chExt cx="10428620" cy="2113975"/>
          </a:xfrm>
        </p:grpSpPr>
        <p:cxnSp>
          <p:nvCxnSpPr>
            <p:cNvPr id="70" name="Straight Connector 69">
              <a:extLst>
                <a:ext uri="{FF2B5EF4-FFF2-40B4-BE49-F238E27FC236}">
                  <a16:creationId xmlns:a16="http://schemas.microsoft.com/office/drawing/2014/main" id="{8830D3EA-BCA8-878A-3CFE-A47E616CAA29}"/>
                </a:ext>
              </a:extLst>
            </p:cNvPr>
            <p:cNvCxnSpPr>
              <a:cxnSpLocks/>
            </p:cNvCxnSpPr>
            <p:nvPr/>
          </p:nvCxnSpPr>
          <p:spPr>
            <a:xfrm>
              <a:off x="985752" y="4210363"/>
              <a:ext cx="104286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hlinkClick r:id="rId4" action="ppaction://hlinksldjump"/>
              <a:extLst>
                <a:ext uri="{FF2B5EF4-FFF2-40B4-BE49-F238E27FC236}">
                  <a16:creationId xmlns:a16="http://schemas.microsoft.com/office/drawing/2014/main" id="{D932F23F-7525-E330-55F6-C4B82B655B18}"/>
                </a:ext>
              </a:extLst>
            </p:cNvPr>
            <p:cNvSpPr txBox="1"/>
            <p:nvPr/>
          </p:nvSpPr>
          <p:spPr>
            <a:xfrm>
              <a:off x="8192983" y="3523611"/>
              <a:ext cx="3117240" cy="1866769"/>
            </a:xfrm>
            <a:prstGeom prst="rect">
              <a:avLst/>
            </a:prstGeom>
            <a:noFill/>
          </p:spPr>
          <p:txBody>
            <a:bodyPr wrap="square" lIns="0" tIns="0" rIns="0" bIns="0" rtlCol="0">
              <a:noAutofit/>
            </a:bodyPr>
            <a:lstStyle/>
            <a:p>
              <a:pPr>
                <a:lnSpc>
                  <a:spcPct val="250000"/>
                </a:lnSpc>
              </a:pPr>
              <a:r>
                <a:rPr lang="en-US" sz="1700" kern="0">
                  <a:sym typeface="Arial"/>
                </a:rPr>
                <a:t>Minimize Cycle Times</a:t>
              </a:r>
            </a:p>
            <a:p>
              <a:pPr>
                <a:lnSpc>
                  <a:spcPct val="250000"/>
                </a:lnSpc>
              </a:pPr>
              <a:r>
                <a:rPr lang="en-US" sz="1700" kern="0">
                  <a:sym typeface="Arial"/>
                </a:rPr>
                <a:t>Maximize Machine Throughput</a:t>
              </a:r>
            </a:p>
            <a:p>
              <a:pPr>
                <a:lnSpc>
                  <a:spcPct val="250000"/>
                </a:lnSpc>
              </a:pPr>
              <a:r>
                <a:rPr lang="en-US" sz="1700" kern="0">
                  <a:sym typeface="Arial"/>
                </a:rPr>
                <a:t>Increase Line Efficiency</a:t>
              </a:r>
            </a:p>
          </p:txBody>
        </p:sp>
        <p:sp>
          <p:nvSpPr>
            <p:cNvPr id="11" name="TextBox 10">
              <a:hlinkClick r:id="rId4" action="ppaction://hlinksldjump"/>
              <a:extLst>
                <a:ext uri="{FF2B5EF4-FFF2-40B4-BE49-F238E27FC236}">
                  <a16:creationId xmlns:a16="http://schemas.microsoft.com/office/drawing/2014/main" id="{E2D24610-B649-3D1B-684A-39E6F190A9EE}"/>
                </a:ext>
              </a:extLst>
            </p:cNvPr>
            <p:cNvSpPr txBox="1"/>
            <p:nvPr/>
          </p:nvSpPr>
          <p:spPr>
            <a:xfrm>
              <a:off x="4709968" y="3517851"/>
              <a:ext cx="2891233" cy="2113975"/>
            </a:xfrm>
            <a:prstGeom prst="rect">
              <a:avLst/>
            </a:prstGeom>
            <a:noFill/>
          </p:spPr>
          <p:txBody>
            <a:bodyPr wrap="square" lIns="0" tIns="0" rIns="0" bIns="0" rtlCol="0">
              <a:noAutofit/>
            </a:bodyPr>
            <a:lstStyle/>
            <a:p>
              <a:pPr>
                <a:lnSpc>
                  <a:spcPct val="250000"/>
                </a:lnSpc>
              </a:pPr>
              <a:r>
                <a:rPr lang="en-US" sz="1700" kern="0">
                  <a:sym typeface="Arial"/>
                </a:rPr>
                <a:t>Enable In-Line Quality Control</a:t>
              </a:r>
            </a:p>
            <a:p>
              <a:pPr>
                <a:lnSpc>
                  <a:spcPct val="250000"/>
                </a:lnSpc>
              </a:pPr>
              <a:r>
                <a:rPr lang="en-US" sz="1700" kern="0">
                  <a:sym typeface="Arial"/>
                </a:rPr>
                <a:t>Minimize Product Defects</a:t>
              </a:r>
            </a:p>
            <a:p>
              <a:pPr>
                <a:lnSpc>
                  <a:spcPct val="250000"/>
                </a:lnSpc>
              </a:pPr>
              <a:r>
                <a:rPr lang="en-US" sz="1700" kern="0">
                  <a:sym typeface="Arial"/>
                </a:rPr>
                <a:t>Reduce Rework and Scrap</a:t>
              </a:r>
            </a:p>
          </p:txBody>
        </p:sp>
        <p:sp>
          <p:nvSpPr>
            <p:cNvPr id="30" name="TextBox 29">
              <a:hlinkClick r:id="rId4" action="ppaction://hlinksldjump"/>
              <a:extLst>
                <a:ext uri="{FF2B5EF4-FFF2-40B4-BE49-F238E27FC236}">
                  <a16:creationId xmlns:a16="http://schemas.microsoft.com/office/drawing/2014/main" id="{43D230BF-6E71-19AA-A542-3706A4073323}"/>
                </a:ext>
              </a:extLst>
            </p:cNvPr>
            <p:cNvSpPr txBox="1"/>
            <p:nvPr/>
          </p:nvSpPr>
          <p:spPr>
            <a:xfrm>
              <a:off x="1163105" y="3517851"/>
              <a:ext cx="3113064" cy="2113971"/>
            </a:xfrm>
            <a:prstGeom prst="rect">
              <a:avLst/>
            </a:prstGeom>
            <a:noFill/>
          </p:spPr>
          <p:txBody>
            <a:bodyPr wrap="square" lIns="0" tIns="0" rIns="0" bIns="0" rtlCol="0">
              <a:noAutofit/>
            </a:bodyPr>
            <a:lstStyle/>
            <a:p>
              <a:pPr>
                <a:lnSpc>
                  <a:spcPct val="250000"/>
                </a:lnSpc>
              </a:pPr>
              <a:r>
                <a:rPr lang="en-US" sz="1700" kern="0">
                  <a:sym typeface="Arial"/>
                </a:rPr>
                <a:t>Make Informed Decisions</a:t>
              </a:r>
            </a:p>
            <a:p>
              <a:pPr>
                <a:lnSpc>
                  <a:spcPct val="250000"/>
                </a:lnSpc>
              </a:pPr>
              <a:r>
                <a:rPr lang="en-US" sz="1700" kern="0">
                  <a:sym typeface="Arial"/>
                </a:rPr>
                <a:t>Improve Employee Productivity</a:t>
              </a:r>
            </a:p>
            <a:p>
              <a:pPr>
                <a:lnSpc>
                  <a:spcPct val="250000"/>
                </a:lnSpc>
              </a:pPr>
              <a:r>
                <a:rPr lang="en-US" sz="1700" kern="0">
                  <a:sym typeface="Arial"/>
                </a:rPr>
                <a:t>Improve Workflow Efficiency</a:t>
              </a:r>
            </a:p>
          </p:txBody>
        </p:sp>
        <p:cxnSp>
          <p:nvCxnSpPr>
            <p:cNvPr id="37" name="Straight Connector 36">
              <a:extLst>
                <a:ext uri="{FF2B5EF4-FFF2-40B4-BE49-F238E27FC236}">
                  <a16:creationId xmlns:a16="http://schemas.microsoft.com/office/drawing/2014/main" id="{9FCAE708-213E-ADCA-4A42-85B0330CD330}"/>
                </a:ext>
              </a:extLst>
            </p:cNvPr>
            <p:cNvCxnSpPr>
              <a:cxnSpLocks/>
            </p:cNvCxnSpPr>
            <p:nvPr/>
          </p:nvCxnSpPr>
          <p:spPr>
            <a:xfrm>
              <a:off x="985752" y="4934982"/>
              <a:ext cx="104286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847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C813E-8DD2-F586-6A9E-084FB9462CD5}"/>
            </a:ext>
          </a:extLst>
        </p:cNvPr>
        <p:cNvGrpSpPr/>
        <p:nvPr/>
      </p:nvGrpSpPr>
      <p:grpSpPr>
        <a:xfrm>
          <a:off x="0" y="0"/>
          <a:ext cx="0" cy="0"/>
          <a:chOff x="0" y="0"/>
          <a:chExt cx="0" cy="0"/>
        </a:xfrm>
      </p:grpSpPr>
      <p:sp>
        <p:nvSpPr>
          <p:cNvPr id="56" name="Round Same Side Corner Rectangle 55">
            <a:extLst>
              <a:ext uri="{FF2B5EF4-FFF2-40B4-BE49-F238E27FC236}">
                <a16:creationId xmlns:a16="http://schemas.microsoft.com/office/drawing/2014/main" id="{762801B3-719F-C607-27DA-1C3DC056100A}"/>
              </a:ext>
            </a:extLst>
          </p:cNvPr>
          <p:cNvSpPr/>
          <p:nvPr/>
        </p:nvSpPr>
        <p:spPr>
          <a:xfrm rot="10800000">
            <a:off x="573437" y="1689625"/>
            <a:ext cx="11063218" cy="4599505"/>
          </a:xfrm>
          <a:prstGeom prst="round2SameRect">
            <a:avLst>
              <a:gd name="adj1" fmla="val 4315"/>
              <a:gd name="adj2" fmla="val 0"/>
            </a:avLst>
          </a:prstGeom>
          <a:solidFill>
            <a:schemeClr val="accent4">
              <a:lumMod val="20000"/>
              <a:lumOff val="8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BACC123-5A40-3546-D790-901CA5DECB6C}"/>
              </a:ext>
            </a:extLst>
          </p:cNvPr>
          <p:cNvSpPr/>
          <p:nvPr/>
        </p:nvSpPr>
        <p:spPr>
          <a:xfrm>
            <a:off x="573437" y="435095"/>
            <a:ext cx="11063222" cy="1270749"/>
          </a:xfrm>
          <a:prstGeom prst="round2SameRect">
            <a:avLst>
              <a:gd name="adj1" fmla="val 130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0" rtlCol="0" anchor="ctr"/>
          <a:lstStyle/>
          <a:p>
            <a:pPr eaLnBrk="0" fontAlgn="base" hangingPunct="0">
              <a:spcBef>
                <a:spcPct val="0"/>
              </a:spcBef>
              <a:spcAft>
                <a:spcPct val="0"/>
              </a:spcAft>
            </a:pPr>
            <a:endParaRPr lang="en-US" sz="3000">
              <a:solidFill>
                <a:schemeClr val="bg1"/>
              </a:solidFill>
            </a:endParaRPr>
          </a:p>
        </p:txBody>
      </p:sp>
      <p:sp>
        <p:nvSpPr>
          <p:cNvPr id="32" name="Freeform 31">
            <a:extLst>
              <a:ext uri="{FF2B5EF4-FFF2-40B4-BE49-F238E27FC236}">
                <a16:creationId xmlns:a16="http://schemas.microsoft.com/office/drawing/2014/main" id="{704C1880-B799-7A3C-EEEA-54361F874E7D}"/>
              </a:ext>
            </a:extLst>
          </p:cNvPr>
          <p:cNvSpPr/>
          <p:nvPr/>
        </p:nvSpPr>
        <p:spPr>
          <a:xfrm>
            <a:off x="2398386" y="425968"/>
            <a:ext cx="9238269" cy="1274131"/>
          </a:xfrm>
          <a:custGeom>
            <a:avLst/>
            <a:gdLst>
              <a:gd name="connsiteX0" fmla="*/ 0 w 9238269"/>
              <a:gd name="connsiteY0" fmla="*/ 0 h 1274131"/>
              <a:gd name="connsiteX1" fmla="*/ 8035429 w 9238269"/>
              <a:gd name="connsiteY1" fmla="*/ 0 h 1274131"/>
              <a:gd name="connsiteX2" fmla="*/ 8035429 w 9238269"/>
              <a:gd name="connsiteY2" fmla="*/ 3382 h 1274131"/>
              <a:gd name="connsiteX3" fmla="*/ 9088219 w 9238269"/>
              <a:gd name="connsiteY3" fmla="*/ 3382 h 1274131"/>
              <a:gd name="connsiteX4" fmla="*/ 9238269 w 9238269"/>
              <a:gd name="connsiteY4" fmla="*/ 153432 h 1274131"/>
              <a:gd name="connsiteX5" fmla="*/ 9238269 w 9238269"/>
              <a:gd name="connsiteY5" fmla="*/ 1274131 h 1274131"/>
              <a:gd name="connsiteX6" fmla="*/ 4 w 9238269"/>
              <a:gd name="connsiteY6" fmla="*/ 1274131 h 1274131"/>
              <a:gd name="connsiteX7" fmla="*/ 4 w 9238269"/>
              <a:gd name="connsiteY7" fmla="*/ 1270749 h 1274131"/>
              <a:gd name="connsiteX8" fmla="*/ 0 w 9238269"/>
              <a:gd name="connsiteY8" fmla="*/ 1270749 h 127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8269" h="1274131">
                <a:moveTo>
                  <a:pt x="0" y="0"/>
                </a:moveTo>
                <a:lnTo>
                  <a:pt x="8035429" y="0"/>
                </a:lnTo>
                <a:lnTo>
                  <a:pt x="8035429" y="3382"/>
                </a:lnTo>
                <a:lnTo>
                  <a:pt x="9088219" y="3382"/>
                </a:lnTo>
                <a:cubicBezTo>
                  <a:pt x="9171089" y="3382"/>
                  <a:pt x="9238269" y="70562"/>
                  <a:pt x="9238269" y="153432"/>
                </a:cubicBezTo>
                <a:lnTo>
                  <a:pt x="9238269" y="1274131"/>
                </a:lnTo>
                <a:lnTo>
                  <a:pt x="4" y="1274131"/>
                </a:lnTo>
                <a:lnTo>
                  <a:pt x="4" y="1270749"/>
                </a:lnTo>
                <a:lnTo>
                  <a:pt x="0" y="12707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0" rtlCol="0" anchor="ctr">
            <a:noAutofit/>
          </a:bodyPr>
          <a:lstStyle/>
          <a:p>
            <a:pPr eaLnBrk="0" fontAlgn="base" hangingPunct="0">
              <a:spcBef>
                <a:spcPct val="0"/>
              </a:spcBef>
              <a:spcAft>
                <a:spcPct val="0"/>
              </a:spcAft>
            </a:pPr>
            <a:endParaRPr lang="en-US" sz="3000">
              <a:solidFill>
                <a:schemeClr val="bg1"/>
              </a:solidFill>
            </a:endParaRPr>
          </a:p>
        </p:txBody>
      </p:sp>
      <p:pic>
        <p:nvPicPr>
          <p:cNvPr id="11" name="Picture 10" descr="Shape&#10;&#10;Description automatically generated with low confidence">
            <a:extLst>
              <a:ext uri="{FF2B5EF4-FFF2-40B4-BE49-F238E27FC236}">
                <a16:creationId xmlns:a16="http://schemas.microsoft.com/office/drawing/2014/main" id="{AD904843-15EB-B831-56C8-FA6F9B9D1E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045"/>
          <a:stretch/>
        </p:blipFill>
        <p:spPr>
          <a:xfrm rot="16200000" flipH="1">
            <a:off x="5919068" y="-3645182"/>
            <a:ext cx="371959" cy="11063223"/>
          </a:xfrm>
          <a:prstGeom prst="rect">
            <a:avLst/>
          </a:prstGeom>
        </p:spPr>
      </p:pic>
      <p:sp>
        <p:nvSpPr>
          <p:cNvPr id="5" name="Title 1">
            <a:extLst>
              <a:ext uri="{FF2B5EF4-FFF2-40B4-BE49-F238E27FC236}">
                <a16:creationId xmlns:a16="http://schemas.microsoft.com/office/drawing/2014/main" id="{0B569050-B4BC-BC70-6B45-A6D04FA590D8}"/>
              </a:ext>
            </a:extLst>
          </p:cNvPr>
          <p:cNvSpPr txBox="1">
            <a:spLocks/>
          </p:cNvSpPr>
          <p:nvPr/>
        </p:nvSpPr>
        <p:spPr>
          <a:xfrm>
            <a:off x="2691407" y="572107"/>
            <a:ext cx="6040753" cy="1081295"/>
          </a:xfrm>
          <a:prstGeom prst="rect">
            <a:avLst/>
          </a:prstGeom>
        </p:spPr>
        <p:txBody>
          <a:bodyPr lIns="91440" tIns="45720" rIns="91440" bIns="45720" anchor="t"/>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solidFill>
                  <a:schemeClr val="bg1"/>
                </a:solidFill>
              </a:rPr>
              <a:t>Your Focus: </a:t>
            </a:r>
            <a:br>
              <a:rPr lang="en-US" sz="3000">
                <a:solidFill>
                  <a:schemeClr val="bg1"/>
                </a:solidFill>
              </a:rPr>
            </a:br>
            <a:r>
              <a:rPr lang="en-US" sz="3200" b="1">
                <a:solidFill>
                  <a:schemeClr val="bg1"/>
                </a:solidFill>
                <a:effectLst/>
                <a:latin typeface="Helvetica" pitchFamily="2" charset="0"/>
              </a:rPr>
              <a:t>Asset and Process Visibility</a:t>
            </a:r>
          </a:p>
          <a:p>
            <a:pPr fontAlgn="auto">
              <a:spcAft>
                <a:spcPts val="0"/>
              </a:spcAft>
            </a:pPr>
            <a:endParaRPr lang="en-US" sz="3000" b="1">
              <a:solidFill>
                <a:schemeClr val="bg1"/>
              </a:solidFill>
            </a:endParaRPr>
          </a:p>
        </p:txBody>
      </p:sp>
      <p:sp>
        <p:nvSpPr>
          <p:cNvPr id="9" name="TextBox 8">
            <a:extLst>
              <a:ext uri="{FF2B5EF4-FFF2-40B4-BE49-F238E27FC236}">
                <a16:creationId xmlns:a16="http://schemas.microsoft.com/office/drawing/2014/main" id="{1CC29CC0-F1A0-012D-B9DD-B87D3BDE4795}"/>
              </a:ext>
            </a:extLst>
          </p:cNvPr>
          <p:cNvSpPr txBox="1"/>
          <p:nvPr/>
        </p:nvSpPr>
        <p:spPr>
          <a:xfrm>
            <a:off x="4513678" y="1408386"/>
            <a:ext cx="0" cy="0"/>
          </a:xfrm>
          <a:prstGeom prst="rect">
            <a:avLst/>
          </a:prstGeom>
          <a:noFill/>
        </p:spPr>
        <p:txBody>
          <a:bodyPr wrap="none" lIns="0" tIns="0" rIns="0" bIns="0" rtlCol="0">
            <a:noAutofit/>
          </a:bodyPr>
          <a:lstStyle/>
          <a:p>
            <a:pPr algn="l"/>
            <a:endParaRPr lang="en-US" err="1"/>
          </a:p>
        </p:txBody>
      </p:sp>
      <p:sp>
        <p:nvSpPr>
          <p:cNvPr id="16" name="TextBox 15">
            <a:extLst>
              <a:ext uri="{FF2B5EF4-FFF2-40B4-BE49-F238E27FC236}">
                <a16:creationId xmlns:a16="http://schemas.microsoft.com/office/drawing/2014/main" id="{766BE866-6544-4234-5102-C293A49E6F10}"/>
              </a:ext>
            </a:extLst>
          </p:cNvPr>
          <p:cNvSpPr txBox="1"/>
          <p:nvPr/>
        </p:nvSpPr>
        <p:spPr>
          <a:xfrm>
            <a:off x="1014665" y="2307221"/>
            <a:ext cx="2026603" cy="892908"/>
          </a:xfrm>
          <a:prstGeom prst="rect">
            <a:avLst/>
          </a:prstGeom>
          <a:noFill/>
        </p:spPr>
        <p:txBody>
          <a:bodyPr wrap="square" lIns="0" tIns="0" rIns="0" bIns="0" rtlCol="0">
            <a:noAutofit/>
          </a:bodyPr>
          <a:lstStyle/>
          <a:p>
            <a:pPr rtl="0" fontAlgn="base">
              <a:lnSpc>
                <a:spcPct val="90000"/>
              </a:lnSpc>
            </a:pPr>
            <a:r>
              <a:rPr lang="en-US" sz="3000" b="1" i="0" u="none" strike="noStrike">
                <a:effectLst/>
                <a:latin typeface="Arial" panose="020B0604020202020204" pitchFamily="34" charset="0"/>
              </a:rPr>
              <a:t>You’re not alone</a:t>
            </a:r>
            <a:endParaRPr lang="en-US" sz="3000" b="0" i="0">
              <a:solidFill>
                <a:srgbClr val="000000"/>
              </a:solidFill>
              <a:effectLst/>
              <a:latin typeface="Segoe UI" panose="020B0502040204020203" pitchFamily="34" charset="0"/>
            </a:endParaRPr>
          </a:p>
        </p:txBody>
      </p:sp>
      <p:sp>
        <p:nvSpPr>
          <p:cNvPr id="17" name="TextBox 16">
            <a:extLst>
              <a:ext uri="{FF2B5EF4-FFF2-40B4-BE49-F238E27FC236}">
                <a16:creationId xmlns:a16="http://schemas.microsoft.com/office/drawing/2014/main" id="{8181CF20-6826-7823-334D-0DFDF938CD08}"/>
              </a:ext>
            </a:extLst>
          </p:cNvPr>
          <p:cNvSpPr txBox="1"/>
          <p:nvPr/>
        </p:nvSpPr>
        <p:spPr>
          <a:xfrm>
            <a:off x="3901297" y="2345048"/>
            <a:ext cx="1049574" cy="817254"/>
          </a:xfrm>
          <a:prstGeom prst="rect">
            <a:avLst/>
          </a:prstGeom>
          <a:noFill/>
        </p:spPr>
        <p:txBody>
          <a:bodyPr wrap="square" lIns="0" tIns="0" rIns="0" bIns="0" rtlCol="0">
            <a:noAutofit/>
          </a:bodyPr>
          <a:lstStyle/>
          <a:p>
            <a:pPr algn="ctr" eaLnBrk="0" hangingPunct="0">
              <a:defRPr/>
            </a:pPr>
            <a:r>
              <a:rPr kumimoji="0" lang="en-US" sz="5000" b="1" i="0" u="none" strike="noStrike" kern="1200" cap="none" spc="0" normalizeH="0" baseline="0" noProof="0">
                <a:ln>
                  <a:noFill/>
                </a:ln>
                <a:solidFill>
                  <a:schemeClr val="accent4"/>
                </a:solidFill>
                <a:effectLst/>
                <a:uLnTx/>
                <a:uFillTx/>
                <a:latin typeface="Arial"/>
                <a:ea typeface="MS PGothic"/>
                <a:cs typeface="Arial"/>
              </a:rPr>
              <a:t>86</a:t>
            </a:r>
            <a:r>
              <a:rPr kumimoji="0" lang="en-US" sz="3000" b="1" i="0" u="none" strike="noStrike" kern="1200" cap="none" spc="0" normalizeH="0" baseline="0" noProof="0">
                <a:ln>
                  <a:noFill/>
                </a:ln>
                <a:solidFill>
                  <a:schemeClr val="accent4"/>
                </a:solidFill>
                <a:effectLst/>
                <a:uLnTx/>
                <a:uFillTx/>
                <a:latin typeface="Arial"/>
                <a:ea typeface="MS PGothic"/>
                <a:cs typeface="Arial"/>
              </a:rPr>
              <a:t>%</a:t>
            </a:r>
            <a:endParaRPr lang="en-US" sz="3000">
              <a:solidFill>
                <a:schemeClr val="accent4"/>
              </a:solidFill>
            </a:endParaRPr>
          </a:p>
        </p:txBody>
      </p:sp>
      <p:sp>
        <p:nvSpPr>
          <p:cNvPr id="18" name="TextBox 17">
            <a:extLst>
              <a:ext uri="{FF2B5EF4-FFF2-40B4-BE49-F238E27FC236}">
                <a16:creationId xmlns:a16="http://schemas.microsoft.com/office/drawing/2014/main" id="{2AF9500D-0415-860E-8B95-3F4AD9A73E0A}"/>
              </a:ext>
            </a:extLst>
          </p:cNvPr>
          <p:cNvSpPr txBox="1"/>
          <p:nvPr/>
        </p:nvSpPr>
        <p:spPr>
          <a:xfrm>
            <a:off x="5437486" y="2276622"/>
            <a:ext cx="5241117" cy="954107"/>
          </a:xfrm>
          <a:prstGeom prst="rect">
            <a:avLst/>
          </a:prstGeom>
          <a:noFill/>
        </p:spPr>
        <p:txBody>
          <a:bodyPr wrap="square">
            <a:spAutoFit/>
          </a:bodyPr>
          <a:lstStyle/>
          <a:p>
            <a:pPr eaLnBrk="0" hangingPunct="0">
              <a:defRPr/>
            </a:pPr>
            <a:r>
              <a:rPr kumimoji="0" lang="en-US" sz="1800" b="0" i="0" u="none" strike="noStrike" kern="1200" cap="none" spc="0" normalizeH="0" baseline="0" noProof="0">
                <a:ln>
                  <a:noFill/>
                </a:ln>
                <a:effectLst/>
                <a:uLnTx/>
                <a:uFillTx/>
                <a:ea typeface="MS PGothic"/>
                <a:cs typeface="Arial" panose="020B0604020202020204" pitchFamily="34" charset="0"/>
              </a:rPr>
              <a:t>Of manufacturing professionals are moving forward with digital transformation </a:t>
            </a:r>
          </a:p>
          <a:p>
            <a:pPr>
              <a:defRPr/>
            </a:pPr>
            <a:r>
              <a:rPr lang="en-US" sz="1000">
                <a:solidFill>
                  <a:schemeClr val="bg1">
                    <a:lumMod val="50000"/>
                  </a:schemeClr>
                </a:solidFill>
                <a:cs typeface="Arial" panose="020B0604020202020204" pitchFamily="34" charset="0"/>
              </a:rPr>
              <a:t>Source: </a:t>
            </a:r>
            <a:r>
              <a:rPr lang="en-US" sz="1000">
                <a:solidFill>
                  <a:srgbClr val="0073E6"/>
                </a:solidFill>
                <a:cs typeface="Arial" panose="020B0604020202020204" pitchFamily="34" charset="0"/>
                <a:hlinkClick r:id="rId4">
                  <a:extLst>
                    <a:ext uri="{A12FA001-AC4F-418D-AE19-62706E023703}">
                      <ahyp:hlinkClr xmlns:ahyp="http://schemas.microsoft.com/office/drawing/2018/hyperlinkcolor" val="tx"/>
                    </a:ext>
                  </a:extLst>
                </a:hlinkClick>
              </a:rPr>
              <a:t>Smart Industry, “New research sees buy-in for digital transformation growing among manufacturing stakeholders,” November 9, 2023</a:t>
            </a:r>
            <a:endParaRPr lang="en-US" sz="1000">
              <a:solidFill>
                <a:srgbClr val="0073E6"/>
              </a:solidFill>
              <a:cs typeface="Arial" panose="020B0604020202020204" pitchFamily="34" charset="0"/>
            </a:endParaRPr>
          </a:p>
        </p:txBody>
      </p:sp>
      <p:pic>
        <p:nvPicPr>
          <p:cNvPr id="20" name="Graphic 19">
            <a:extLst>
              <a:ext uri="{FF2B5EF4-FFF2-40B4-BE49-F238E27FC236}">
                <a16:creationId xmlns:a16="http://schemas.microsoft.com/office/drawing/2014/main" id="{EB7D5677-F83E-55A8-4595-CC322A267465}"/>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15617" y="1960498"/>
            <a:ext cx="1586355" cy="1586355"/>
          </a:xfrm>
          <a:prstGeom prst="rect">
            <a:avLst/>
          </a:prstGeom>
        </p:spPr>
      </p:pic>
      <p:grpSp>
        <p:nvGrpSpPr>
          <p:cNvPr id="12" name="Group 11">
            <a:extLst>
              <a:ext uri="{FF2B5EF4-FFF2-40B4-BE49-F238E27FC236}">
                <a16:creationId xmlns:a16="http://schemas.microsoft.com/office/drawing/2014/main" id="{257B9A9C-6075-1FDD-EFC3-FF47146E5B0E}"/>
              </a:ext>
            </a:extLst>
          </p:cNvPr>
          <p:cNvGrpSpPr/>
          <p:nvPr/>
        </p:nvGrpSpPr>
        <p:grpSpPr>
          <a:xfrm>
            <a:off x="926044" y="699437"/>
            <a:ext cx="1119740" cy="776026"/>
            <a:chOff x="3675888" y="1170687"/>
            <a:chExt cx="5001768" cy="3826509"/>
          </a:xfrm>
        </p:grpSpPr>
        <p:sp>
          <p:nvSpPr>
            <p:cNvPr id="13" name="Freeform 12">
              <a:extLst>
                <a:ext uri="{FF2B5EF4-FFF2-40B4-BE49-F238E27FC236}">
                  <a16:creationId xmlns:a16="http://schemas.microsoft.com/office/drawing/2014/main" id="{2CEBD408-0452-6E1D-9039-353F8094C0F0}"/>
                </a:ext>
              </a:extLst>
            </p:cNvPr>
            <p:cNvSpPr/>
            <p:nvPr/>
          </p:nvSpPr>
          <p:spPr>
            <a:xfrm>
              <a:off x="3675888" y="1463040"/>
              <a:ext cx="1659636" cy="3534156"/>
            </a:xfrm>
            <a:custGeom>
              <a:avLst/>
              <a:gdLst>
                <a:gd name="connsiteX0" fmla="*/ 0 w 1659636"/>
                <a:gd name="connsiteY0" fmla="*/ 0 h 3534156"/>
                <a:gd name="connsiteX1" fmla="*/ 0 w 1659636"/>
                <a:gd name="connsiteY1" fmla="*/ 3534156 h 3534156"/>
                <a:gd name="connsiteX2" fmla="*/ 1659636 w 1659636"/>
                <a:gd name="connsiteY2" fmla="*/ 3534156 h 3534156"/>
                <a:gd name="connsiteX3" fmla="*/ 1659636 w 1659636"/>
                <a:gd name="connsiteY3" fmla="*/ 941832 h 3534156"/>
                <a:gd name="connsiteX4" fmla="*/ 0 w 1659636"/>
                <a:gd name="connsiteY4" fmla="*/ 0 h 353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636" h="3534156">
                  <a:moveTo>
                    <a:pt x="0" y="0"/>
                  </a:moveTo>
                  <a:lnTo>
                    <a:pt x="0" y="3534156"/>
                  </a:lnTo>
                  <a:lnTo>
                    <a:pt x="1659636" y="3534156"/>
                  </a:lnTo>
                  <a:lnTo>
                    <a:pt x="1659636" y="941832"/>
                  </a:lnTo>
                  <a:lnTo>
                    <a:pt x="0" y="0"/>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1D379C2-F055-7FAE-C3DA-D0E1D0DC68CE}"/>
                </a:ext>
              </a:extLst>
            </p:cNvPr>
            <p:cNvSpPr/>
            <p:nvPr/>
          </p:nvSpPr>
          <p:spPr>
            <a:xfrm>
              <a:off x="5548719" y="1463040"/>
              <a:ext cx="1659636" cy="3534156"/>
            </a:xfrm>
            <a:custGeom>
              <a:avLst/>
              <a:gdLst>
                <a:gd name="connsiteX0" fmla="*/ 0 w 1659636"/>
                <a:gd name="connsiteY0" fmla="*/ 0 h 3534156"/>
                <a:gd name="connsiteX1" fmla="*/ 0 w 1659636"/>
                <a:gd name="connsiteY1" fmla="*/ 3534156 h 3534156"/>
                <a:gd name="connsiteX2" fmla="*/ 1659636 w 1659636"/>
                <a:gd name="connsiteY2" fmla="*/ 3534156 h 3534156"/>
                <a:gd name="connsiteX3" fmla="*/ 1659636 w 1659636"/>
                <a:gd name="connsiteY3" fmla="*/ 941832 h 3534156"/>
                <a:gd name="connsiteX4" fmla="*/ 0 w 1659636"/>
                <a:gd name="connsiteY4" fmla="*/ 0 h 353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636" h="3534156">
                  <a:moveTo>
                    <a:pt x="0" y="0"/>
                  </a:moveTo>
                  <a:lnTo>
                    <a:pt x="0" y="3534156"/>
                  </a:lnTo>
                  <a:lnTo>
                    <a:pt x="1659636" y="3534156"/>
                  </a:lnTo>
                  <a:lnTo>
                    <a:pt x="1659636" y="941832"/>
                  </a:lnTo>
                  <a:lnTo>
                    <a:pt x="0" y="0"/>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530C59-34EC-2E25-5739-A2E1E3CA6B1E}"/>
                </a:ext>
              </a:extLst>
            </p:cNvPr>
            <p:cNvSpPr/>
            <p:nvPr/>
          </p:nvSpPr>
          <p:spPr>
            <a:xfrm>
              <a:off x="7406640" y="1170687"/>
              <a:ext cx="1271016" cy="3826509"/>
            </a:xfrm>
            <a:prstGeom prst="rect">
              <a:avLst/>
            </a:prstGeom>
            <a:solidFill>
              <a:srgbClr val="1D22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DDF68EF-076F-1D62-E292-FF120780252E}"/>
                </a:ext>
              </a:extLst>
            </p:cNvPr>
            <p:cNvSpPr/>
            <p:nvPr/>
          </p:nvSpPr>
          <p:spPr>
            <a:xfrm>
              <a:off x="3973068" y="4091940"/>
              <a:ext cx="1052755" cy="608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DA0D99-F740-1597-12D7-70240A266438}"/>
                </a:ext>
              </a:extLst>
            </p:cNvPr>
            <p:cNvSpPr/>
            <p:nvPr/>
          </p:nvSpPr>
          <p:spPr>
            <a:xfrm>
              <a:off x="5852160" y="4091940"/>
              <a:ext cx="1052755" cy="608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34F6490A-391E-494E-B9A4-05056A6EBAE2}"/>
              </a:ext>
            </a:extLst>
          </p:cNvPr>
          <p:cNvSpPr txBox="1"/>
          <p:nvPr/>
        </p:nvSpPr>
        <p:spPr>
          <a:xfrm>
            <a:off x="778476" y="6413157"/>
            <a:ext cx="0" cy="0"/>
          </a:xfrm>
          <a:prstGeom prst="rect">
            <a:avLst/>
          </a:prstGeom>
          <a:noFill/>
        </p:spPr>
        <p:txBody>
          <a:bodyPr wrap="none" lIns="0" tIns="0" rIns="0" bIns="0" rtlCol="0">
            <a:noAutofit/>
          </a:bodyPr>
          <a:lstStyle/>
          <a:p>
            <a:pPr algn="l"/>
            <a:endParaRPr lang="en-US" err="1"/>
          </a:p>
        </p:txBody>
      </p:sp>
      <p:sp>
        <p:nvSpPr>
          <p:cNvPr id="38" name="TextBox 37">
            <a:extLst>
              <a:ext uri="{FF2B5EF4-FFF2-40B4-BE49-F238E27FC236}">
                <a16:creationId xmlns:a16="http://schemas.microsoft.com/office/drawing/2014/main" id="{A046A421-8EB8-86F5-3160-62EEDFCECEE9}"/>
              </a:ext>
            </a:extLst>
          </p:cNvPr>
          <p:cNvSpPr txBox="1"/>
          <p:nvPr/>
        </p:nvSpPr>
        <p:spPr>
          <a:xfrm>
            <a:off x="1033300" y="5893986"/>
            <a:ext cx="3604635" cy="205243"/>
          </a:xfrm>
          <a:prstGeom prst="rect">
            <a:avLst/>
          </a:prstGeom>
          <a:noFill/>
        </p:spPr>
        <p:txBody>
          <a:bodyPr wrap="square" lIns="0" tIns="0" rIns="0" bIns="0" rtlCol="0">
            <a:noAutofit/>
          </a:bodyPr>
          <a:lstStyle/>
          <a:p>
            <a:pPr algn="l"/>
            <a:r>
              <a:rPr lang="en-US" sz="1000">
                <a:solidFill>
                  <a:schemeClr val="accent5"/>
                </a:solidFill>
              </a:rPr>
              <a:t>Source: Zebra’s Outcome Based Messaging Framework </a:t>
            </a:r>
          </a:p>
        </p:txBody>
      </p:sp>
      <p:grpSp>
        <p:nvGrpSpPr>
          <p:cNvPr id="31" name="Group 30">
            <a:extLst>
              <a:ext uri="{FF2B5EF4-FFF2-40B4-BE49-F238E27FC236}">
                <a16:creationId xmlns:a16="http://schemas.microsoft.com/office/drawing/2014/main" id="{43495C61-C937-996E-5BAC-66F00E1877A0}"/>
              </a:ext>
            </a:extLst>
          </p:cNvPr>
          <p:cNvGrpSpPr/>
          <p:nvPr/>
        </p:nvGrpSpPr>
        <p:grpSpPr>
          <a:xfrm>
            <a:off x="3489277" y="3818806"/>
            <a:ext cx="1795315" cy="1795314"/>
            <a:chOff x="3498536" y="4007558"/>
            <a:chExt cx="1795315" cy="1795314"/>
          </a:xfrm>
        </p:grpSpPr>
        <p:sp>
          <p:nvSpPr>
            <p:cNvPr id="3" name="Oval 2">
              <a:extLst>
                <a:ext uri="{FF2B5EF4-FFF2-40B4-BE49-F238E27FC236}">
                  <a16:creationId xmlns:a16="http://schemas.microsoft.com/office/drawing/2014/main" id="{305BFE32-2153-A795-4D94-E8A0966F1792}"/>
                </a:ext>
              </a:extLst>
            </p:cNvPr>
            <p:cNvSpPr/>
            <p:nvPr/>
          </p:nvSpPr>
          <p:spPr>
            <a:xfrm>
              <a:off x="3613902" y="4120103"/>
              <a:ext cx="1570450" cy="1570450"/>
            </a:xfrm>
            <a:prstGeom prst="ellipse">
              <a:avLst/>
            </a:prstGeom>
            <a:solidFill>
              <a:srgbClr val="636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c</a:t>
              </a:r>
            </a:p>
          </p:txBody>
        </p:sp>
        <p:sp>
          <p:nvSpPr>
            <p:cNvPr id="26" name="Oval 25">
              <a:extLst>
                <a:ext uri="{FF2B5EF4-FFF2-40B4-BE49-F238E27FC236}">
                  <a16:creationId xmlns:a16="http://schemas.microsoft.com/office/drawing/2014/main" id="{9C5BE04C-E745-8570-7D17-147921CBECE8}"/>
                </a:ext>
              </a:extLst>
            </p:cNvPr>
            <p:cNvSpPr/>
            <p:nvPr/>
          </p:nvSpPr>
          <p:spPr>
            <a:xfrm>
              <a:off x="3498536" y="4007558"/>
              <a:ext cx="1795315" cy="1795314"/>
            </a:xfrm>
            <a:prstGeom prst="ellipse">
              <a:avLst/>
            </a:prstGeom>
            <a:noFill/>
            <a:ln>
              <a:solidFill>
                <a:srgbClr val="6365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D16B9DD-C6DD-6114-3378-726056302731}"/>
                </a:ext>
              </a:extLst>
            </p:cNvPr>
            <p:cNvSpPr/>
            <p:nvPr/>
          </p:nvSpPr>
          <p:spPr>
            <a:xfrm>
              <a:off x="3774161" y="4276608"/>
              <a:ext cx="1256848" cy="1256847"/>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B3FFC7F0-9F79-5BCB-4AD4-81D69CB4B23E}"/>
                </a:ext>
              </a:extLst>
            </p:cNvPr>
            <p:cNvSpPr txBox="1"/>
            <p:nvPr/>
          </p:nvSpPr>
          <p:spPr>
            <a:xfrm>
              <a:off x="3823639" y="4576720"/>
              <a:ext cx="1141488" cy="759182"/>
            </a:xfrm>
            <a:prstGeom prst="rect">
              <a:avLst/>
            </a:prstGeom>
            <a:noFill/>
          </p:spPr>
          <p:txBody>
            <a:bodyPr wrap="square">
              <a:spAutoFit/>
            </a:bodyPr>
            <a:lstStyle/>
            <a:p>
              <a:pPr algn="ctr" fontAlgn="auto">
                <a:lnSpc>
                  <a:spcPts val="1320"/>
                </a:lnSpc>
                <a:spcAft>
                  <a:spcPts val="0"/>
                </a:spcAft>
              </a:pPr>
              <a:r>
                <a:rPr lang="en-US" sz="1600" b="1"/>
                <a:t>See a 3x increase </a:t>
              </a:r>
              <a:r>
                <a:rPr lang="en-US" sz="1100"/>
                <a:t>in production capacity </a:t>
              </a:r>
            </a:p>
          </p:txBody>
        </p:sp>
      </p:grpSp>
      <p:grpSp>
        <p:nvGrpSpPr>
          <p:cNvPr id="23" name="Group 22">
            <a:extLst>
              <a:ext uri="{FF2B5EF4-FFF2-40B4-BE49-F238E27FC236}">
                <a16:creationId xmlns:a16="http://schemas.microsoft.com/office/drawing/2014/main" id="{5A81FC97-7377-4DE1-3D6E-6DF0305895C3}"/>
              </a:ext>
            </a:extLst>
          </p:cNvPr>
          <p:cNvGrpSpPr/>
          <p:nvPr/>
        </p:nvGrpSpPr>
        <p:grpSpPr>
          <a:xfrm>
            <a:off x="6146806" y="3818806"/>
            <a:ext cx="1795315" cy="1795314"/>
            <a:chOff x="5483451" y="4007558"/>
            <a:chExt cx="1795315" cy="1795314"/>
          </a:xfrm>
        </p:grpSpPr>
        <p:pic>
          <p:nvPicPr>
            <p:cNvPr id="8" name="Graphic 7">
              <a:extLst>
                <a:ext uri="{FF2B5EF4-FFF2-40B4-BE49-F238E27FC236}">
                  <a16:creationId xmlns:a16="http://schemas.microsoft.com/office/drawing/2014/main" id="{CB4D26AE-CD69-ADE9-C195-8EC22059E0F7}"/>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591950" y="4114093"/>
              <a:ext cx="1570450" cy="1570450"/>
            </a:xfrm>
            <a:prstGeom prst="rect">
              <a:avLst/>
            </a:prstGeom>
          </p:spPr>
        </p:pic>
        <p:sp>
          <p:nvSpPr>
            <p:cNvPr id="27" name="Oval 26">
              <a:extLst>
                <a:ext uri="{FF2B5EF4-FFF2-40B4-BE49-F238E27FC236}">
                  <a16:creationId xmlns:a16="http://schemas.microsoft.com/office/drawing/2014/main" id="{2E43A814-F00A-587F-855A-3F406DEFC1A5}"/>
                </a:ext>
              </a:extLst>
            </p:cNvPr>
            <p:cNvSpPr/>
            <p:nvPr/>
          </p:nvSpPr>
          <p:spPr>
            <a:xfrm>
              <a:off x="5483451" y="4007558"/>
              <a:ext cx="1795315" cy="1795314"/>
            </a:xfrm>
            <a:prstGeom prst="ellipse">
              <a:avLst/>
            </a:prstGeom>
            <a:noFill/>
            <a:ln>
              <a:solidFill>
                <a:srgbClr val="6365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FE4CDF9-076C-0F1D-2C61-080393F0178D}"/>
                </a:ext>
              </a:extLst>
            </p:cNvPr>
            <p:cNvSpPr/>
            <p:nvPr/>
          </p:nvSpPr>
          <p:spPr>
            <a:xfrm>
              <a:off x="5742068" y="4258062"/>
              <a:ext cx="1275395" cy="1275394"/>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02266A9-9AFD-6735-9849-5EB2D35F0A7C}"/>
                </a:ext>
              </a:extLst>
            </p:cNvPr>
            <p:cNvSpPr txBox="1"/>
            <p:nvPr/>
          </p:nvSpPr>
          <p:spPr>
            <a:xfrm>
              <a:off x="5795410" y="4297614"/>
              <a:ext cx="1180467" cy="425758"/>
            </a:xfrm>
            <a:prstGeom prst="rect">
              <a:avLst/>
            </a:prstGeom>
            <a:noFill/>
          </p:spPr>
          <p:txBody>
            <a:bodyPr wrap="square">
              <a:spAutoFit/>
            </a:bodyPr>
            <a:lstStyle/>
            <a:p>
              <a:pPr algn="ctr" fontAlgn="auto">
                <a:lnSpc>
                  <a:spcPts val="1320"/>
                </a:lnSpc>
                <a:spcAft>
                  <a:spcPts val="0"/>
                </a:spcAft>
              </a:pPr>
              <a:r>
                <a:rPr lang="en-US" sz="1100"/>
                <a:t>Boost throughput by</a:t>
              </a:r>
            </a:p>
          </p:txBody>
        </p:sp>
        <p:sp>
          <p:nvSpPr>
            <p:cNvPr id="21" name="TextBox 20">
              <a:extLst>
                <a:ext uri="{FF2B5EF4-FFF2-40B4-BE49-F238E27FC236}">
                  <a16:creationId xmlns:a16="http://schemas.microsoft.com/office/drawing/2014/main" id="{E32B2475-9670-8296-8146-0A80884C3ECE}"/>
                </a:ext>
              </a:extLst>
            </p:cNvPr>
            <p:cNvSpPr txBox="1"/>
            <p:nvPr/>
          </p:nvSpPr>
          <p:spPr>
            <a:xfrm>
              <a:off x="5795410" y="4692097"/>
              <a:ext cx="1180467" cy="759182"/>
            </a:xfrm>
            <a:prstGeom prst="rect">
              <a:avLst/>
            </a:prstGeom>
            <a:noFill/>
          </p:spPr>
          <p:txBody>
            <a:bodyPr wrap="square" lIns="91440" tIns="45720" rIns="91440" bIns="45720" anchor="t">
              <a:spAutoFit/>
            </a:bodyPr>
            <a:lstStyle/>
            <a:p>
              <a:pPr algn="ctr" fontAlgn="auto">
                <a:lnSpc>
                  <a:spcPts val="1320"/>
                </a:lnSpc>
                <a:spcAft>
                  <a:spcPts val="0"/>
                </a:spcAft>
              </a:pPr>
              <a:r>
                <a:rPr lang="en-US" sz="1100" b="1">
                  <a:latin typeface="Arial"/>
                  <a:ea typeface="MS PGothic"/>
                  <a:cs typeface="Arial"/>
                </a:rPr>
                <a:t>up to </a:t>
              </a:r>
              <a:r>
                <a:rPr lang="en-US" sz="1600" b="1">
                  <a:latin typeface="Arial"/>
                  <a:ea typeface="MS PGothic"/>
                  <a:cs typeface="Arial"/>
                </a:rPr>
                <a:t>50%</a:t>
              </a:r>
              <a:r>
                <a:rPr lang="en-US" sz="1100" b="1">
                  <a:latin typeface="Arial"/>
                  <a:ea typeface="MS PGothic"/>
                  <a:cs typeface="Arial"/>
                </a:rPr>
                <a:t> </a:t>
              </a:r>
              <a:r>
                <a:rPr lang="en-US" sz="1100">
                  <a:latin typeface="Arial"/>
                  <a:ea typeface="MS PGothic"/>
                  <a:cs typeface="Arial"/>
                </a:rPr>
                <a:t>while raising accuracy levels up to 10%</a:t>
              </a:r>
            </a:p>
          </p:txBody>
        </p:sp>
      </p:grpSp>
      <p:grpSp>
        <p:nvGrpSpPr>
          <p:cNvPr id="29" name="Group 28">
            <a:extLst>
              <a:ext uri="{FF2B5EF4-FFF2-40B4-BE49-F238E27FC236}">
                <a16:creationId xmlns:a16="http://schemas.microsoft.com/office/drawing/2014/main" id="{AE37338E-61C5-9730-2DEF-EC30058B5D92}"/>
              </a:ext>
            </a:extLst>
          </p:cNvPr>
          <p:cNvGrpSpPr/>
          <p:nvPr/>
        </p:nvGrpSpPr>
        <p:grpSpPr>
          <a:xfrm>
            <a:off x="8791289" y="3818806"/>
            <a:ext cx="1795315" cy="1795314"/>
            <a:chOff x="8218657" y="4007558"/>
            <a:chExt cx="1795315" cy="1795314"/>
          </a:xfrm>
        </p:grpSpPr>
        <p:grpSp>
          <p:nvGrpSpPr>
            <p:cNvPr id="2" name="Group 1">
              <a:extLst>
                <a:ext uri="{FF2B5EF4-FFF2-40B4-BE49-F238E27FC236}">
                  <a16:creationId xmlns:a16="http://schemas.microsoft.com/office/drawing/2014/main" id="{FE4D19C7-6F2F-DE5E-CD5C-8D3A33252232}"/>
                </a:ext>
              </a:extLst>
            </p:cNvPr>
            <p:cNvGrpSpPr/>
            <p:nvPr/>
          </p:nvGrpSpPr>
          <p:grpSpPr>
            <a:xfrm>
              <a:off x="8218657" y="4007558"/>
              <a:ext cx="1795315" cy="1795314"/>
              <a:chOff x="7503444" y="4007558"/>
              <a:chExt cx="1795315" cy="1795314"/>
            </a:xfrm>
          </p:grpSpPr>
          <p:pic>
            <p:nvPicPr>
              <p:cNvPr id="30" name="Graphic 29">
                <a:extLst>
                  <a:ext uri="{FF2B5EF4-FFF2-40B4-BE49-F238E27FC236}">
                    <a16:creationId xmlns:a16="http://schemas.microsoft.com/office/drawing/2014/main" id="{731B87D3-D35E-C0FF-DF8F-09D51141684A}"/>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610089" y="4108714"/>
                <a:ext cx="1586355" cy="1586355"/>
              </a:xfrm>
              <a:prstGeom prst="rect">
                <a:avLst/>
              </a:prstGeom>
            </p:spPr>
          </p:pic>
          <p:sp>
            <p:nvSpPr>
              <p:cNvPr id="4" name="Oval 3">
                <a:extLst>
                  <a:ext uri="{FF2B5EF4-FFF2-40B4-BE49-F238E27FC236}">
                    <a16:creationId xmlns:a16="http://schemas.microsoft.com/office/drawing/2014/main" id="{C0E2225F-68D2-9324-98E5-131C4D209024}"/>
                  </a:ext>
                </a:extLst>
              </p:cNvPr>
              <p:cNvSpPr/>
              <p:nvPr/>
            </p:nvSpPr>
            <p:spPr>
              <a:xfrm>
                <a:off x="7766894" y="4255690"/>
                <a:ext cx="1262694" cy="1277765"/>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lnSpc>
                    <a:spcPts val="1220"/>
                  </a:lnSpc>
                </a:pPr>
                <a:r>
                  <a:rPr lang="en-US" sz="1100" b="1" kern="0">
                    <a:solidFill>
                      <a:schemeClr val="tx1"/>
                    </a:solidFill>
                    <a:latin typeface="Arial" panose="020B0604020202020204"/>
                    <a:ea typeface="+mj-ea"/>
                    <a:cs typeface="+mj-cs"/>
                    <a:sym typeface="Arial"/>
                  </a:rPr>
                  <a:t>Reduce</a:t>
                </a:r>
              </a:p>
              <a:p>
                <a:pPr algn="ctr">
                  <a:lnSpc>
                    <a:spcPts val="1220"/>
                  </a:lnSpc>
                </a:pPr>
                <a:r>
                  <a:rPr lang="en-US" sz="1100" b="1" kern="0">
                    <a:solidFill>
                      <a:schemeClr val="tx1"/>
                    </a:solidFill>
                    <a:latin typeface="Arial" panose="020B0604020202020204"/>
                    <a:ea typeface="+mj-ea"/>
                    <a:cs typeface="+mj-cs"/>
                    <a:sym typeface="Arial"/>
                  </a:rPr>
                  <a:t>work delays </a:t>
                </a:r>
                <a:r>
                  <a:rPr lang="en-US" sz="1100" kern="0">
                    <a:solidFill>
                      <a:schemeClr val="tx1"/>
                    </a:solidFill>
                    <a:latin typeface="Arial" panose="020B0604020202020204"/>
                    <a:ea typeface="+mj-ea"/>
                    <a:cs typeface="+mj-cs"/>
                    <a:sym typeface="Arial"/>
                  </a:rPr>
                  <a:t>due to missing tools</a:t>
                </a:r>
                <a:endParaRPr lang="en-US" b="1"/>
              </a:p>
            </p:txBody>
          </p:sp>
          <p:sp>
            <p:nvSpPr>
              <p:cNvPr id="24" name="Oval 23">
                <a:extLst>
                  <a:ext uri="{FF2B5EF4-FFF2-40B4-BE49-F238E27FC236}">
                    <a16:creationId xmlns:a16="http://schemas.microsoft.com/office/drawing/2014/main" id="{FBFF0841-D58D-6B6D-83E5-E3CC3A5D761E}"/>
                  </a:ext>
                </a:extLst>
              </p:cNvPr>
              <p:cNvSpPr/>
              <p:nvPr/>
            </p:nvSpPr>
            <p:spPr>
              <a:xfrm>
                <a:off x="7503444" y="4007558"/>
                <a:ext cx="1795315" cy="1795314"/>
              </a:xfrm>
              <a:prstGeom prst="ellipse">
                <a:avLst/>
              </a:prstGeom>
              <a:noFill/>
              <a:ln>
                <a:solidFill>
                  <a:srgbClr val="6365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690B47D2-C978-2556-AEEF-40DEC6B3A102}"/>
                </a:ext>
              </a:extLst>
            </p:cNvPr>
            <p:cNvSpPr txBox="1"/>
            <p:nvPr/>
          </p:nvSpPr>
          <p:spPr>
            <a:xfrm>
              <a:off x="8743598" y="4995451"/>
              <a:ext cx="811374" cy="338554"/>
            </a:xfrm>
            <a:prstGeom prst="rect">
              <a:avLst/>
            </a:prstGeom>
            <a:noFill/>
          </p:spPr>
          <p:txBody>
            <a:bodyPr wrap="square">
              <a:spAutoFit/>
            </a:bodyPr>
            <a:lstStyle/>
            <a:p>
              <a:r>
                <a:rPr lang="en-US" sz="1100" kern="0">
                  <a:solidFill>
                    <a:schemeClr val="tx1"/>
                  </a:solidFill>
                  <a:latin typeface="Arial" panose="020B0604020202020204"/>
                  <a:ea typeface="+mj-ea"/>
                  <a:cs typeface="+mj-cs"/>
                  <a:sym typeface="Arial"/>
                </a:rPr>
                <a:t>by</a:t>
              </a:r>
              <a:r>
                <a:rPr lang="en-US" sz="1600" kern="0">
                  <a:solidFill>
                    <a:schemeClr val="tx1"/>
                  </a:solidFill>
                  <a:latin typeface="Arial" panose="020B0604020202020204"/>
                  <a:ea typeface="+mj-ea"/>
                  <a:cs typeface="+mj-cs"/>
                  <a:sym typeface="Arial"/>
                </a:rPr>
                <a:t> </a:t>
              </a:r>
              <a:r>
                <a:rPr lang="en-US" sz="1600" b="1" kern="0">
                  <a:solidFill>
                    <a:schemeClr val="tx1"/>
                  </a:solidFill>
                  <a:latin typeface="Arial" panose="020B0604020202020204"/>
                  <a:ea typeface="+mj-ea"/>
                  <a:cs typeface="+mj-cs"/>
                  <a:sym typeface="Arial"/>
                </a:rPr>
                <a:t>80%</a:t>
              </a:r>
              <a:endParaRPr lang="en-US" sz="1600"/>
            </a:p>
          </p:txBody>
        </p:sp>
      </p:grpSp>
      <p:grpSp>
        <p:nvGrpSpPr>
          <p:cNvPr id="34" name="Group 33">
            <a:extLst>
              <a:ext uri="{FF2B5EF4-FFF2-40B4-BE49-F238E27FC236}">
                <a16:creationId xmlns:a16="http://schemas.microsoft.com/office/drawing/2014/main" id="{7D4E654E-6220-7486-F0C3-429573FDC432}"/>
              </a:ext>
            </a:extLst>
          </p:cNvPr>
          <p:cNvGrpSpPr/>
          <p:nvPr/>
        </p:nvGrpSpPr>
        <p:grpSpPr>
          <a:xfrm>
            <a:off x="7873299" y="4652597"/>
            <a:ext cx="994738" cy="146938"/>
            <a:chOff x="6041651" y="5081788"/>
            <a:chExt cx="1274289" cy="188232"/>
          </a:xfrm>
        </p:grpSpPr>
        <p:grpSp>
          <p:nvGrpSpPr>
            <p:cNvPr id="35" name="Group 34">
              <a:extLst>
                <a:ext uri="{FF2B5EF4-FFF2-40B4-BE49-F238E27FC236}">
                  <a16:creationId xmlns:a16="http://schemas.microsoft.com/office/drawing/2014/main" id="{F3134DB1-C0AF-3E42-D090-67C0E529DB0B}"/>
                </a:ext>
              </a:extLst>
            </p:cNvPr>
            <p:cNvGrpSpPr/>
            <p:nvPr/>
          </p:nvGrpSpPr>
          <p:grpSpPr>
            <a:xfrm>
              <a:off x="6041651" y="5081788"/>
              <a:ext cx="188232" cy="188232"/>
              <a:chOff x="6951489" y="4850297"/>
              <a:chExt cx="156446" cy="156446"/>
            </a:xfrm>
          </p:grpSpPr>
          <p:sp>
            <p:nvSpPr>
              <p:cNvPr id="42" name="Oval 41">
                <a:extLst>
                  <a:ext uri="{FF2B5EF4-FFF2-40B4-BE49-F238E27FC236}">
                    <a16:creationId xmlns:a16="http://schemas.microsoft.com/office/drawing/2014/main" id="{C50EFC81-1239-93F5-5D27-4B486EB26607}"/>
                  </a:ext>
                </a:extLst>
              </p:cNvPr>
              <p:cNvSpPr/>
              <p:nvPr/>
            </p:nvSpPr>
            <p:spPr>
              <a:xfrm>
                <a:off x="6951489" y="4850297"/>
                <a:ext cx="156446" cy="156446"/>
              </a:xfrm>
              <a:prstGeom prst="ellipse">
                <a:avLst/>
              </a:prstGeom>
              <a:solidFill>
                <a:schemeClr val="bg1"/>
              </a:solidFill>
              <a:ln w="3175">
                <a:solidFill>
                  <a:srgbClr val="6165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928AFB4-98B7-28A0-4057-9FBC87724E44}"/>
                  </a:ext>
                </a:extLst>
              </p:cNvPr>
              <p:cNvSpPr/>
              <p:nvPr/>
            </p:nvSpPr>
            <p:spPr>
              <a:xfrm>
                <a:off x="6985537" y="4884341"/>
                <a:ext cx="88357" cy="88357"/>
              </a:xfrm>
              <a:prstGeom prst="ellipse">
                <a:avLst/>
              </a:prstGeom>
              <a:solidFill>
                <a:srgbClr val="636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Connector 35">
              <a:extLst>
                <a:ext uri="{FF2B5EF4-FFF2-40B4-BE49-F238E27FC236}">
                  <a16:creationId xmlns:a16="http://schemas.microsoft.com/office/drawing/2014/main" id="{D77AD81E-C719-1649-17DA-622C006736DD}"/>
                </a:ext>
              </a:extLst>
            </p:cNvPr>
            <p:cNvCxnSpPr>
              <a:cxnSpLocks/>
              <a:stCxn id="40" idx="2"/>
              <a:endCxn id="42" idx="6"/>
            </p:cNvCxnSpPr>
            <p:nvPr/>
          </p:nvCxnSpPr>
          <p:spPr>
            <a:xfrm flipH="1">
              <a:off x="6229883" y="5175904"/>
              <a:ext cx="897817" cy="0"/>
            </a:xfrm>
            <a:prstGeom prst="line">
              <a:avLst/>
            </a:prstGeom>
            <a:ln>
              <a:solidFill>
                <a:srgbClr val="6165E3"/>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B50DAD78-B984-1476-4CCE-26FE0B9076A9}"/>
                </a:ext>
              </a:extLst>
            </p:cNvPr>
            <p:cNvGrpSpPr/>
            <p:nvPr/>
          </p:nvGrpSpPr>
          <p:grpSpPr>
            <a:xfrm>
              <a:off x="7127708" y="5081788"/>
              <a:ext cx="188232" cy="188232"/>
              <a:chOff x="7318462" y="4850297"/>
              <a:chExt cx="156446" cy="156446"/>
            </a:xfrm>
          </p:grpSpPr>
          <p:sp>
            <p:nvSpPr>
              <p:cNvPr id="40" name="Oval 39">
                <a:extLst>
                  <a:ext uri="{FF2B5EF4-FFF2-40B4-BE49-F238E27FC236}">
                    <a16:creationId xmlns:a16="http://schemas.microsoft.com/office/drawing/2014/main" id="{3060B245-F387-1BE9-6B36-F28E440E7DBD}"/>
                  </a:ext>
                </a:extLst>
              </p:cNvPr>
              <p:cNvSpPr/>
              <p:nvPr/>
            </p:nvSpPr>
            <p:spPr>
              <a:xfrm>
                <a:off x="7318462" y="4850297"/>
                <a:ext cx="156446" cy="156446"/>
              </a:xfrm>
              <a:prstGeom prst="ellipse">
                <a:avLst/>
              </a:prstGeom>
              <a:solidFill>
                <a:schemeClr val="bg1"/>
              </a:solidFill>
              <a:ln w="3175">
                <a:solidFill>
                  <a:srgbClr val="6165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0F774B8-CAAE-77DA-2E10-CE2A970C0114}"/>
                  </a:ext>
                </a:extLst>
              </p:cNvPr>
              <p:cNvSpPr/>
              <p:nvPr/>
            </p:nvSpPr>
            <p:spPr>
              <a:xfrm>
                <a:off x="7352516" y="4884341"/>
                <a:ext cx="88357" cy="88357"/>
              </a:xfrm>
              <a:prstGeom prst="ellipse">
                <a:avLst/>
              </a:prstGeom>
              <a:solidFill>
                <a:srgbClr val="636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Text Placeholder 2">
            <a:extLst>
              <a:ext uri="{FF2B5EF4-FFF2-40B4-BE49-F238E27FC236}">
                <a16:creationId xmlns:a16="http://schemas.microsoft.com/office/drawing/2014/main" id="{EF987D68-95D7-2D75-B09E-88803B1D74ED}"/>
              </a:ext>
            </a:extLst>
          </p:cNvPr>
          <p:cNvSpPr txBox="1">
            <a:spLocks/>
          </p:cNvSpPr>
          <p:nvPr/>
        </p:nvSpPr>
        <p:spPr>
          <a:xfrm>
            <a:off x="929710" y="3876214"/>
            <a:ext cx="2374227" cy="1680498"/>
          </a:xfrm>
          <a:prstGeom prst="rect">
            <a:avLst/>
          </a:prstGeom>
        </p:spPr>
        <p:txBody>
          <a:bodyPr lIns="91440" tIns="45720" rIns="91440" bIns="45720" anchor="t"/>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lnSpc>
                <a:spcPts val="3200"/>
              </a:lnSpc>
              <a:spcAft>
                <a:spcPts val="0"/>
              </a:spcAft>
              <a:buNone/>
            </a:pPr>
            <a:r>
              <a:rPr lang="en-US" sz="3000" b="1"/>
              <a:t>With Zebra </a:t>
            </a:r>
            <a:br>
              <a:rPr lang="en-US" sz="3000" b="1"/>
            </a:br>
            <a:r>
              <a:rPr lang="en-US" sz="3000" b="1"/>
              <a:t>and our partners, you can</a:t>
            </a:r>
            <a:endParaRPr lang="en-US" sz="1950">
              <a:cs typeface="Arial" panose="020B0604020202020204"/>
            </a:endParaRPr>
          </a:p>
        </p:txBody>
      </p:sp>
      <p:grpSp>
        <p:nvGrpSpPr>
          <p:cNvPr id="59" name="Group 58">
            <a:extLst>
              <a:ext uri="{FF2B5EF4-FFF2-40B4-BE49-F238E27FC236}">
                <a16:creationId xmlns:a16="http://schemas.microsoft.com/office/drawing/2014/main" id="{9D329270-4C05-1161-22FB-7497B54ECAE6}"/>
              </a:ext>
            </a:extLst>
          </p:cNvPr>
          <p:cNvGrpSpPr/>
          <p:nvPr/>
        </p:nvGrpSpPr>
        <p:grpSpPr>
          <a:xfrm>
            <a:off x="5218112" y="4652597"/>
            <a:ext cx="994738" cy="146938"/>
            <a:chOff x="6041651" y="5081788"/>
            <a:chExt cx="1274289" cy="188232"/>
          </a:xfrm>
        </p:grpSpPr>
        <p:grpSp>
          <p:nvGrpSpPr>
            <p:cNvPr id="60" name="Group 59">
              <a:extLst>
                <a:ext uri="{FF2B5EF4-FFF2-40B4-BE49-F238E27FC236}">
                  <a16:creationId xmlns:a16="http://schemas.microsoft.com/office/drawing/2014/main" id="{E0626D75-1A47-E5F5-EB82-A97A9B44782B}"/>
                </a:ext>
              </a:extLst>
            </p:cNvPr>
            <p:cNvGrpSpPr/>
            <p:nvPr/>
          </p:nvGrpSpPr>
          <p:grpSpPr>
            <a:xfrm>
              <a:off x="6041651" y="5081788"/>
              <a:ext cx="188232" cy="188232"/>
              <a:chOff x="6951489" y="4850297"/>
              <a:chExt cx="156446" cy="156446"/>
            </a:xfrm>
          </p:grpSpPr>
          <p:sp>
            <p:nvSpPr>
              <p:cNvPr id="65" name="Oval 64">
                <a:extLst>
                  <a:ext uri="{FF2B5EF4-FFF2-40B4-BE49-F238E27FC236}">
                    <a16:creationId xmlns:a16="http://schemas.microsoft.com/office/drawing/2014/main" id="{28429F6F-0238-043C-002F-4A39687B50B5}"/>
                  </a:ext>
                </a:extLst>
              </p:cNvPr>
              <p:cNvSpPr/>
              <p:nvPr/>
            </p:nvSpPr>
            <p:spPr>
              <a:xfrm>
                <a:off x="6951489" y="4850297"/>
                <a:ext cx="156446" cy="156446"/>
              </a:xfrm>
              <a:prstGeom prst="ellipse">
                <a:avLst/>
              </a:prstGeom>
              <a:solidFill>
                <a:schemeClr val="bg1"/>
              </a:solidFill>
              <a:ln w="3175">
                <a:solidFill>
                  <a:srgbClr val="6165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6E7394F-36AE-2140-8712-ECE264632B67}"/>
                  </a:ext>
                </a:extLst>
              </p:cNvPr>
              <p:cNvSpPr/>
              <p:nvPr/>
            </p:nvSpPr>
            <p:spPr>
              <a:xfrm>
                <a:off x="6985537" y="4884341"/>
                <a:ext cx="88357" cy="88357"/>
              </a:xfrm>
              <a:prstGeom prst="ellipse">
                <a:avLst/>
              </a:prstGeom>
              <a:solidFill>
                <a:srgbClr val="636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a:extLst>
                <a:ext uri="{FF2B5EF4-FFF2-40B4-BE49-F238E27FC236}">
                  <a16:creationId xmlns:a16="http://schemas.microsoft.com/office/drawing/2014/main" id="{41576A10-A17D-4CDE-A340-EBD6B87B5FD6}"/>
                </a:ext>
              </a:extLst>
            </p:cNvPr>
            <p:cNvCxnSpPr>
              <a:cxnSpLocks/>
              <a:stCxn id="63" idx="2"/>
              <a:endCxn id="65" idx="6"/>
            </p:cNvCxnSpPr>
            <p:nvPr/>
          </p:nvCxnSpPr>
          <p:spPr>
            <a:xfrm flipH="1">
              <a:off x="6229883" y="5175904"/>
              <a:ext cx="897817" cy="0"/>
            </a:xfrm>
            <a:prstGeom prst="line">
              <a:avLst/>
            </a:prstGeom>
            <a:ln>
              <a:solidFill>
                <a:srgbClr val="6165E3"/>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D5CD7E81-DFCD-3AA6-4D21-0889DFFFB4A2}"/>
                </a:ext>
              </a:extLst>
            </p:cNvPr>
            <p:cNvGrpSpPr/>
            <p:nvPr/>
          </p:nvGrpSpPr>
          <p:grpSpPr>
            <a:xfrm>
              <a:off x="7127708" y="5081788"/>
              <a:ext cx="188232" cy="188232"/>
              <a:chOff x="7318462" y="4850297"/>
              <a:chExt cx="156446" cy="156446"/>
            </a:xfrm>
          </p:grpSpPr>
          <p:sp>
            <p:nvSpPr>
              <p:cNvPr id="63" name="Oval 62">
                <a:extLst>
                  <a:ext uri="{FF2B5EF4-FFF2-40B4-BE49-F238E27FC236}">
                    <a16:creationId xmlns:a16="http://schemas.microsoft.com/office/drawing/2014/main" id="{F95ED8B1-B03F-36D2-66DF-E958EC9C4448}"/>
                  </a:ext>
                </a:extLst>
              </p:cNvPr>
              <p:cNvSpPr/>
              <p:nvPr/>
            </p:nvSpPr>
            <p:spPr>
              <a:xfrm>
                <a:off x="7318462" y="4850297"/>
                <a:ext cx="156446" cy="156446"/>
              </a:xfrm>
              <a:prstGeom prst="ellipse">
                <a:avLst/>
              </a:prstGeom>
              <a:solidFill>
                <a:schemeClr val="bg1"/>
              </a:solidFill>
              <a:ln w="3175">
                <a:solidFill>
                  <a:srgbClr val="6165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CC56C2B-FE10-6DC9-455D-2DDD4DAFCA7B}"/>
                  </a:ext>
                </a:extLst>
              </p:cNvPr>
              <p:cNvSpPr/>
              <p:nvPr/>
            </p:nvSpPr>
            <p:spPr>
              <a:xfrm>
                <a:off x="7352516" y="4884341"/>
                <a:ext cx="88357" cy="88357"/>
              </a:xfrm>
              <a:prstGeom prst="ellipse">
                <a:avLst/>
              </a:prstGeom>
              <a:solidFill>
                <a:srgbClr val="636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5684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2BD9-6B5C-8E0F-4BAD-682BF36FFACC}"/>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6ADADA31-2783-1231-926D-E27B8F601F30}"/>
              </a:ext>
            </a:extLst>
          </p:cNvPr>
          <p:cNvSpPr/>
          <p:nvPr/>
        </p:nvSpPr>
        <p:spPr>
          <a:xfrm>
            <a:off x="-551322" y="1622309"/>
            <a:ext cx="11047351" cy="1444788"/>
          </a:xfrm>
          <a:custGeom>
            <a:avLst/>
            <a:gdLst>
              <a:gd name="connsiteX0" fmla="*/ 0 w 10559229"/>
              <a:gd name="connsiteY0" fmla="*/ 0 h 1378724"/>
              <a:gd name="connsiteX1" fmla="*/ 10559229 w 10559229"/>
              <a:gd name="connsiteY1" fmla="*/ 0 h 1378724"/>
              <a:gd name="connsiteX2" fmla="*/ 8129740 w 10559229"/>
              <a:gd name="connsiteY2" fmla="*/ 1370493 h 1378724"/>
              <a:gd name="connsiteX3" fmla="*/ 0 w 10559229"/>
              <a:gd name="connsiteY3" fmla="*/ 1378724 h 1378724"/>
              <a:gd name="connsiteX4" fmla="*/ 0 w 10559229"/>
              <a:gd name="connsiteY4" fmla="*/ 0 h 1378724"/>
              <a:gd name="connsiteX0" fmla="*/ 0 w 10559229"/>
              <a:gd name="connsiteY0" fmla="*/ 0 h 1378724"/>
              <a:gd name="connsiteX1" fmla="*/ 10559229 w 10559229"/>
              <a:gd name="connsiteY1" fmla="*/ 0 h 1378724"/>
              <a:gd name="connsiteX2" fmla="*/ 8172306 w 10559229"/>
              <a:gd name="connsiteY2" fmla="*/ 1374750 h 1378724"/>
              <a:gd name="connsiteX3" fmla="*/ 0 w 10559229"/>
              <a:gd name="connsiteY3" fmla="*/ 1378724 h 1378724"/>
              <a:gd name="connsiteX4" fmla="*/ 0 w 10559229"/>
              <a:gd name="connsiteY4" fmla="*/ 0 h 1378724"/>
              <a:gd name="connsiteX0" fmla="*/ 0 w 10542203"/>
              <a:gd name="connsiteY0" fmla="*/ 0 h 1378724"/>
              <a:gd name="connsiteX1" fmla="*/ 10542203 w 10542203"/>
              <a:gd name="connsiteY1" fmla="*/ 4256 h 1378724"/>
              <a:gd name="connsiteX2" fmla="*/ 8172306 w 10542203"/>
              <a:gd name="connsiteY2" fmla="*/ 1374750 h 1378724"/>
              <a:gd name="connsiteX3" fmla="*/ 0 w 10542203"/>
              <a:gd name="connsiteY3" fmla="*/ 1378724 h 1378724"/>
              <a:gd name="connsiteX4" fmla="*/ 0 w 10542203"/>
              <a:gd name="connsiteY4" fmla="*/ 0 h 1378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203" h="1378724">
                <a:moveTo>
                  <a:pt x="0" y="0"/>
                </a:moveTo>
                <a:lnTo>
                  <a:pt x="10542203" y="4256"/>
                </a:lnTo>
                <a:lnTo>
                  <a:pt x="8172306" y="1374750"/>
                </a:lnTo>
                <a:lnTo>
                  <a:pt x="0" y="1378724"/>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Shape&#10;&#10;Description automatically generated with low confidence">
            <a:extLst>
              <a:ext uri="{FF2B5EF4-FFF2-40B4-BE49-F238E27FC236}">
                <a16:creationId xmlns:a16="http://schemas.microsoft.com/office/drawing/2014/main" id="{44B9902A-1D36-80F0-BFE7-980A2E80A1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3604987" flipH="1">
            <a:off x="9028022" y="373082"/>
            <a:ext cx="327694" cy="3732217"/>
          </a:xfrm>
          <a:prstGeom prst="rect">
            <a:avLst/>
          </a:prstGeom>
        </p:spPr>
      </p:pic>
      <p:pic>
        <p:nvPicPr>
          <p:cNvPr id="14" name="Picture 13">
            <a:extLst>
              <a:ext uri="{FF2B5EF4-FFF2-40B4-BE49-F238E27FC236}">
                <a16:creationId xmlns:a16="http://schemas.microsoft.com/office/drawing/2014/main" id="{59C98F12-A510-D91D-566A-54E69B41D98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36073" y="522474"/>
            <a:ext cx="11052751" cy="6383756"/>
          </a:xfrm>
          <a:prstGeom prst="rect">
            <a:avLst/>
          </a:prstGeom>
        </p:spPr>
      </p:pic>
      <p:sp>
        <p:nvSpPr>
          <p:cNvPr id="7" name="Text Placeholder 2">
            <a:extLst>
              <a:ext uri="{FF2B5EF4-FFF2-40B4-BE49-F238E27FC236}">
                <a16:creationId xmlns:a16="http://schemas.microsoft.com/office/drawing/2014/main" id="{803FB6A8-31C3-3C40-3C9F-DBAA8AD4E8E7}"/>
              </a:ext>
            </a:extLst>
          </p:cNvPr>
          <p:cNvSpPr txBox="1">
            <a:spLocks/>
          </p:cNvSpPr>
          <p:nvPr/>
        </p:nvSpPr>
        <p:spPr>
          <a:xfrm>
            <a:off x="223340" y="940665"/>
            <a:ext cx="11225908" cy="365760"/>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Aft>
                <a:spcPts val="0"/>
              </a:spcAft>
              <a:buNone/>
            </a:pPr>
            <a:endParaRPr lang="en-US"/>
          </a:p>
        </p:txBody>
      </p:sp>
      <p:sp>
        <p:nvSpPr>
          <p:cNvPr id="15" name="TextBox 14">
            <a:extLst>
              <a:ext uri="{FF2B5EF4-FFF2-40B4-BE49-F238E27FC236}">
                <a16:creationId xmlns:a16="http://schemas.microsoft.com/office/drawing/2014/main" id="{14AA1732-8C03-92B1-A3C2-6E238B9CBC43}"/>
              </a:ext>
            </a:extLst>
          </p:cNvPr>
          <p:cNvSpPr txBox="1"/>
          <p:nvPr/>
        </p:nvSpPr>
        <p:spPr>
          <a:xfrm>
            <a:off x="487607" y="2055434"/>
            <a:ext cx="7867039" cy="689479"/>
          </a:xfrm>
          <a:prstGeom prst="rect">
            <a:avLst/>
          </a:prstGeom>
          <a:noFill/>
        </p:spPr>
        <p:txBody>
          <a:bodyPr wrap="square" lIns="0" tIns="0" rIns="0" bIns="0" rtlCol="0" anchor="t">
            <a:noAutofit/>
          </a:bodyPr>
          <a:lstStyle/>
          <a:p>
            <a:pPr algn="l"/>
            <a:r>
              <a:rPr lang="en-US" sz="1900" kern="100">
                <a:solidFill>
                  <a:schemeClr val="bg1"/>
                </a:solidFill>
                <a:latin typeface="+mn-lt"/>
                <a:cs typeface="Times New Roman" panose="02020603050405020304" pitchFamily="18" charset="0"/>
              </a:rPr>
              <a:t>Manufacturers lack real-time visibility into WIP asset tracking because they rely on manual product searches and manual data entry.</a:t>
            </a:r>
          </a:p>
        </p:txBody>
      </p:sp>
      <p:sp>
        <p:nvSpPr>
          <p:cNvPr id="5" name="TextBox 4">
            <a:extLst>
              <a:ext uri="{FF2B5EF4-FFF2-40B4-BE49-F238E27FC236}">
                <a16:creationId xmlns:a16="http://schemas.microsoft.com/office/drawing/2014/main" id="{B744C90B-5D45-D283-9F07-630496F95754}"/>
              </a:ext>
            </a:extLst>
          </p:cNvPr>
          <p:cNvSpPr txBox="1"/>
          <p:nvPr/>
        </p:nvSpPr>
        <p:spPr>
          <a:xfrm>
            <a:off x="13536891" y="490194"/>
            <a:ext cx="0" cy="0"/>
          </a:xfrm>
          <a:prstGeom prst="rect">
            <a:avLst/>
          </a:prstGeom>
          <a:noFill/>
        </p:spPr>
        <p:txBody>
          <a:bodyPr wrap="none" lIns="0" tIns="0" rIns="0" bIns="0" rtlCol="0">
            <a:noAutofit/>
          </a:bodyPr>
          <a:lstStyle/>
          <a:p>
            <a:pPr algn="l"/>
            <a:endParaRPr lang="en-US" err="1"/>
          </a:p>
        </p:txBody>
      </p:sp>
      <p:sp>
        <p:nvSpPr>
          <p:cNvPr id="2" name="Title 1">
            <a:extLst>
              <a:ext uri="{FF2B5EF4-FFF2-40B4-BE49-F238E27FC236}">
                <a16:creationId xmlns:a16="http://schemas.microsoft.com/office/drawing/2014/main" id="{30C98270-B40E-8092-6E51-505522D09F98}"/>
              </a:ext>
            </a:extLst>
          </p:cNvPr>
          <p:cNvSpPr txBox="1">
            <a:spLocks/>
          </p:cNvSpPr>
          <p:nvPr/>
        </p:nvSpPr>
        <p:spPr>
          <a:xfrm>
            <a:off x="439670" y="459897"/>
            <a:ext cx="10900727" cy="89226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latin typeface="Arial" panose="020B0604020202020204"/>
              </a:rPr>
              <a:t>Challenges Persist </a:t>
            </a:r>
          </a:p>
          <a:p>
            <a:r>
              <a:rPr lang="en-US" sz="3000" b="1">
                <a:solidFill>
                  <a:schemeClr val="accent4"/>
                </a:solidFill>
              </a:rPr>
              <a:t>Real-time asset visibility gaps</a:t>
            </a:r>
          </a:p>
        </p:txBody>
      </p:sp>
      <p:grpSp>
        <p:nvGrpSpPr>
          <p:cNvPr id="31" name="Group 30">
            <a:extLst>
              <a:ext uri="{FF2B5EF4-FFF2-40B4-BE49-F238E27FC236}">
                <a16:creationId xmlns:a16="http://schemas.microsoft.com/office/drawing/2014/main" id="{E11944B5-E60E-3DE8-A867-948C0B5AAC5B}"/>
              </a:ext>
            </a:extLst>
          </p:cNvPr>
          <p:cNvGrpSpPr/>
          <p:nvPr/>
        </p:nvGrpSpPr>
        <p:grpSpPr>
          <a:xfrm>
            <a:off x="439670" y="3238613"/>
            <a:ext cx="3752122" cy="3015933"/>
            <a:chOff x="400629" y="2956743"/>
            <a:chExt cx="3752122" cy="3015933"/>
          </a:xfrm>
        </p:grpSpPr>
        <p:sp>
          <p:nvSpPr>
            <p:cNvPr id="26" name="TextBox 25">
              <a:extLst>
                <a:ext uri="{FF2B5EF4-FFF2-40B4-BE49-F238E27FC236}">
                  <a16:creationId xmlns:a16="http://schemas.microsoft.com/office/drawing/2014/main" id="{A604C910-D54E-D582-F808-6DCBE0ACD804}"/>
                </a:ext>
              </a:extLst>
            </p:cNvPr>
            <p:cNvSpPr txBox="1"/>
            <p:nvPr/>
          </p:nvSpPr>
          <p:spPr>
            <a:xfrm>
              <a:off x="475921" y="2956743"/>
              <a:ext cx="3464960" cy="244450"/>
            </a:xfrm>
            <a:prstGeom prst="rect">
              <a:avLst/>
            </a:prstGeom>
            <a:noFill/>
          </p:spPr>
          <p:txBody>
            <a:bodyPr wrap="square" lIns="0" tIns="0" rIns="0" bIns="0" rtlCol="0" anchor="t">
              <a:noAutofit/>
            </a:bodyPr>
            <a:lstStyle/>
            <a:p>
              <a:pPr>
                <a:lnSpc>
                  <a:spcPct val="115000"/>
                </a:lnSpc>
                <a:spcBef>
                  <a:spcPts val="0"/>
                </a:spcBef>
                <a:spcAft>
                  <a:spcPts val="700"/>
                </a:spcAft>
                <a:buClr>
                  <a:schemeClr val="tx1">
                    <a:lumMod val="75000"/>
                    <a:lumOff val="25000"/>
                  </a:schemeClr>
                </a:buClr>
              </a:pPr>
              <a:r>
                <a:rPr lang="en-US" sz="1500" dirty="0">
                  <a:solidFill>
                    <a:schemeClr val="tx1">
                      <a:lumMod val="65000"/>
                      <a:lumOff val="35000"/>
                    </a:schemeClr>
                  </a:solidFill>
                  <a:latin typeface="Arial"/>
                  <a:ea typeface="Arial" panose="020B0604020202020204" pitchFamily="34" charset="0"/>
                  <a:cs typeface="Times New Roman"/>
                </a:rPr>
                <a:t>Inability to share real-time updates and lack of digitalized traceability</a:t>
              </a:r>
            </a:p>
          </p:txBody>
        </p:sp>
        <p:sp>
          <p:nvSpPr>
            <p:cNvPr id="10" name="TextBox 9">
              <a:extLst>
                <a:ext uri="{FF2B5EF4-FFF2-40B4-BE49-F238E27FC236}">
                  <a16:creationId xmlns:a16="http://schemas.microsoft.com/office/drawing/2014/main" id="{11EF0F13-04BD-D144-610E-B68EF6BBD1ED}"/>
                </a:ext>
              </a:extLst>
            </p:cNvPr>
            <p:cNvSpPr txBox="1"/>
            <p:nvPr/>
          </p:nvSpPr>
          <p:spPr>
            <a:xfrm>
              <a:off x="475921" y="3760332"/>
              <a:ext cx="3127162" cy="467871"/>
            </a:xfrm>
            <a:prstGeom prst="rect">
              <a:avLst/>
            </a:prstGeom>
            <a:noFill/>
          </p:spPr>
          <p:txBody>
            <a:bodyPr wrap="square" lIns="0" tIns="0" rIns="0" bIns="0" rtlCol="0" anchor="t">
              <a:noAutofit/>
            </a:bodyPr>
            <a:lstStyle/>
            <a:p>
              <a:pPr>
                <a:lnSpc>
                  <a:spcPct val="115000"/>
                </a:lnSpc>
                <a:spcBef>
                  <a:spcPts val="0"/>
                </a:spcBef>
                <a:spcAft>
                  <a:spcPts val="700"/>
                </a:spcAft>
                <a:buClr>
                  <a:schemeClr val="tx1">
                    <a:lumMod val="75000"/>
                    <a:lumOff val="25000"/>
                  </a:schemeClr>
                </a:buClr>
              </a:pPr>
              <a:r>
                <a:rPr lang="en-US" sz="1600" dirty="0">
                  <a:solidFill>
                    <a:schemeClr val="tx1">
                      <a:lumMod val="65000"/>
                      <a:lumOff val="35000"/>
                    </a:schemeClr>
                  </a:solidFill>
                  <a:latin typeface="Arial"/>
                  <a:ea typeface="Arial" panose="020B0604020202020204" pitchFamily="34" charset="0"/>
                  <a:cs typeface="Times New Roman"/>
                </a:rPr>
                <a:t>Challenges with reducing errors upstream and overall</a:t>
              </a:r>
            </a:p>
          </p:txBody>
        </p:sp>
        <p:sp>
          <p:nvSpPr>
            <p:cNvPr id="11" name="TextBox 10">
              <a:extLst>
                <a:ext uri="{FF2B5EF4-FFF2-40B4-BE49-F238E27FC236}">
                  <a16:creationId xmlns:a16="http://schemas.microsoft.com/office/drawing/2014/main" id="{867CBE76-2670-3E6D-882F-7866B491521B}"/>
                </a:ext>
              </a:extLst>
            </p:cNvPr>
            <p:cNvSpPr txBox="1"/>
            <p:nvPr/>
          </p:nvSpPr>
          <p:spPr>
            <a:xfrm>
              <a:off x="477386" y="4552487"/>
              <a:ext cx="3675365" cy="561788"/>
            </a:xfrm>
            <a:prstGeom prst="rect">
              <a:avLst/>
            </a:prstGeom>
            <a:noFill/>
          </p:spPr>
          <p:txBody>
            <a:bodyPr wrap="square" lIns="0" tIns="0" rIns="0" bIns="0" rtlCol="0" anchor="t">
              <a:noAutofit/>
            </a:bodyPr>
            <a:lstStyle/>
            <a:p>
              <a:pPr>
                <a:lnSpc>
                  <a:spcPct val="115000"/>
                </a:lnSpc>
                <a:spcBef>
                  <a:spcPts val="0"/>
                </a:spcBef>
                <a:spcAft>
                  <a:spcPts val="700"/>
                </a:spcAft>
                <a:buClr>
                  <a:schemeClr val="tx1">
                    <a:lumMod val="75000"/>
                    <a:lumOff val="25000"/>
                  </a:schemeClr>
                </a:buClr>
              </a:pPr>
              <a:r>
                <a:rPr lang="en-US" sz="1500" dirty="0">
                  <a:solidFill>
                    <a:schemeClr val="tx1">
                      <a:lumMod val="65000"/>
                      <a:lumOff val="35000"/>
                    </a:schemeClr>
                  </a:solidFill>
                  <a:latin typeface="Arial"/>
                  <a:ea typeface="Arial" panose="020B0604020202020204" pitchFamily="34" charset="0"/>
                  <a:cs typeface="Times New Roman"/>
                </a:rPr>
                <a:t>Reduced productivity due to time-intensive and inconsistent data capture</a:t>
              </a:r>
            </a:p>
          </p:txBody>
        </p:sp>
        <p:sp>
          <p:nvSpPr>
            <p:cNvPr id="12" name="TextBox 11">
              <a:extLst>
                <a:ext uri="{FF2B5EF4-FFF2-40B4-BE49-F238E27FC236}">
                  <a16:creationId xmlns:a16="http://schemas.microsoft.com/office/drawing/2014/main" id="{83C4B166-A5D4-78BA-94D5-A27EB03D0D0B}"/>
                </a:ext>
              </a:extLst>
            </p:cNvPr>
            <p:cNvSpPr txBox="1"/>
            <p:nvPr/>
          </p:nvSpPr>
          <p:spPr>
            <a:xfrm>
              <a:off x="477387" y="5406628"/>
              <a:ext cx="2877070" cy="566048"/>
            </a:xfrm>
            <a:prstGeom prst="rect">
              <a:avLst/>
            </a:prstGeom>
            <a:noFill/>
          </p:spPr>
          <p:txBody>
            <a:bodyPr wrap="square" lIns="0" tIns="0" rIns="0" bIns="0" rtlCol="0" anchor="t">
              <a:noAutofit/>
            </a:bodyPr>
            <a:lstStyle/>
            <a:p>
              <a:pPr>
                <a:lnSpc>
                  <a:spcPct val="115000"/>
                </a:lnSpc>
                <a:spcBef>
                  <a:spcPts val="0"/>
                </a:spcBef>
                <a:spcAft>
                  <a:spcPts val="700"/>
                </a:spcAft>
                <a:buClr>
                  <a:schemeClr val="tx1">
                    <a:lumMod val="75000"/>
                    <a:lumOff val="25000"/>
                  </a:schemeClr>
                </a:buClr>
              </a:pPr>
              <a:r>
                <a:rPr lang="en-US" sz="1500" dirty="0">
                  <a:solidFill>
                    <a:schemeClr val="tx1">
                      <a:lumMod val="65000"/>
                      <a:lumOff val="35000"/>
                    </a:schemeClr>
                  </a:solidFill>
                  <a:latin typeface="Arial"/>
                  <a:ea typeface="Arial" panose="020B0604020202020204" pitchFamily="34" charset="0"/>
                  <a:cs typeface="Times New Roman"/>
                </a:rPr>
                <a:t>Inability to anticipate bottlenecks, downtime and delays </a:t>
              </a:r>
            </a:p>
          </p:txBody>
        </p:sp>
        <p:grpSp>
          <p:nvGrpSpPr>
            <p:cNvPr id="51" name="Group 50">
              <a:extLst>
                <a:ext uri="{FF2B5EF4-FFF2-40B4-BE49-F238E27FC236}">
                  <a16:creationId xmlns:a16="http://schemas.microsoft.com/office/drawing/2014/main" id="{C249A809-DE5A-09E0-9944-92A0DC102F8A}"/>
                </a:ext>
              </a:extLst>
            </p:cNvPr>
            <p:cNvGrpSpPr/>
            <p:nvPr/>
          </p:nvGrpSpPr>
          <p:grpSpPr>
            <a:xfrm>
              <a:off x="400629" y="3627056"/>
              <a:ext cx="3451951" cy="327695"/>
              <a:chOff x="497579" y="2675257"/>
              <a:chExt cx="4499557" cy="327695"/>
            </a:xfrm>
          </p:grpSpPr>
          <p:pic>
            <p:nvPicPr>
              <p:cNvPr id="52" name="Picture 51" descr="Shape&#10;&#10;Description automatically generated with low confidence">
                <a:extLst>
                  <a:ext uri="{FF2B5EF4-FFF2-40B4-BE49-F238E27FC236}">
                    <a16:creationId xmlns:a16="http://schemas.microsoft.com/office/drawing/2014/main" id="{E72AA227-E509-9DB4-AE5E-DF38634B00A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2258863" y="913974"/>
                <a:ext cx="327694" cy="3850262"/>
              </a:xfrm>
              <a:prstGeom prst="rect">
                <a:avLst/>
              </a:prstGeom>
            </p:spPr>
          </p:pic>
          <p:cxnSp>
            <p:nvCxnSpPr>
              <p:cNvPr id="53" name="Straight Connector 52">
                <a:extLst>
                  <a:ext uri="{FF2B5EF4-FFF2-40B4-BE49-F238E27FC236}">
                    <a16:creationId xmlns:a16="http://schemas.microsoft.com/office/drawing/2014/main" id="{3BBE9726-BDD3-C6D3-359F-3FF06BDAC553}"/>
                  </a:ext>
                </a:extLst>
              </p:cNvPr>
              <p:cNvCxnSpPr>
                <a:cxnSpLocks/>
              </p:cNvCxnSpPr>
              <p:nvPr/>
            </p:nvCxnSpPr>
            <p:spPr>
              <a:xfrm>
                <a:off x="613317" y="2675257"/>
                <a:ext cx="4383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D75DBFA7-538D-AE46-16E4-B2014D7E0645}"/>
                </a:ext>
              </a:extLst>
            </p:cNvPr>
            <p:cNvGrpSpPr/>
            <p:nvPr/>
          </p:nvGrpSpPr>
          <p:grpSpPr>
            <a:xfrm>
              <a:off x="400629" y="4373728"/>
              <a:ext cx="3451951" cy="327695"/>
              <a:chOff x="497579" y="2675257"/>
              <a:chExt cx="4499557" cy="327695"/>
            </a:xfrm>
          </p:grpSpPr>
          <p:pic>
            <p:nvPicPr>
              <p:cNvPr id="4" name="Picture 3" descr="Shape&#10;&#10;Description automatically generated with low confidence">
                <a:extLst>
                  <a:ext uri="{FF2B5EF4-FFF2-40B4-BE49-F238E27FC236}">
                    <a16:creationId xmlns:a16="http://schemas.microsoft.com/office/drawing/2014/main" id="{5C3C42DB-6E11-876E-E641-D5FA231CBD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2258863" y="913974"/>
                <a:ext cx="327694" cy="3850262"/>
              </a:xfrm>
              <a:prstGeom prst="rect">
                <a:avLst/>
              </a:prstGeom>
            </p:spPr>
          </p:pic>
          <p:cxnSp>
            <p:nvCxnSpPr>
              <p:cNvPr id="6" name="Straight Connector 5">
                <a:extLst>
                  <a:ext uri="{FF2B5EF4-FFF2-40B4-BE49-F238E27FC236}">
                    <a16:creationId xmlns:a16="http://schemas.microsoft.com/office/drawing/2014/main" id="{14B67EDE-8EC2-24DB-86B2-F02785ED615C}"/>
                  </a:ext>
                </a:extLst>
              </p:cNvPr>
              <p:cNvCxnSpPr>
                <a:cxnSpLocks/>
              </p:cNvCxnSpPr>
              <p:nvPr/>
            </p:nvCxnSpPr>
            <p:spPr>
              <a:xfrm>
                <a:off x="613317" y="2675257"/>
                <a:ext cx="4383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2EA8B5CF-7DE2-91FA-4A35-9AD90DEF5EEF}"/>
                </a:ext>
              </a:extLst>
            </p:cNvPr>
            <p:cNvGrpSpPr/>
            <p:nvPr/>
          </p:nvGrpSpPr>
          <p:grpSpPr>
            <a:xfrm>
              <a:off x="400629" y="5235583"/>
              <a:ext cx="3451951" cy="334891"/>
              <a:chOff x="497579" y="2479256"/>
              <a:chExt cx="4499557" cy="334891"/>
            </a:xfrm>
          </p:grpSpPr>
          <p:pic>
            <p:nvPicPr>
              <p:cNvPr id="16" name="Picture 15" descr="Shape&#10;&#10;Description automatically generated with low confidence">
                <a:extLst>
                  <a:ext uri="{FF2B5EF4-FFF2-40B4-BE49-F238E27FC236}">
                    <a16:creationId xmlns:a16="http://schemas.microsoft.com/office/drawing/2014/main" id="{3810FFB5-D4D0-B07F-8B14-14B7E3C472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2258863" y="725169"/>
                <a:ext cx="327694" cy="3850262"/>
              </a:xfrm>
              <a:prstGeom prst="rect">
                <a:avLst/>
              </a:prstGeom>
            </p:spPr>
          </p:pic>
          <p:cxnSp>
            <p:nvCxnSpPr>
              <p:cNvPr id="17" name="Straight Connector 16">
                <a:extLst>
                  <a:ext uri="{FF2B5EF4-FFF2-40B4-BE49-F238E27FC236}">
                    <a16:creationId xmlns:a16="http://schemas.microsoft.com/office/drawing/2014/main" id="{7CE5B7D9-102C-96FD-F14C-8C8CA6BAEE49}"/>
                  </a:ext>
                </a:extLst>
              </p:cNvPr>
              <p:cNvCxnSpPr>
                <a:cxnSpLocks/>
              </p:cNvCxnSpPr>
              <p:nvPr/>
            </p:nvCxnSpPr>
            <p:spPr>
              <a:xfrm>
                <a:off x="613316" y="2479256"/>
                <a:ext cx="4383820"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pic>
        <p:nvPicPr>
          <p:cNvPr id="35" name="Graphic 34">
            <a:extLst>
              <a:ext uri="{FF2B5EF4-FFF2-40B4-BE49-F238E27FC236}">
                <a16:creationId xmlns:a16="http://schemas.microsoft.com/office/drawing/2014/main" id="{BAD1FF66-9CBC-D682-E5EA-DC52CEC3867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89382" y="3611730"/>
            <a:ext cx="816120" cy="783475"/>
          </a:xfrm>
          <a:prstGeom prst="rect">
            <a:avLst/>
          </a:prstGeom>
          <a:effectLst>
            <a:glow rad="127000">
              <a:srgbClr val="6365B7">
                <a:alpha val="48565"/>
              </a:srgbClr>
            </a:glow>
          </a:effectLst>
        </p:spPr>
      </p:pic>
      <p:cxnSp>
        <p:nvCxnSpPr>
          <p:cNvPr id="41" name="Straight Connector 40">
            <a:extLst>
              <a:ext uri="{FF2B5EF4-FFF2-40B4-BE49-F238E27FC236}">
                <a16:creationId xmlns:a16="http://schemas.microsoft.com/office/drawing/2014/main" id="{72D76C8B-2911-76D8-A04F-BFABB89B883C}"/>
              </a:ext>
            </a:extLst>
          </p:cNvPr>
          <p:cNvCxnSpPr/>
          <p:nvPr/>
        </p:nvCxnSpPr>
        <p:spPr>
          <a:xfrm>
            <a:off x="8197442" y="4299910"/>
            <a:ext cx="0" cy="6010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A196E8D-D8C8-3F69-D11C-19D76B47FB9A}"/>
              </a:ext>
            </a:extLst>
          </p:cNvPr>
          <p:cNvGrpSpPr/>
          <p:nvPr/>
        </p:nvGrpSpPr>
        <p:grpSpPr>
          <a:xfrm>
            <a:off x="9343647" y="4600418"/>
            <a:ext cx="1170224" cy="783475"/>
            <a:chOff x="9741454" y="4654277"/>
            <a:chExt cx="1170224" cy="783475"/>
          </a:xfrm>
        </p:grpSpPr>
        <p:pic>
          <p:nvPicPr>
            <p:cNvPr id="36" name="Graphic 35">
              <a:extLst>
                <a:ext uri="{FF2B5EF4-FFF2-40B4-BE49-F238E27FC236}">
                  <a16:creationId xmlns:a16="http://schemas.microsoft.com/office/drawing/2014/main" id="{B53325B8-95B7-13B9-68C1-346FB6688E2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41454" y="4654277"/>
              <a:ext cx="816120" cy="783475"/>
            </a:xfrm>
            <a:prstGeom prst="rect">
              <a:avLst/>
            </a:prstGeom>
            <a:effectLst>
              <a:glow rad="127000">
                <a:srgbClr val="6365B7">
                  <a:alpha val="48565"/>
                </a:srgbClr>
              </a:glow>
            </a:effectLst>
          </p:spPr>
        </p:pic>
        <p:cxnSp>
          <p:nvCxnSpPr>
            <p:cNvPr id="42" name="Straight Connector 41">
              <a:extLst>
                <a:ext uri="{FF2B5EF4-FFF2-40B4-BE49-F238E27FC236}">
                  <a16:creationId xmlns:a16="http://schemas.microsoft.com/office/drawing/2014/main" id="{68BE3B5E-A25E-70D7-F4EE-130CF018FE7A}"/>
                </a:ext>
              </a:extLst>
            </p:cNvPr>
            <p:cNvCxnSpPr>
              <a:cxnSpLocks/>
            </p:cNvCxnSpPr>
            <p:nvPr/>
          </p:nvCxnSpPr>
          <p:spPr>
            <a:xfrm>
              <a:off x="10312980" y="5032542"/>
              <a:ext cx="59869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D71D877-0A3B-0B2E-A10B-7D9750169F39}"/>
              </a:ext>
            </a:extLst>
          </p:cNvPr>
          <p:cNvGrpSpPr/>
          <p:nvPr/>
        </p:nvGrpSpPr>
        <p:grpSpPr>
          <a:xfrm>
            <a:off x="5827058" y="3871623"/>
            <a:ext cx="816120" cy="1160919"/>
            <a:chOff x="5827058" y="3871623"/>
            <a:chExt cx="816120" cy="1160919"/>
          </a:xfrm>
        </p:grpSpPr>
        <p:pic>
          <p:nvPicPr>
            <p:cNvPr id="37" name="Graphic 36">
              <a:extLst>
                <a:ext uri="{FF2B5EF4-FFF2-40B4-BE49-F238E27FC236}">
                  <a16:creationId xmlns:a16="http://schemas.microsoft.com/office/drawing/2014/main" id="{0A10DCCB-FBEB-42F0-4203-90AC67B436D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27058" y="3871623"/>
              <a:ext cx="816120" cy="783475"/>
            </a:xfrm>
            <a:prstGeom prst="rect">
              <a:avLst/>
            </a:prstGeom>
            <a:effectLst>
              <a:glow rad="127000">
                <a:srgbClr val="6365B7">
                  <a:alpha val="48565"/>
                </a:srgbClr>
              </a:glow>
            </a:effectLst>
          </p:spPr>
        </p:pic>
        <p:cxnSp>
          <p:nvCxnSpPr>
            <p:cNvPr id="46" name="Straight Connector 45">
              <a:extLst>
                <a:ext uri="{FF2B5EF4-FFF2-40B4-BE49-F238E27FC236}">
                  <a16:creationId xmlns:a16="http://schemas.microsoft.com/office/drawing/2014/main" id="{7540D25D-EC41-A21A-7628-0E5AFA271CC6}"/>
                </a:ext>
              </a:extLst>
            </p:cNvPr>
            <p:cNvCxnSpPr>
              <a:cxnSpLocks/>
            </p:cNvCxnSpPr>
            <p:nvPr/>
          </p:nvCxnSpPr>
          <p:spPr>
            <a:xfrm>
              <a:off x="6220860" y="4577001"/>
              <a:ext cx="0" cy="4555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29546F-F66C-4586-732F-26E7663C1ED5}"/>
              </a:ext>
            </a:extLst>
          </p:cNvPr>
          <p:cNvGrpSpPr/>
          <p:nvPr/>
        </p:nvGrpSpPr>
        <p:grpSpPr>
          <a:xfrm>
            <a:off x="9136166" y="2744913"/>
            <a:ext cx="816120" cy="1190642"/>
            <a:chOff x="10089236" y="2678118"/>
            <a:chExt cx="816120" cy="1190642"/>
          </a:xfrm>
        </p:grpSpPr>
        <p:pic>
          <p:nvPicPr>
            <p:cNvPr id="34" name="Graphic 33">
              <a:extLst>
                <a:ext uri="{FF2B5EF4-FFF2-40B4-BE49-F238E27FC236}">
                  <a16:creationId xmlns:a16="http://schemas.microsoft.com/office/drawing/2014/main" id="{548854FA-A4B1-3D53-4E68-5FFB8BED31B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89236" y="2678118"/>
              <a:ext cx="816120" cy="783475"/>
            </a:xfrm>
            <a:prstGeom prst="rect">
              <a:avLst/>
            </a:prstGeom>
            <a:effectLst>
              <a:glow rad="127000">
                <a:srgbClr val="6365B7">
                  <a:alpha val="48565"/>
                </a:srgbClr>
              </a:glow>
            </a:effectLst>
          </p:spPr>
        </p:pic>
        <p:cxnSp>
          <p:nvCxnSpPr>
            <p:cNvPr id="48" name="Straight Connector 47">
              <a:extLst>
                <a:ext uri="{FF2B5EF4-FFF2-40B4-BE49-F238E27FC236}">
                  <a16:creationId xmlns:a16="http://schemas.microsoft.com/office/drawing/2014/main" id="{BAD5C7DC-6F2F-0920-FCE0-4989A72303EF}"/>
                </a:ext>
              </a:extLst>
            </p:cNvPr>
            <p:cNvCxnSpPr>
              <a:cxnSpLocks/>
            </p:cNvCxnSpPr>
            <p:nvPr/>
          </p:nvCxnSpPr>
          <p:spPr>
            <a:xfrm>
              <a:off x="10497296" y="3413219"/>
              <a:ext cx="0" cy="4555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Freeform 17">
            <a:extLst>
              <a:ext uri="{FF2B5EF4-FFF2-40B4-BE49-F238E27FC236}">
                <a16:creationId xmlns:a16="http://schemas.microsoft.com/office/drawing/2014/main" id="{CB57C35C-3C95-CA3C-AA79-A2BB117A9963}"/>
              </a:ext>
            </a:extLst>
          </p:cNvPr>
          <p:cNvSpPr/>
          <p:nvPr/>
        </p:nvSpPr>
        <p:spPr>
          <a:xfrm>
            <a:off x="9061440" y="0"/>
            <a:ext cx="3377478"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r>
              <a:rPr lang="en-US" sz="1600"/>
              <a:t>WIP Asset Tracking</a:t>
            </a:r>
          </a:p>
        </p:txBody>
      </p:sp>
    </p:spTree>
    <p:extLst>
      <p:ext uri="{BB962C8B-B14F-4D97-AF65-F5344CB8AC3E}">
        <p14:creationId xmlns:p14="http://schemas.microsoft.com/office/powerpoint/2010/main" val="385487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B8976-1220-CF19-D9FD-66EFBFD68EE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46BFF94-EE8B-1B60-D34A-6437C06905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37674" y="532925"/>
            <a:ext cx="10951151" cy="6325075"/>
          </a:xfrm>
          <a:prstGeom prst="rect">
            <a:avLst/>
          </a:prstGeom>
        </p:spPr>
      </p:pic>
      <p:sp>
        <p:nvSpPr>
          <p:cNvPr id="2" name="Rectangle 2">
            <a:extLst>
              <a:ext uri="{FF2B5EF4-FFF2-40B4-BE49-F238E27FC236}">
                <a16:creationId xmlns:a16="http://schemas.microsoft.com/office/drawing/2014/main" id="{2831767C-BD2D-8C6F-F740-D4CBFB39F388}"/>
              </a:ext>
            </a:extLst>
          </p:cNvPr>
          <p:cNvSpPr/>
          <p:nvPr/>
        </p:nvSpPr>
        <p:spPr>
          <a:xfrm>
            <a:off x="-34407" y="1628183"/>
            <a:ext cx="10552625" cy="1469854"/>
          </a:xfrm>
          <a:custGeom>
            <a:avLst/>
            <a:gdLst>
              <a:gd name="connsiteX0" fmla="*/ 0 w 7005672"/>
              <a:gd name="connsiteY0" fmla="*/ 0 h 1592344"/>
              <a:gd name="connsiteX1" fmla="*/ 7005672 w 7005672"/>
              <a:gd name="connsiteY1" fmla="*/ 0 h 1592344"/>
              <a:gd name="connsiteX2" fmla="*/ 7005672 w 7005672"/>
              <a:gd name="connsiteY2" fmla="*/ 1592344 h 1592344"/>
              <a:gd name="connsiteX3" fmla="*/ 0 w 7005672"/>
              <a:gd name="connsiteY3" fmla="*/ 1592344 h 1592344"/>
              <a:gd name="connsiteX4" fmla="*/ 0 w 7005672"/>
              <a:gd name="connsiteY4" fmla="*/ 0 h 1592344"/>
              <a:gd name="connsiteX0" fmla="*/ 0 w 8634447"/>
              <a:gd name="connsiteY0" fmla="*/ 0 h 1592344"/>
              <a:gd name="connsiteX1" fmla="*/ 8634447 w 8634447"/>
              <a:gd name="connsiteY1" fmla="*/ 0 h 1592344"/>
              <a:gd name="connsiteX2" fmla="*/ 7005672 w 8634447"/>
              <a:gd name="connsiteY2" fmla="*/ 1592344 h 1592344"/>
              <a:gd name="connsiteX3" fmla="*/ 0 w 8634447"/>
              <a:gd name="connsiteY3" fmla="*/ 1592344 h 1592344"/>
              <a:gd name="connsiteX4" fmla="*/ 0 w 8634447"/>
              <a:gd name="connsiteY4" fmla="*/ 0 h 1592344"/>
              <a:gd name="connsiteX0" fmla="*/ 0 w 8634447"/>
              <a:gd name="connsiteY0" fmla="*/ 0 h 1592344"/>
              <a:gd name="connsiteX1" fmla="*/ 8634447 w 8634447"/>
              <a:gd name="connsiteY1" fmla="*/ 0 h 1592344"/>
              <a:gd name="connsiteX2" fmla="*/ 5843622 w 8634447"/>
              <a:gd name="connsiteY2" fmla="*/ 1592344 h 1592344"/>
              <a:gd name="connsiteX3" fmla="*/ 0 w 8634447"/>
              <a:gd name="connsiteY3" fmla="*/ 1592344 h 1592344"/>
              <a:gd name="connsiteX4" fmla="*/ 0 w 8634447"/>
              <a:gd name="connsiteY4" fmla="*/ 0 h 1592344"/>
              <a:gd name="connsiteX0" fmla="*/ 0 w 8634447"/>
              <a:gd name="connsiteY0" fmla="*/ 0 h 1592344"/>
              <a:gd name="connsiteX1" fmla="*/ 8634447 w 8634447"/>
              <a:gd name="connsiteY1" fmla="*/ 0 h 1592344"/>
              <a:gd name="connsiteX2" fmla="*/ 6035351 w 8634447"/>
              <a:gd name="connsiteY2" fmla="*/ 1592344 h 1592344"/>
              <a:gd name="connsiteX3" fmla="*/ 0 w 8634447"/>
              <a:gd name="connsiteY3" fmla="*/ 1592344 h 1592344"/>
              <a:gd name="connsiteX4" fmla="*/ 0 w 8634447"/>
              <a:gd name="connsiteY4" fmla="*/ 0 h 1592344"/>
              <a:gd name="connsiteX0" fmla="*/ 0 w 8634447"/>
              <a:gd name="connsiteY0" fmla="*/ 0 h 1592344"/>
              <a:gd name="connsiteX1" fmla="*/ 8634447 w 8634447"/>
              <a:gd name="connsiteY1" fmla="*/ 0 h 1592344"/>
              <a:gd name="connsiteX2" fmla="*/ 6204958 w 8634447"/>
              <a:gd name="connsiteY2" fmla="*/ 1592344 h 1592344"/>
              <a:gd name="connsiteX3" fmla="*/ 0 w 8634447"/>
              <a:gd name="connsiteY3" fmla="*/ 1592344 h 1592344"/>
              <a:gd name="connsiteX4" fmla="*/ 0 w 8634447"/>
              <a:gd name="connsiteY4" fmla="*/ 0 h 1592344"/>
              <a:gd name="connsiteX0" fmla="*/ 0 w 10015527"/>
              <a:gd name="connsiteY0" fmla="*/ 9838 h 1592344"/>
              <a:gd name="connsiteX1" fmla="*/ 10015527 w 10015527"/>
              <a:gd name="connsiteY1" fmla="*/ 0 h 1592344"/>
              <a:gd name="connsiteX2" fmla="*/ 7586038 w 10015527"/>
              <a:gd name="connsiteY2" fmla="*/ 1592344 h 1592344"/>
              <a:gd name="connsiteX3" fmla="*/ 1381080 w 10015527"/>
              <a:gd name="connsiteY3" fmla="*/ 1592344 h 1592344"/>
              <a:gd name="connsiteX4" fmla="*/ 0 w 10015527"/>
              <a:gd name="connsiteY4" fmla="*/ 9838 h 1592344"/>
              <a:gd name="connsiteX0" fmla="*/ 8422 w 10023949"/>
              <a:gd name="connsiteY0" fmla="*/ 9838 h 1621856"/>
              <a:gd name="connsiteX1" fmla="*/ 10023949 w 10023949"/>
              <a:gd name="connsiteY1" fmla="*/ 0 h 1621856"/>
              <a:gd name="connsiteX2" fmla="*/ 7594460 w 10023949"/>
              <a:gd name="connsiteY2" fmla="*/ 1592344 h 1621856"/>
              <a:gd name="connsiteX3" fmla="*/ 0 w 10023949"/>
              <a:gd name="connsiteY3" fmla="*/ 1621856 h 1621856"/>
              <a:gd name="connsiteX4" fmla="*/ 8422 w 10023949"/>
              <a:gd name="connsiteY4" fmla="*/ 9838 h 1621856"/>
              <a:gd name="connsiteX0" fmla="*/ 299277 w 10314804"/>
              <a:gd name="connsiteY0" fmla="*/ 9838 h 1643319"/>
              <a:gd name="connsiteX1" fmla="*/ 10314804 w 10314804"/>
              <a:gd name="connsiteY1" fmla="*/ 0 h 1643319"/>
              <a:gd name="connsiteX2" fmla="*/ 7885315 w 10314804"/>
              <a:gd name="connsiteY2" fmla="*/ 1592344 h 1643319"/>
              <a:gd name="connsiteX3" fmla="*/ 0 w 10314804"/>
              <a:gd name="connsiteY3" fmla="*/ 1643319 h 1643319"/>
              <a:gd name="connsiteX4" fmla="*/ 299277 w 10314804"/>
              <a:gd name="connsiteY4" fmla="*/ 9838 h 1643319"/>
              <a:gd name="connsiteX0" fmla="*/ 8422 w 10314804"/>
              <a:gd name="connsiteY0" fmla="*/ 20570 h 1643319"/>
              <a:gd name="connsiteX1" fmla="*/ 10314804 w 10314804"/>
              <a:gd name="connsiteY1" fmla="*/ 0 h 1643319"/>
              <a:gd name="connsiteX2" fmla="*/ 7885315 w 10314804"/>
              <a:gd name="connsiteY2" fmla="*/ 1592344 h 1643319"/>
              <a:gd name="connsiteX3" fmla="*/ 0 w 10314804"/>
              <a:gd name="connsiteY3" fmla="*/ 1643319 h 1643319"/>
              <a:gd name="connsiteX4" fmla="*/ 8422 w 10314804"/>
              <a:gd name="connsiteY4" fmla="*/ 20570 h 164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4804" h="1643319">
                <a:moveTo>
                  <a:pt x="8422" y="20570"/>
                </a:moveTo>
                <a:lnTo>
                  <a:pt x="10314804" y="0"/>
                </a:lnTo>
                <a:lnTo>
                  <a:pt x="7885315" y="1592344"/>
                </a:lnTo>
                <a:lnTo>
                  <a:pt x="0" y="1643319"/>
                </a:lnTo>
                <a:cubicBezTo>
                  <a:pt x="2807" y="1105980"/>
                  <a:pt x="5615" y="557909"/>
                  <a:pt x="8422" y="2057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low confidence">
            <a:extLst>
              <a:ext uri="{FF2B5EF4-FFF2-40B4-BE49-F238E27FC236}">
                <a16:creationId xmlns:a16="http://schemas.microsoft.com/office/drawing/2014/main" id="{EE424FF2-5A1B-19E6-21E2-D0BA140AFF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3604987" flipH="1">
            <a:off x="8962790" y="379171"/>
            <a:ext cx="327694" cy="3732217"/>
          </a:xfrm>
          <a:prstGeom prst="rect">
            <a:avLst/>
          </a:prstGeom>
        </p:spPr>
      </p:pic>
      <p:sp>
        <p:nvSpPr>
          <p:cNvPr id="6" name="Title 1">
            <a:extLst>
              <a:ext uri="{FF2B5EF4-FFF2-40B4-BE49-F238E27FC236}">
                <a16:creationId xmlns:a16="http://schemas.microsoft.com/office/drawing/2014/main" id="{B49151B8-7CA4-C8D0-9401-F05E15D93215}"/>
              </a:ext>
            </a:extLst>
          </p:cNvPr>
          <p:cNvSpPr txBox="1">
            <a:spLocks/>
          </p:cNvSpPr>
          <p:nvPr/>
        </p:nvSpPr>
        <p:spPr>
          <a:xfrm>
            <a:off x="485284" y="465006"/>
            <a:ext cx="10340520" cy="894246"/>
          </a:xfrm>
          <a:prstGeom prst="rect">
            <a:avLst/>
          </a:prstGeom>
        </p:spPr>
        <p:txBody>
          <a:bodyPr lIns="91440" tIns="45720" rIns="91440" bIns="45720" anchor="t"/>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lnSpc>
                <a:spcPct val="90000"/>
              </a:lnSpc>
              <a:spcAft>
                <a:spcPts val="0"/>
              </a:spcAft>
            </a:pPr>
            <a:r>
              <a:rPr lang="en-US" sz="3000"/>
              <a:t>Asset and Process Visibility</a:t>
            </a:r>
            <a:br>
              <a:rPr lang="en-US" sz="3000"/>
            </a:br>
            <a:r>
              <a:rPr lang="en-US" sz="3000" b="1">
                <a:solidFill>
                  <a:srgbClr val="1D22AA"/>
                </a:solidFill>
              </a:rPr>
              <a:t>A proven solution</a:t>
            </a:r>
          </a:p>
          <a:p>
            <a:pPr>
              <a:spcAft>
                <a:spcPts val="0"/>
              </a:spcAft>
            </a:pPr>
            <a:endParaRPr lang="en-US" sz="3000"/>
          </a:p>
        </p:txBody>
      </p:sp>
      <p:sp>
        <p:nvSpPr>
          <p:cNvPr id="7" name="Text Placeholder 2">
            <a:extLst>
              <a:ext uri="{FF2B5EF4-FFF2-40B4-BE49-F238E27FC236}">
                <a16:creationId xmlns:a16="http://schemas.microsoft.com/office/drawing/2014/main" id="{37C341C0-D2A1-07BF-EC83-0AE0FB74B6C3}"/>
              </a:ext>
            </a:extLst>
          </p:cNvPr>
          <p:cNvSpPr txBox="1">
            <a:spLocks/>
          </p:cNvSpPr>
          <p:nvPr/>
        </p:nvSpPr>
        <p:spPr>
          <a:xfrm>
            <a:off x="223340" y="940665"/>
            <a:ext cx="11225908" cy="365760"/>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Aft>
                <a:spcPts val="0"/>
              </a:spcAft>
              <a:buNone/>
            </a:pPr>
            <a:endParaRPr lang="en-US"/>
          </a:p>
        </p:txBody>
      </p:sp>
      <p:sp>
        <p:nvSpPr>
          <p:cNvPr id="15" name="TextBox 14">
            <a:extLst>
              <a:ext uri="{FF2B5EF4-FFF2-40B4-BE49-F238E27FC236}">
                <a16:creationId xmlns:a16="http://schemas.microsoft.com/office/drawing/2014/main" id="{FBB809C7-2F1D-E9C7-CB3E-DBF33D9B0C29}"/>
              </a:ext>
            </a:extLst>
          </p:cNvPr>
          <p:cNvSpPr txBox="1"/>
          <p:nvPr/>
        </p:nvSpPr>
        <p:spPr>
          <a:xfrm>
            <a:off x="595547" y="1863900"/>
            <a:ext cx="5952448" cy="988625"/>
          </a:xfrm>
          <a:prstGeom prst="rect">
            <a:avLst/>
          </a:prstGeom>
          <a:noFill/>
        </p:spPr>
        <p:txBody>
          <a:bodyPr wrap="square" lIns="0" tIns="0" rIns="0" bIns="0" rtlCol="0" anchor="t">
            <a:noAutofit/>
          </a:bodyPr>
          <a:lstStyle/>
          <a:p>
            <a:pPr algn="l"/>
            <a:r>
              <a:rPr lang="en-US" sz="2500" b="1">
                <a:solidFill>
                  <a:schemeClr val="bg1"/>
                </a:solidFill>
              </a:rPr>
              <a:t>Results You Can Expect </a:t>
            </a:r>
          </a:p>
          <a:p>
            <a:pPr>
              <a:spcBef>
                <a:spcPts val="0"/>
              </a:spcBef>
              <a:spcAft>
                <a:spcPts val="0"/>
              </a:spcAft>
            </a:pPr>
            <a:r>
              <a:rPr lang="en-US" sz="1700" kern="100">
                <a:solidFill>
                  <a:schemeClr val="bg1"/>
                </a:solidFill>
                <a:latin typeface="+mn-lt"/>
                <a:cs typeface="Times New Roman" panose="02020603050405020304" pitchFamily="18" charset="0"/>
              </a:rPr>
              <a:t>Locate and track the movement and progress of every asset at every stage.</a:t>
            </a:r>
          </a:p>
          <a:p>
            <a:endParaRPr lang="en-US" sz="2500">
              <a:solidFill>
                <a:schemeClr val="bg1"/>
              </a:solidFill>
            </a:endParaRPr>
          </a:p>
        </p:txBody>
      </p:sp>
      <p:sp>
        <p:nvSpPr>
          <p:cNvPr id="5" name="TextBox 4">
            <a:extLst>
              <a:ext uri="{FF2B5EF4-FFF2-40B4-BE49-F238E27FC236}">
                <a16:creationId xmlns:a16="http://schemas.microsoft.com/office/drawing/2014/main" id="{2602969D-0BFA-CC00-BAB7-063F3D73C52A}"/>
              </a:ext>
            </a:extLst>
          </p:cNvPr>
          <p:cNvSpPr txBox="1"/>
          <p:nvPr/>
        </p:nvSpPr>
        <p:spPr>
          <a:xfrm>
            <a:off x="13536891" y="490194"/>
            <a:ext cx="0" cy="0"/>
          </a:xfrm>
          <a:prstGeom prst="rect">
            <a:avLst/>
          </a:prstGeom>
          <a:noFill/>
        </p:spPr>
        <p:txBody>
          <a:bodyPr wrap="none" lIns="0" tIns="0" rIns="0" bIns="0" rtlCol="0">
            <a:noAutofit/>
          </a:bodyPr>
          <a:lstStyle/>
          <a:p>
            <a:pPr algn="l"/>
            <a:endParaRPr lang="en-US" err="1"/>
          </a:p>
        </p:txBody>
      </p:sp>
      <p:sp>
        <p:nvSpPr>
          <p:cNvPr id="57" name="TextBox 56">
            <a:extLst>
              <a:ext uri="{FF2B5EF4-FFF2-40B4-BE49-F238E27FC236}">
                <a16:creationId xmlns:a16="http://schemas.microsoft.com/office/drawing/2014/main" id="{69959152-A7AC-035C-50C8-B31FE25DC188}"/>
              </a:ext>
            </a:extLst>
          </p:cNvPr>
          <p:cNvSpPr txBox="1"/>
          <p:nvPr/>
        </p:nvSpPr>
        <p:spPr>
          <a:xfrm>
            <a:off x="-412775" y="2930769"/>
            <a:ext cx="0" cy="0"/>
          </a:xfrm>
          <a:prstGeom prst="rect">
            <a:avLst/>
          </a:prstGeom>
          <a:noFill/>
        </p:spPr>
        <p:txBody>
          <a:bodyPr wrap="none" lIns="0" tIns="0" rIns="0" bIns="0" rtlCol="0">
            <a:noAutofit/>
          </a:bodyPr>
          <a:lstStyle/>
          <a:p>
            <a:pPr algn="l"/>
            <a:endParaRPr lang="en-US" err="1"/>
          </a:p>
        </p:txBody>
      </p:sp>
      <p:sp>
        <p:nvSpPr>
          <p:cNvPr id="58" name="TextBox 57">
            <a:extLst>
              <a:ext uri="{FF2B5EF4-FFF2-40B4-BE49-F238E27FC236}">
                <a16:creationId xmlns:a16="http://schemas.microsoft.com/office/drawing/2014/main" id="{89F26541-9E18-1387-EEAE-4ACB41A63321}"/>
              </a:ext>
            </a:extLst>
          </p:cNvPr>
          <p:cNvSpPr txBox="1"/>
          <p:nvPr/>
        </p:nvSpPr>
        <p:spPr>
          <a:xfrm>
            <a:off x="631067" y="4593101"/>
            <a:ext cx="3559419" cy="443591"/>
          </a:xfrm>
          <a:prstGeom prst="rect">
            <a:avLst/>
          </a:prstGeom>
          <a:noFill/>
        </p:spPr>
        <p:txBody>
          <a:bodyPr wrap="square" lIns="0" tIns="0" rIns="0" bIns="0" rtlCol="0" anchor="t">
            <a:noAutofit/>
          </a:bodyPr>
          <a:lstStyle/>
          <a:p>
            <a:pPr marL="9525">
              <a:spcBef>
                <a:spcPts val="0"/>
              </a:spcBef>
              <a:spcAft>
                <a:spcPts val="400"/>
              </a:spcAft>
              <a:buClr>
                <a:srgbClr val="1D22AA"/>
              </a:buClr>
              <a:defRPr/>
            </a:pPr>
            <a:r>
              <a:rPr lang="en-US" sz="1500">
                <a:solidFill>
                  <a:schemeClr val="dk1"/>
                </a:solidFill>
                <a:latin typeface="Arial" panose="020B0604020202020204" pitchFamily="34" charset="0"/>
                <a:cs typeface="Arial" panose="020B0604020202020204" pitchFamily="34" charset="0"/>
              </a:rPr>
              <a:t>Monitor order status to enhance the customer experience </a:t>
            </a:r>
          </a:p>
        </p:txBody>
      </p:sp>
      <p:sp>
        <p:nvSpPr>
          <p:cNvPr id="59" name="TextBox 58">
            <a:extLst>
              <a:ext uri="{FF2B5EF4-FFF2-40B4-BE49-F238E27FC236}">
                <a16:creationId xmlns:a16="http://schemas.microsoft.com/office/drawing/2014/main" id="{1CF76DC0-D9C4-D7D3-8974-9D51FC355572}"/>
              </a:ext>
            </a:extLst>
          </p:cNvPr>
          <p:cNvSpPr txBox="1"/>
          <p:nvPr/>
        </p:nvSpPr>
        <p:spPr>
          <a:xfrm>
            <a:off x="631067" y="3250218"/>
            <a:ext cx="3559419" cy="461665"/>
          </a:xfrm>
          <a:prstGeom prst="rect">
            <a:avLst/>
          </a:prstGeom>
          <a:noFill/>
        </p:spPr>
        <p:txBody>
          <a:bodyPr wrap="square" lIns="0" tIns="0" rIns="0" bIns="0" anchor="t">
            <a:spAutoFit/>
          </a:bodyPr>
          <a:lstStyle/>
          <a:p>
            <a:pPr>
              <a:spcBef>
                <a:spcPts val="0"/>
              </a:spcBef>
              <a:spcAft>
                <a:spcPts val="400"/>
              </a:spcAft>
              <a:buClr>
                <a:srgbClr val="1D22AA"/>
              </a:buClr>
              <a:defRPr/>
            </a:pPr>
            <a:r>
              <a:rPr lang="en-US" sz="1500">
                <a:solidFill>
                  <a:schemeClr val="dk1"/>
                </a:solidFill>
                <a:latin typeface="Arial"/>
                <a:ea typeface="MS PGothic"/>
                <a:cs typeface="Arial"/>
              </a:rPr>
              <a:t>Track raw materials in real time for optimal stock levels</a:t>
            </a:r>
          </a:p>
        </p:txBody>
      </p:sp>
      <p:sp>
        <p:nvSpPr>
          <p:cNvPr id="60" name="TextBox 59">
            <a:extLst>
              <a:ext uri="{FF2B5EF4-FFF2-40B4-BE49-F238E27FC236}">
                <a16:creationId xmlns:a16="http://schemas.microsoft.com/office/drawing/2014/main" id="{8B628B99-E2B0-9A11-3E1E-18D42EAD97B4}"/>
              </a:ext>
            </a:extLst>
          </p:cNvPr>
          <p:cNvSpPr txBox="1"/>
          <p:nvPr/>
        </p:nvSpPr>
        <p:spPr>
          <a:xfrm>
            <a:off x="631067" y="5973276"/>
            <a:ext cx="2857225" cy="538276"/>
          </a:xfrm>
          <a:prstGeom prst="rect">
            <a:avLst/>
          </a:prstGeom>
          <a:noFill/>
        </p:spPr>
        <p:txBody>
          <a:bodyPr wrap="square" lIns="0" tIns="0" rIns="0" bIns="0" rtlCol="0" anchor="t">
            <a:noAutofit/>
          </a:bodyPr>
          <a:lstStyle/>
          <a:p>
            <a:pPr marL="9525">
              <a:spcBef>
                <a:spcPts val="0"/>
              </a:spcBef>
              <a:spcAft>
                <a:spcPts val="400"/>
              </a:spcAft>
              <a:buClr>
                <a:srgbClr val="1D22AA"/>
              </a:buClr>
              <a:defRPr/>
            </a:pPr>
            <a:r>
              <a:rPr lang="en-US" sz="1500">
                <a:solidFill>
                  <a:schemeClr val="dk1"/>
                </a:solidFill>
                <a:latin typeface="Arial" panose="020B0604020202020204" pitchFamily="34" charset="0"/>
                <a:cs typeface="Arial" panose="020B0604020202020204" pitchFamily="34" charset="0"/>
              </a:rPr>
              <a:t>Optimize workflows to drive efficiencies and achieve KPIs</a:t>
            </a:r>
          </a:p>
        </p:txBody>
      </p:sp>
      <p:sp>
        <p:nvSpPr>
          <p:cNvPr id="61" name="TextBox 60">
            <a:extLst>
              <a:ext uri="{FF2B5EF4-FFF2-40B4-BE49-F238E27FC236}">
                <a16:creationId xmlns:a16="http://schemas.microsoft.com/office/drawing/2014/main" id="{190157A3-12AC-5924-4C84-9E5F79BA86AC}"/>
              </a:ext>
            </a:extLst>
          </p:cNvPr>
          <p:cNvSpPr txBox="1"/>
          <p:nvPr/>
        </p:nvSpPr>
        <p:spPr>
          <a:xfrm>
            <a:off x="631068" y="5283129"/>
            <a:ext cx="3113942" cy="430806"/>
          </a:xfrm>
          <a:prstGeom prst="rect">
            <a:avLst/>
          </a:prstGeom>
          <a:noFill/>
        </p:spPr>
        <p:txBody>
          <a:bodyPr wrap="square" lIns="0" tIns="0" rIns="0" bIns="0" rtlCol="0" anchor="t">
            <a:noAutofit/>
          </a:bodyPr>
          <a:lstStyle/>
          <a:p>
            <a:pPr marL="9525">
              <a:spcBef>
                <a:spcPts val="0"/>
              </a:spcBef>
              <a:spcAft>
                <a:spcPts val="400"/>
              </a:spcAft>
              <a:buClr>
                <a:srgbClr val="1D22AA"/>
              </a:buClr>
              <a:defRPr/>
            </a:pPr>
            <a:r>
              <a:rPr lang="en-US" sz="1500">
                <a:solidFill>
                  <a:schemeClr val="dk1"/>
                </a:solidFill>
                <a:latin typeface="Arial" panose="020B0604020202020204" pitchFamily="34" charset="0"/>
                <a:cs typeface="Arial" panose="020B0604020202020204" pitchFamily="34" charset="0"/>
              </a:rPr>
              <a:t>Free workers to focus on higher value tasks</a:t>
            </a:r>
          </a:p>
        </p:txBody>
      </p:sp>
      <p:sp>
        <p:nvSpPr>
          <p:cNvPr id="62" name="TextBox 61">
            <a:extLst>
              <a:ext uri="{FF2B5EF4-FFF2-40B4-BE49-F238E27FC236}">
                <a16:creationId xmlns:a16="http://schemas.microsoft.com/office/drawing/2014/main" id="{0EFB001A-F74D-6686-4DD2-10414A4090AD}"/>
              </a:ext>
            </a:extLst>
          </p:cNvPr>
          <p:cNvSpPr txBox="1"/>
          <p:nvPr/>
        </p:nvSpPr>
        <p:spPr>
          <a:xfrm>
            <a:off x="631068" y="3922125"/>
            <a:ext cx="3746987" cy="461665"/>
          </a:xfrm>
          <a:prstGeom prst="rect">
            <a:avLst/>
          </a:prstGeom>
          <a:noFill/>
        </p:spPr>
        <p:txBody>
          <a:bodyPr wrap="square" lIns="0" tIns="0" rIns="0" bIns="0">
            <a:spAutoFit/>
          </a:bodyPr>
          <a:lstStyle/>
          <a:p>
            <a:pPr>
              <a:spcBef>
                <a:spcPts val="0"/>
              </a:spcBef>
              <a:spcAft>
                <a:spcPts val="400"/>
              </a:spcAft>
              <a:buClr>
                <a:srgbClr val="1D22AA"/>
              </a:buClr>
              <a:defRPr/>
            </a:pPr>
            <a:r>
              <a:rPr lang="en-US" sz="1500">
                <a:solidFill>
                  <a:schemeClr val="dk1"/>
                </a:solidFill>
                <a:cs typeface="Arial" panose="020B0604020202020204" pitchFamily="34" charset="0"/>
              </a:rPr>
              <a:t>Quickly identify and resolve bottlenecks to maximize production uptime</a:t>
            </a:r>
          </a:p>
        </p:txBody>
      </p:sp>
      <p:grpSp>
        <p:nvGrpSpPr>
          <p:cNvPr id="63" name="Group 62">
            <a:extLst>
              <a:ext uri="{FF2B5EF4-FFF2-40B4-BE49-F238E27FC236}">
                <a16:creationId xmlns:a16="http://schemas.microsoft.com/office/drawing/2014/main" id="{BA04A321-EEDB-4207-C44C-D0173348D48F}"/>
              </a:ext>
            </a:extLst>
          </p:cNvPr>
          <p:cNvGrpSpPr/>
          <p:nvPr/>
        </p:nvGrpSpPr>
        <p:grpSpPr>
          <a:xfrm>
            <a:off x="534464" y="3808268"/>
            <a:ext cx="3746987" cy="327695"/>
            <a:chOff x="497579" y="2675257"/>
            <a:chExt cx="4499557" cy="327695"/>
          </a:xfrm>
        </p:grpSpPr>
        <p:pic>
          <p:nvPicPr>
            <p:cNvPr id="64" name="Picture 63" descr="Shape&#10;&#10;Description automatically generated with low confidence">
              <a:extLst>
                <a:ext uri="{FF2B5EF4-FFF2-40B4-BE49-F238E27FC236}">
                  <a16:creationId xmlns:a16="http://schemas.microsoft.com/office/drawing/2014/main" id="{4FC92672-CD13-FD51-70EA-A2976C101C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2258863" y="913974"/>
              <a:ext cx="327694" cy="3850262"/>
            </a:xfrm>
            <a:prstGeom prst="rect">
              <a:avLst/>
            </a:prstGeom>
          </p:spPr>
        </p:pic>
        <p:cxnSp>
          <p:nvCxnSpPr>
            <p:cNvPr id="65" name="Straight Connector 64">
              <a:extLst>
                <a:ext uri="{FF2B5EF4-FFF2-40B4-BE49-F238E27FC236}">
                  <a16:creationId xmlns:a16="http://schemas.microsoft.com/office/drawing/2014/main" id="{77B2EBBB-3866-8249-44EB-3F3EE7EA3D3D}"/>
                </a:ext>
              </a:extLst>
            </p:cNvPr>
            <p:cNvCxnSpPr>
              <a:cxnSpLocks/>
            </p:cNvCxnSpPr>
            <p:nvPr/>
          </p:nvCxnSpPr>
          <p:spPr>
            <a:xfrm>
              <a:off x="613317" y="2675257"/>
              <a:ext cx="4383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5283A61C-68F2-06C0-59E0-868B3C510E3B}"/>
              </a:ext>
            </a:extLst>
          </p:cNvPr>
          <p:cNvGrpSpPr/>
          <p:nvPr/>
        </p:nvGrpSpPr>
        <p:grpSpPr>
          <a:xfrm>
            <a:off x="534464" y="4495066"/>
            <a:ext cx="3746987" cy="327695"/>
            <a:chOff x="497579" y="2675257"/>
            <a:chExt cx="4499557" cy="327695"/>
          </a:xfrm>
        </p:grpSpPr>
        <p:pic>
          <p:nvPicPr>
            <p:cNvPr id="67" name="Picture 66" descr="Shape&#10;&#10;Description automatically generated with low confidence">
              <a:extLst>
                <a:ext uri="{FF2B5EF4-FFF2-40B4-BE49-F238E27FC236}">
                  <a16:creationId xmlns:a16="http://schemas.microsoft.com/office/drawing/2014/main" id="{588DBC6A-E35B-61CA-ACE7-FB68040B46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2258863" y="913974"/>
              <a:ext cx="327694" cy="3850262"/>
            </a:xfrm>
            <a:prstGeom prst="rect">
              <a:avLst/>
            </a:prstGeom>
          </p:spPr>
        </p:pic>
        <p:cxnSp>
          <p:nvCxnSpPr>
            <p:cNvPr id="68" name="Straight Connector 67">
              <a:extLst>
                <a:ext uri="{FF2B5EF4-FFF2-40B4-BE49-F238E27FC236}">
                  <a16:creationId xmlns:a16="http://schemas.microsoft.com/office/drawing/2014/main" id="{B76306E2-121A-2051-9ACB-4959FEC0E370}"/>
                </a:ext>
              </a:extLst>
            </p:cNvPr>
            <p:cNvCxnSpPr>
              <a:cxnSpLocks/>
            </p:cNvCxnSpPr>
            <p:nvPr/>
          </p:nvCxnSpPr>
          <p:spPr>
            <a:xfrm>
              <a:off x="613317" y="2675257"/>
              <a:ext cx="4383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E686A7A0-9C50-D661-1E76-CD59F9174147}"/>
              </a:ext>
            </a:extLst>
          </p:cNvPr>
          <p:cNvGrpSpPr/>
          <p:nvPr/>
        </p:nvGrpSpPr>
        <p:grpSpPr>
          <a:xfrm>
            <a:off x="534464" y="5159910"/>
            <a:ext cx="3746987" cy="327695"/>
            <a:chOff x="497579" y="2675257"/>
            <a:chExt cx="4499557" cy="327695"/>
          </a:xfrm>
        </p:grpSpPr>
        <p:pic>
          <p:nvPicPr>
            <p:cNvPr id="70" name="Picture 69" descr="Shape&#10;&#10;Description automatically generated with low confidence">
              <a:extLst>
                <a:ext uri="{FF2B5EF4-FFF2-40B4-BE49-F238E27FC236}">
                  <a16:creationId xmlns:a16="http://schemas.microsoft.com/office/drawing/2014/main" id="{4CFB8A47-CC80-3BBE-47AF-5C2AD01E60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2258863" y="913974"/>
              <a:ext cx="327694" cy="3850262"/>
            </a:xfrm>
            <a:prstGeom prst="rect">
              <a:avLst/>
            </a:prstGeom>
          </p:spPr>
        </p:pic>
        <p:cxnSp>
          <p:nvCxnSpPr>
            <p:cNvPr id="71" name="Straight Connector 70">
              <a:extLst>
                <a:ext uri="{FF2B5EF4-FFF2-40B4-BE49-F238E27FC236}">
                  <a16:creationId xmlns:a16="http://schemas.microsoft.com/office/drawing/2014/main" id="{33F71869-4EE0-648B-CED7-92FC5D3ABF1F}"/>
                </a:ext>
              </a:extLst>
            </p:cNvPr>
            <p:cNvCxnSpPr>
              <a:cxnSpLocks/>
            </p:cNvCxnSpPr>
            <p:nvPr/>
          </p:nvCxnSpPr>
          <p:spPr>
            <a:xfrm>
              <a:off x="613317" y="2675257"/>
              <a:ext cx="4383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4D7BE822-F93A-9702-A149-35EC49611028}"/>
              </a:ext>
            </a:extLst>
          </p:cNvPr>
          <p:cNvGrpSpPr/>
          <p:nvPr/>
        </p:nvGrpSpPr>
        <p:grpSpPr>
          <a:xfrm>
            <a:off x="534464" y="5852168"/>
            <a:ext cx="3746987" cy="327695"/>
            <a:chOff x="497579" y="2675257"/>
            <a:chExt cx="4499557" cy="327695"/>
          </a:xfrm>
        </p:grpSpPr>
        <p:pic>
          <p:nvPicPr>
            <p:cNvPr id="73" name="Picture 72" descr="Shape&#10;&#10;Description automatically generated with low confidence">
              <a:extLst>
                <a:ext uri="{FF2B5EF4-FFF2-40B4-BE49-F238E27FC236}">
                  <a16:creationId xmlns:a16="http://schemas.microsoft.com/office/drawing/2014/main" id="{5DE1E630-4A76-6B93-010D-2C25AD74B6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2258863" y="913974"/>
              <a:ext cx="327694" cy="3850262"/>
            </a:xfrm>
            <a:prstGeom prst="rect">
              <a:avLst/>
            </a:prstGeom>
          </p:spPr>
        </p:pic>
        <p:cxnSp>
          <p:nvCxnSpPr>
            <p:cNvPr id="74" name="Straight Connector 73">
              <a:extLst>
                <a:ext uri="{FF2B5EF4-FFF2-40B4-BE49-F238E27FC236}">
                  <a16:creationId xmlns:a16="http://schemas.microsoft.com/office/drawing/2014/main" id="{C2D9A5BD-39B4-DA1C-8194-4387A3BAAB84}"/>
                </a:ext>
              </a:extLst>
            </p:cNvPr>
            <p:cNvCxnSpPr>
              <a:cxnSpLocks/>
            </p:cNvCxnSpPr>
            <p:nvPr/>
          </p:nvCxnSpPr>
          <p:spPr>
            <a:xfrm>
              <a:off x="613317" y="2675257"/>
              <a:ext cx="4383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4" name="Freeform 3">
            <a:extLst>
              <a:ext uri="{FF2B5EF4-FFF2-40B4-BE49-F238E27FC236}">
                <a16:creationId xmlns:a16="http://schemas.microsoft.com/office/drawing/2014/main" id="{D8865C2B-FCD8-FEEF-7B30-6630CD0F6335}"/>
              </a:ext>
            </a:extLst>
          </p:cNvPr>
          <p:cNvSpPr/>
          <p:nvPr/>
        </p:nvSpPr>
        <p:spPr>
          <a:xfrm>
            <a:off x="9061440" y="0"/>
            <a:ext cx="3377478"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r>
              <a:rPr lang="en-US" sz="1600"/>
              <a:t>WIP Asset Tracking</a:t>
            </a:r>
          </a:p>
        </p:txBody>
      </p:sp>
    </p:spTree>
    <p:extLst>
      <p:ext uri="{BB962C8B-B14F-4D97-AF65-F5344CB8AC3E}">
        <p14:creationId xmlns:p14="http://schemas.microsoft.com/office/powerpoint/2010/main" val="148187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8AA3-5780-594C-5845-32A4F7EE482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20D9E55B-809B-8224-6101-B5C255D6ACC4}"/>
              </a:ext>
            </a:extLst>
          </p:cNvPr>
          <p:cNvSpPr/>
          <p:nvPr/>
        </p:nvSpPr>
        <p:spPr>
          <a:xfrm>
            <a:off x="6705198" y="4186407"/>
            <a:ext cx="5483627" cy="2774025"/>
          </a:xfrm>
          <a:prstGeom prst="rect">
            <a:avLst/>
          </a:prstGeom>
          <a:solidFill>
            <a:schemeClr val="bg1"/>
          </a:solidFill>
          <a:ln>
            <a:noFill/>
          </a:ln>
          <a:effectLst>
            <a:outerShdw blurRad="342900" dist="190500" dir="744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C624A80-60D0-7E09-D36E-92D259D12660}"/>
              </a:ext>
            </a:extLst>
          </p:cNvPr>
          <p:cNvSpPr/>
          <p:nvPr/>
        </p:nvSpPr>
        <p:spPr>
          <a:xfrm>
            <a:off x="8121830" y="4801849"/>
            <a:ext cx="1798820" cy="1798820"/>
          </a:xfrm>
          <a:prstGeom prst="ellipse">
            <a:avLst/>
          </a:prstGeom>
          <a:solidFill>
            <a:srgbClr val="D4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7A195EF-35DD-821E-D1DC-3DDE9658D847}"/>
              </a:ext>
            </a:extLst>
          </p:cNvPr>
          <p:cNvSpPr/>
          <p:nvPr/>
        </p:nvSpPr>
        <p:spPr>
          <a:xfrm>
            <a:off x="10128015" y="4801849"/>
            <a:ext cx="1798820" cy="1798820"/>
          </a:xfrm>
          <a:prstGeom prst="ellipse">
            <a:avLst/>
          </a:prstGeom>
          <a:solidFill>
            <a:srgbClr val="D4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D2843E-C20E-7E31-42D8-7374B7054005}"/>
              </a:ext>
            </a:extLst>
          </p:cNvPr>
          <p:cNvSpPr/>
          <p:nvPr/>
        </p:nvSpPr>
        <p:spPr>
          <a:xfrm>
            <a:off x="6705198" y="4186408"/>
            <a:ext cx="5483627" cy="477791"/>
          </a:xfrm>
          <a:prstGeom prst="rect">
            <a:avLst/>
          </a:prstGeom>
          <a:solidFill>
            <a:schemeClr val="accent4"/>
          </a:solidFill>
          <a:ln>
            <a:noFill/>
          </a:ln>
          <a:effectLst>
            <a:outerShdw blurRad="342900" dist="190500" dir="744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E88B454-8536-9B27-47F4-45676108D334}"/>
              </a:ext>
            </a:extLst>
          </p:cNvPr>
          <p:cNvSpPr txBox="1">
            <a:spLocks/>
          </p:cNvSpPr>
          <p:nvPr/>
        </p:nvSpPr>
        <p:spPr>
          <a:xfrm>
            <a:off x="432182" y="467252"/>
            <a:ext cx="5017047" cy="1383849"/>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b="1">
                <a:solidFill>
                  <a:srgbClr val="3D3FBB"/>
                </a:solidFill>
                <a:latin typeface="Arial" panose="020B0604020202020204"/>
              </a:rPr>
              <a:t>Solution at Work</a:t>
            </a:r>
          </a:p>
          <a:p>
            <a:r>
              <a:rPr lang="en-US" sz="3000"/>
              <a:t>Increasing </a:t>
            </a:r>
            <a:r>
              <a:rPr lang="en-US" sz="3000">
                <a:sym typeface="Arial"/>
              </a:rPr>
              <a:t>visibility across the plant floor using RFID </a:t>
            </a:r>
            <a:endParaRPr lang="en-US" sz="3000"/>
          </a:p>
        </p:txBody>
      </p:sp>
      <p:sp>
        <p:nvSpPr>
          <p:cNvPr id="4" name="TextBox 3">
            <a:extLst>
              <a:ext uri="{FF2B5EF4-FFF2-40B4-BE49-F238E27FC236}">
                <a16:creationId xmlns:a16="http://schemas.microsoft.com/office/drawing/2014/main" id="{C941B450-BBA7-0680-FC6C-2AF06E276F55}"/>
              </a:ext>
            </a:extLst>
          </p:cNvPr>
          <p:cNvSpPr txBox="1"/>
          <p:nvPr/>
        </p:nvSpPr>
        <p:spPr>
          <a:xfrm>
            <a:off x="-993422" y="1422400"/>
            <a:ext cx="0" cy="0"/>
          </a:xfrm>
          <a:prstGeom prst="rect">
            <a:avLst/>
          </a:prstGeom>
          <a:noFill/>
        </p:spPr>
        <p:txBody>
          <a:bodyPr wrap="none" lIns="0" tIns="0" rIns="0" bIns="0" rtlCol="0">
            <a:noAutofit/>
          </a:bodyPr>
          <a:lstStyle/>
          <a:p>
            <a:pPr algn="l"/>
            <a:endParaRPr lang="en-US" err="1"/>
          </a:p>
        </p:txBody>
      </p:sp>
      <p:sp>
        <p:nvSpPr>
          <p:cNvPr id="16" name="Freeform 15">
            <a:extLst>
              <a:ext uri="{FF2B5EF4-FFF2-40B4-BE49-F238E27FC236}">
                <a16:creationId xmlns:a16="http://schemas.microsoft.com/office/drawing/2014/main" id="{C30325CA-3629-070C-2A68-67E561604A75}"/>
              </a:ext>
            </a:extLst>
          </p:cNvPr>
          <p:cNvSpPr/>
          <p:nvPr/>
        </p:nvSpPr>
        <p:spPr>
          <a:xfrm>
            <a:off x="9061440" y="0"/>
            <a:ext cx="3377478"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r>
              <a:rPr lang="en-US" sz="1600"/>
              <a:t>WIP Asset Tracking</a:t>
            </a:r>
          </a:p>
        </p:txBody>
      </p:sp>
      <p:sp>
        <p:nvSpPr>
          <p:cNvPr id="9" name="TextBox 8">
            <a:extLst>
              <a:ext uri="{FF2B5EF4-FFF2-40B4-BE49-F238E27FC236}">
                <a16:creationId xmlns:a16="http://schemas.microsoft.com/office/drawing/2014/main" id="{8A308C1B-4DFD-EC8A-5DCC-CBB967A9B05A}"/>
              </a:ext>
            </a:extLst>
          </p:cNvPr>
          <p:cNvSpPr txBox="1"/>
          <p:nvPr/>
        </p:nvSpPr>
        <p:spPr>
          <a:xfrm>
            <a:off x="9509760" y="630936"/>
            <a:ext cx="0" cy="0"/>
          </a:xfrm>
          <a:prstGeom prst="rect">
            <a:avLst/>
          </a:prstGeom>
          <a:noFill/>
        </p:spPr>
        <p:txBody>
          <a:bodyPr wrap="none" lIns="0" tIns="0" rIns="0" bIns="0" rtlCol="0">
            <a:noAutofit/>
          </a:bodyPr>
          <a:lstStyle/>
          <a:p>
            <a:pPr algn="l"/>
            <a:endParaRPr lang="en-US" err="1"/>
          </a:p>
        </p:txBody>
      </p:sp>
      <p:grpSp>
        <p:nvGrpSpPr>
          <p:cNvPr id="48" name="Group 47">
            <a:extLst>
              <a:ext uri="{FF2B5EF4-FFF2-40B4-BE49-F238E27FC236}">
                <a16:creationId xmlns:a16="http://schemas.microsoft.com/office/drawing/2014/main" id="{765D61E2-E56E-250F-5708-DD71820BEDEC}"/>
              </a:ext>
            </a:extLst>
          </p:cNvPr>
          <p:cNvGrpSpPr/>
          <p:nvPr/>
        </p:nvGrpSpPr>
        <p:grpSpPr>
          <a:xfrm rot="3100912">
            <a:off x="4355569" y="5444195"/>
            <a:ext cx="1050514" cy="801893"/>
            <a:chOff x="4634030" y="2390714"/>
            <a:chExt cx="1050514" cy="801893"/>
          </a:xfrm>
        </p:grpSpPr>
        <p:sp>
          <p:nvSpPr>
            <p:cNvPr id="49" name="Oval 48">
              <a:extLst>
                <a:ext uri="{FF2B5EF4-FFF2-40B4-BE49-F238E27FC236}">
                  <a16:creationId xmlns:a16="http://schemas.microsoft.com/office/drawing/2014/main" id="{5FBF7DB5-2483-8FB8-6B95-DF2E0DAFCF39}"/>
                </a:ext>
              </a:extLst>
            </p:cNvPr>
            <p:cNvSpPr/>
            <p:nvPr/>
          </p:nvSpPr>
          <p:spPr>
            <a:xfrm>
              <a:off x="5091178" y="2418656"/>
              <a:ext cx="593366" cy="593366"/>
            </a:xfrm>
            <a:prstGeom prst="ellipse">
              <a:avLst/>
            </a:prstGeom>
            <a:solidFill>
              <a:schemeClr val="bg1">
                <a:alpha val="49653"/>
              </a:schemeClr>
            </a:solidFill>
            <a:ln w="28575">
              <a:solidFill>
                <a:srgbClr val="9698EC"/>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0" name="Straight Connector 49">
              <a:extLst>
                <a:ext uri="{FF2B5EF4-FFF2-40B4-BE49-F238E27FC236}">
                  <a16:creationId xmlns:a16="http://schemas.microsoft.com/office/drawing/2014/main" id="{69C0E3D6-401C-155C-7F9A-12B558BCB406}"/>
                </a:ext>
              </a:extLst>
            </p:cNvPr>
            <p:cNvCxnSpPr>
              <a:cxnSpLocks/>
              <a:stCxn id="49" idx="1"/>
            </p:cNvCxnSpPr>
            <p:nvPr/>
          </p:nvCxnSpPr>
          <p:spPr>
            <a:xfrm rot="18465679" flipH="1" flipV="1">
              <a:off x="4673603" y="2559402"/>
              <a:ext cx="530875" cy="193499"/>
            </a:xfrm>
            <a:prstGeom prst="line">
              <a:avLst/>
            </a:prstGeom>
            <a:ln>
              <a:solidFill>
                <a:srgbClr val="9698E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5D63B67-D96D-0AA2-32D7-BECCA63D7488}"/>
                </a:ext>
              </a:extLst>
            </p:cNvPr>
            <p:cNvCxnSpPr>
              <a:cxnSpLocks/>
              <a:stCxn id="49" idx="4"/>
              <a:endCxn id="52" idx="4"/>
            </p:cNvCxnSpPr>
            <p:nvPr/>
          </p:nvCxnSpPr>
          <p:spPr>
            <a:xfrm rot="18465679" flipH="1" flipV="1">
              <a:off x="4863999" y="2730505"/>
              <a:ext cx="385831" cy="538374"/>
            </a:xfrm>
            <a:prstGeom prst="line">
              <a:avLst/>
            </a:prstGeom>
            <a:ln>
              <a:solidFill>
                <a:srgbClr val="9698EC"/>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E876E954-719D-A25D-AD19-BE3C6C2F55BB}"/>
                </a:ext>
              </a:extLst>
            </p:cNvPr>
            <p:cNvSpPr/>
            <p:nvPr/>
          </p:nvSpPr>
          <p:spPr>
            <a:xfrm>
              <a:off x="4634030" y="2803488"/>
              <a:ext cx="183874" cy="183874"/>
            </a:xfrm>
            <a:prstGeom prst="ellipse">
              <a:avLst/>
            </a:prstGeom>
            <a:noFill/>
            <a:ln w="12700">
              <a:solidFill>
                <a:srgbClr val="9698EC"/>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242BBCB9-C5BC-79A0-E12B-9F7DBD1F7FEF}"/>
              </a:ext>
            </a:extLst>
          </p:cNvPr>
          <p:cNvGrpSpPr/>
          <p:nvPr/>
        </p:nvGrpSpPr>
        <p:grpSpPr>
          <a:xfrm>
            <a:off x="8249552" y="4933001"/>
            <a:ext cx="1655069" cy="1533526"/>
            <a:chOff x="8409618" y="4889500"/>
            <a:chExt cx="1655069" cy="1533526"/>
          </a:xfrm>
          <a:effectLst>
            <a:outerShdw blurRad="128909" dist="38100" dir="5400000" algn="t" rotWithShape="0">
              <a:prstClr val="black">
                <a:alpha val="31721"/>
              </a:prstClr>
            </a:outerShdw>
          </a:effectLst>
        </p:grpSpPr>
        <p:sp>
          <p:nvSpPr>
            <p:cNvPr id="8" name="Oval 7">
              <a:extLst>
                <a:ext uri="{FF2B5EF4-FFF2-40B4-BE49-F238E27FC236}">
                  <a16:creationId xmlns:a16="http://schemas.microsoft.com/office/drawing/2014/main" id="{B7FFE245-2630-DFB1-CE4C-94A8D1EB01AC}"/>
                </a:ext>
              </a:extLst>
            </p:cNvPr>
            <p:cNvSpPr/>
            <p:nvPr/>
          </p:nvSpPr>
          <p:spPr>
            <a:xfrm>
              <a:off x="8409618" y="4889500"/>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3C908F3D-440A-A5C4-5E83-82092A36BD04}"/>
                </a:ext>
              </a:extLst>
            </p:cNvPr>
            <p:cNvGrpSpPr/>
            <p:nvPr/>
          </p:nvGrpSpPr>
          <p:grpSpPr>
            <a:xfrm>
              <a:off x="8608122" y="5119308"/>
              <a:ext cx="1456565" cy="1011345"/>
              <a:chOff x="10484315" y="2342666"/>
              <a:chExt cx="1456565" cy="1011345"/>
            </a:xfrm>
          </p:grpSpPr>
          <p:sp>
            <p:nvSpPr>
              <p:cNvPr id="83" name="Title 1">
                <a:extLst>
                  <a:ext uri="{FF2B5EF4-FFF2-40B4-BE49-F238E27FC236}">
                    <a16:creationId xmlns:a16="http://schemas.microsoft.com/office/drawing/2014/main" id="{AE08BC38-918C-01E1-3F30-8D537B2D6007}"/>
                  </a:ext>
                </a:extLst>
              </p:cNvPr>
              <p:cNvSpPr txBox="1">
                <a:spLocks/>
              </p:cNvSpPr>
              <p:nvPr/>
            </p:nvSpPr>
            <p:spPr>
              <a:xfrm>
                <a:off x="10484315" y="2342666"/>
                <a:ext cx="1456565" cy="530301"/>
              </a:xfrm>
              <a:prstGeom prst="rect">
                <a:avLst/>
              </a:prstGeom>
              <a:effectLst>
                <a:glow rad="101600">
                  <a:schemeClr val="accent4">
                    <a:satMod val="175000"/>
                    <a:alpha val="40000"/>
                  </a:schemeClr>
                </a:glow>
              </a:effectLst>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4000" b="1">
                    <a:solidFill>
                      <a:schemeClr val="accent4"/>
                    </a:solidFill>
                    <a:sym typeface="Arial"/>
                  </a:rPr>
                  <a:t>12.5</a:t>
                </a:r>
                <a:r>
                  <a:rPr lang="en-US" sz="2000" b="1">
                    <a:solidFill>
                      <a:schemeClr val="accent4"/>
                    </a:solidFill>
                    <a:sym typeface="Arial"/>
                  </a:rPr>
                  <a:t>%</a:t>
                </a:r>
                <a:endParaRPr lang="en-US" sz="2000" b="1">
                  <a:solidFill>
                    <a:schemeClr val="accent4"/>
                  </a:solidFill>
                </a:endParaRPr>
              </a:p>
            </p:txBody>
          </p:sp>
          <p:sp>
            <p:nvSpPr>
              <p:cNvPr id="84" name="Title 1">
                <a:extLst>
                  <a:ext uri="{FF2B5EF4-FFF2-40B4-BE49-F238E27FC236}">
                    <a16:creationId xmlns:a16="http://schemas.microsoft.com/office/drawing/2014/main" id="{53F8E94F-D976-13B8-A99B-6097363DCF8D}"/>
                  </a:ext>
                </a:extLst>
              </p:cNvPr>
              <p:cNvSpPr txBox="1">
                <a:spLocks/>
              </p:cNvSpPr>
              <p:nvPr/>
            </p:nvSpPr>
            <p:spPr>
              <a:xfrm>
                <a:off x="10513571" y="2925006"/>
                <a:ext cx="1080065" cy="42900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ts val="1200"/>
                  </a:lnSpc>
                </a:pPr>
                <a:r>
                  <a:rPr lang="en-US" sz="1200" b="1">
                    <a:solidFill>
                      <a:srgbClr val="3D3FBB"/>
                    </a:solidFill>
                  </a:rPr>
                  <a:t>increase of unit output</a:t>
                </a:r>
              </a:p>
            </p:txBody>
          </p:sp>
        </p:grpSp>
      </p:grpSp>
      <p:sp>
        <p:nvSpPr>
          <p:cNvPr id="85" name="TextBox 84">
            <a:extLst>
              <a:ext uri="{FF2B5EF4-FFF2-40B4-BE49-F238E27FC236}">
                <a16:creationId xmlns:a16="http://schemas.microsoft.com/office/drawing/2014/main" id="{28C77E0F-7100-918F-465A-702970CDA488}"/>
              </a:ext>
            </a:extLst>
          </p:cNvPr>
          <p:cNvSpPr txBox="1"/>
          <p:nvPr/>
        </p:nvSpPr>
        <p:spPr>
          <a:xfrm>
            <a:off x="6881280" y="4246814"/>
            <a:ext cx="4329352" cy="391131"/>
          </a:xfrm>
          <a:prstGeom prst="rect">
            <a:avLst/>
          </a:prstGeom>
          <a:noFill/>
        </p:spPr>
        <p:txBody>
          <a:bodyPr wrap="none" lIns="0" tIns="0" rIns="0" bIns="0" rtlCol="0">
            <a:noAutofit/>
          </a:bodyPr>
          <a:lstStyle/>
          <a:p>
            <a:pPr algn="l"/>
            <a:r>
              <a:rPr lang="en-US" sz="2000" b="1">
                <a:solidFill>
                  <a:schemeClr val="bg1"/>
                </a:solidFill>
              </a:rPr>
              <a:t>Real Results Achieved with RFID </a:t>
            </a:r>
          </a:p>
        </p:txBody>
      </p:sp>
      <p:sp>
        <p:nvSpPr>
          <p:cNvPr id="13" name="Rounded Rectangle 12">
            <a:extLst>
              <a:ext uri="{FF2B5EF4-FFF2-40B4-BE49-F238E27FC236}">
                <a16:creationId xmlns:a16="http://schemas.microsoft.com/office/drawing/2014/main" id="{FFFC8605-1368-1E4B-512E-F0B06B72F904}"/>
              </a:ext>
            </a:extLst>
          </p:cNvPr>
          <p:cNvSpPr/>
          <p:nvPr/>
        </p:nvSpPr>
        <p:spPr>
          <a:xfrm>
            <a:off x="5988431" y="1074691"/>
            <a:ext cx="3440985" cy="696337"/>
          </a:xfrm>
          <a:prstGeom prst="roundRect">
            <a:avLst>
              <a:gd name="adj" fmla="val 22945"/>
            </a:avLst>
          </a:prstGeom>
          <a:solidFill>
            <a:schemeClr val="bg1">
              <a:alpha val="28182"/>
            </a:schemeClr>
          </a:solidFill>
        </p:spPr>
        <p:txBody>
          <a:bodyPr wrap="square" lIns="457200">
            <a:spAutoFit/>
          </a:bodyPr>
          <a:lstStyle/>
          <a:p>
            <a:pPr marL="6350"/>
            <a:r>
              <a:rPr lang="en-US" sz="1200"/>
              <a:t>RFID readers are set up at key intervals to capture each stage of the production, storage and distribution process.</a:t>
            </a:r>
          </a:p>
        </p:txBody>
      </p:sp>
      <p:grpSp>
        <p:nvGrpSpPr>
          <p:cNvPr id="92" name="Group 91">
            <a:extLst>
              <a:ext uri="{FF2B5EF4-FFF2-40B4-BE49-F238E27FC236}">
                <a16:creationId xmlns:a16="http://schemas.microsoft.com/office/drawing/2014/main" id="{843DA160-B726-0783-CFA3-08278F05229C}"/>
              </a:ext>
            </a:extLst>
          </p:cNvPr>
          <p:cNvGrpSpPr/>
          <p:nvPr/>
        </p:nvGrpSpPr>
        <p:grpSpPr>
          <a:xfrm>
            <a:off x="250332" y="3086982"/>
            <a:ext cx="2553526" cy="746454"/>
            <a:chOff x="279671" y="3072312"/>
            <a:chExt cx="2553526" cy="746454"/>
          </a:xfrm>
        </p:grpSpPr>
        <p:sp>
          <p:nvSpPr>
            <p:cNvPr id="12" name="Rounded Rectangle 11">
              <a:extLst>
                <a:ext uri="{FF2B5EF4-FFF2-40B4-BE49-F238E27FC236}">
                  <a16:creationId xmlns:a16="http://schemas.microsoft.com/office/drawing/2014/main" id="{175C801D-0C06-6FB9-AC42-9FE312BBD948}"/>
                </a:ext>
              </a:extLst>
            </p:cNvPr>
            <p:cNvSpPr/>
            <p:nvPr/>
          </p:nvSpPr>
          <p:spPr>
            <a:xfrm>
              <a:off x="279671" y="3072423"/>
              <a:ext cx="2434189" cy="746343"/>
            </a:xfrm>
            <a:prstGeom prst="roundRect">
              <a:avLst>
                <a:gd name="adj" fmla="val 24189"/>
              </a:avLst>
            </a:prstGeom>
            <a:solidFill>
              <a:schemeClr val="bg1">
                <a:alpha val="20150"/>
              </a:schemeClr>
            </a:solidFill>
          </p:spPr>
          <p:txBody>
            <a:bodyPr wrap="square" lIns="91440" tIns="45720" rIns="365760" bIns="45720" anchor="t">
              <a:spAutoFit/>
            </a:bodyPr>
            <a:lstStyle/>
            <a:p>
              <a:pPr marL="6350" lvl="1" algn="r"/>
              <a:r>
                <a:rPr lang="en-US" sz="1200">
                  <a:latin typeface="Arial"/>
                  <a:ea typeface="MS PGothic"/>
                  <a:cs typeface="Arial"/>
                </a:rPr>
                <a:t>Passive RFID tags are printed (RFID printer) and applied to each asset.</a:t>
              </a:r>
              <a:endParaRPr lang="en-US" sz="1200"/>
            </a:p>
          </p:txBody>
        </p:sp>
        <p:sp>
          <p:nvSpPr>
            <p:cNvPr id="17" name="Rectangle 16">
              <a:extLst>
                <a:ext uri="{FF2B5EF4-FFF2-40B4-BE49-F238E27FC236}">
                  <a16:creationId xmlns:a16="http://schemas.microsoft.com/office/drawing/2014/main" id="{14B94B89-A24D-CA4C-CB14-60D9BED24425}"/>
                </a:ext>
              </a:extLst>
            </p:cNvPr>
            <p:cNvSpPr/>
            <p:nvPr/>
          </p:nvSpPr>
          <p:spPr>
            <a:xfrm>
              <a:off x="2301066" y="3072312"/>
              <a:ext cx="532131" cy="707886"/>
            </a:xfrm>
            <a:prstGeom prst="rect">
              <a:avLst/>
            </a:prstGeom>
          </p:spPr>
          <p:txBody>
            <a:bodyPr wrap="square">
              <a:spAutoFit/>
            </a:bodyPr>
            <a:lstStyle/>
            <a:p>
              <a:r>
                <a:rPr lang="en-US" sz="4000" b="1">
                  <a:solidFill>
                    <a:srgbClr val="3D3FBB"/>
                  </a:solidFill>
                </a:rPr>
                <a:t>1</a:t>
              </a:r>
              <a:endParaRPr lang="en-US" sz="4000">
                <a:solidFill>
                  <a:srgbClr val="3D3FBB"/>
                </a:solidFill>
              </a:endParaRPr>
            </a:p>
          </p:txBody>
        </p:sp>
      </p:grpSp>
      <p:grpSp>
        <p:nvGrpSpPr>
          <p:cNvPr id="91" name="Group 90">
            <a:extLst>
              <a:ext uri="{FF2B5EF4-FFF2-40B4-BE49-F238E27FC236}">
                <a16:creationId xmlns:a16="http://schemas.microsoft.com/office/drawing/2014/main" id="{4895805E-9FF5-5248-AAFF-E75C6D951D8A}"/>
              </a:ext>
            </a:extLst>
          </p:cNvPr>
          <p:cNvGrpSpPr/>
          <p:nvPr/>
        </p:nvGrpSpPr>
        <p:grpSpPr>
          <a:xfrm>
            <a:off x="818444" y="4591743"/>
            <a:ext cx="3661994" cy="742993"/>
            <a:chOff x="389273" y="5056878"/>
            <a:chExt cx="3661994" cy="742993"/>
          </a:xfrm>
        </p:grpSpPr>
        <p:sp>
          <p:nvSpPr>
            <p:cNvPr id="10" name="Rounded Rectangle 9">
              <a:extLst>
                <a:ext uri="{FF2B5EF4-FFF2-40B4-BE49-F238E27FC236}">
                  <a16:creationId xmlns:a16="http://schemas.microsoft.com/office/drawing/2014/main" id="{CAC0ACF9-681D-6B91-0D73-033A8C8CF2F4}"/>
                </a:ext>
              </a:extLst>
            </p:cNvPr>
            <p:cNvSpPr/>
            <p:nvPr/>
          </p:nvSpPr>
          <p:spPr>
            <a:xfrm>
              <a:off x="389273" y="5059778"/>
              <a:ext cx="3608727" cy="740093"/>
            </a:xfrm>
            <a:prstGeom prst="roundRect">
              <a:avLst>
                <a:gd name="adj" fmla="val 22378"/>
              </a:avLst>
            </a:prstGeom>
            <a:solidFill>
              <a:schemeClr val="bg1">
                <a:alpha val="31769"/>
              </a:schemeClr>
            </a:solidFill>
          </p:spPr>
          <p:txBody>
            <a:bodyPr wrap="square" rIns="457200">
              <a:spAutoFit/>
            </a:bodyPr>
            <a:lstStyle/>
            <a:p>
              <a:pPr algn="r"/>
              <a:r>
                <a:rPr lang="en-US" sz="1200"/>
                <a:t>Employees can view the near real-time location of assets and gain process visibility to monitor each department’s health.</a:t>
              </a:r>
            </a:p>
          </p:txBody>
        </p:sp>
        <p:sp>
          <p:nvSpPr>
            <p:cNvPr id="18" name="Rectangle 17">
              <a:extLst>
                <a:ext uri="{FF2B5EF4-FFF2-40B4-BE49-F238E27FC236}">
                  <a16:creationId xmlns:a16="http://schemas.microsoft.com/office/drawing/2014/main" id="{409028CF-897D-E87D-3051-6672D5B113AD}"/>
                </a:ext>
              </a:extLst>
            </p:cNvPr>
            <p:cNvSpPr/>
            <p:nvPr/>
          </p:nvSpPr>
          <p:spPr>
            <a:xfrm>
              <a:off x="3519136" y="5056878"/>
              <a:ext cx="532131" cy="707886"/>
            </a:xfrm>
            <a:prstGeom prst="rect">
              <a:avLst/>
            </a:prstGeom>
          </p:spPr>
          <p:txBody>
            <a:bodyPr wrap="square">
              <a:spAutoFit/>
            </a:bodyPr>
            <a:lstStyle/>
            <a:p>
              <a:r>
                <a:rPr lang="en-US" sz="4000" b="1">
                  <a:solidFill>
                    <a:srgbClr val="3D3FBB"/>
                  </a:solidFill>
                </a:rPr>
                <a:t>4</a:t>
              </a:r>
              <a:endParaRPr lang="en-US" sz="4000">
                <a:solidFill>
                  <a:srgbClr val="3D3FBB"/>
                </a:solidFill>
              </a:endParaRPr>
            </a:p>
          </p:txBody>
        </p:sp>
      </p:grpSp>
      <p:sp>
        <p:nvSpPr>
          <p:cNvPr id="22" name="Rectangle 21">
            <a:extLst>
              <a:ext uri="{FF2B5EF4-FFF2-40B4-BE49-F238E27FC236}">
                <a16:creationId xmlns:a16="http://schemas.microsoft.com/office/drawing/2014/main" id="{1F0E41DC-710D-D5FD-302D-B39969E63E50}"/>
              </a:ext>
            </a:extLst>
          </p:cNvPr>
          <p:cNvSpPr/>
          <p:nvPr/>
        </p:nvSpPr>
        <p:spPr>
          <a:xfrm>
            <a:off x="6024367" y="1016751"/>
            <a:ext cx="532131" cy="707886"/>
          </a:xfrm>
          <a:prstGeom prst="rect">
            <a:avLst/>
          </a:prstGeom>
        </p:spPr>
        <p:txBody>
          <a:bodyPr wrap="square">
            <a:spAutoFit/>
          </a:bodyPr>
          <a:lstStyle/>
          <a:p>
            <a:r>
              <a:rPr lang="en-US" sz="4000" b="1">
                <a:solidFill>
                  <a:srgbClr val="3D3FBB"/>
                </a:solidFill>
              </a:rPr>
              <a:t>2</a:t>
            </a:r>
            <a:endParaRPr lang="en-US" sz="4000">
              <a:solidFill>
                <a:srgbClr val="3D3FBB"/>
              </a:solidFill>
            </a:endParaRPr>
          </a:p>
        </p:txBody>
      </p:sp>
      <p:grpSp>
        <p:nvGrpSpPr>
          <p:cNvPr id="90" name="Group 89">
            <a:extLst>
              <a:ext uri="{FF2B5EF4-FFF2-40B4-BE49-F238E27FC236}">
                <a16:creationId xmlns:a16="http://schemas.microsoft.com/office/drawing/2014/main" id="{8DA484F6-94A8-4351-0883-E9EBD3A0EA71}"/>
              </a:ext>
            </a:extLst>
          </p:cNvPr>
          <p:cNvGrpSpPr/>
          <p:nvPr/>
        </p:nvGrpSpPr>
        <p:grpSpPr>
          <a:xfrm>
            <a:off x="9139853" y="2502138"/>
            <a:ext cx="2513148" cy="1160611"/>
            <a:chOff x="9535904" y="2392333"/>
            <a:chExt cx="2294454" cy="1312363"/>
          </a:xfrm>
        </p:grpSpPr>
        <p:sp>
          <p:nvSpPr>
            <p:cNvPr id="15" name="Rounded Rectangle 14">
              <a:extLst>
                <a:ext uri="{FF2B5EF4-FFF2-40B4-BE49-F238E27FC236}">
                  <a16:creationId xmlns:a16="http://schemas.microsoft.com/office/drawing/2014/main" id="{AA82B975-C3D1-F591-6FC7-63D257540D3A}"/>
                </a:ext>
              </a:extLst>
            </p:cNvPr>
            <p:cNvSpPr/>
            <p:nvPr/>
          </p:nvSpPr>
          <p:spPr>
            <a:xfrm>
              <a:off x="9543868" y="2478485"/>
              <a:ext cx="2286490" cy="1226211"/>
            </a:xfrm>
            <a:prstGeom prst="roundRect">
              <a:avLst>
                <a:gd name="adj" fmla="val 11242"/>
              </a:avLst>
            </a:prstGeom>
            <a:solidFill>
              <a:schemeClr val="bg1">
                <a:alpha val="39000"/>
              </a:schemeClr>
            </a:solidFill>
          </p:spPr>
          <p:txBody>
            <a:bodyPr wrap="square" lIns="457200" tIns="45720" rIns="91440" bIns="45720" anchor="t">
              <a:spAutoFit/>
            </a:bodyPr>
            <a:lstStyle/>
            <a:p>
              <a:r>
                <a:rPr lang="en-US" sz="1200">
                  <a:latin typeface="Arial"/>
                  <a:ea typeface="MS PGothic"/>
                  <a:cs typeface="Arial"/>
                </a:rPr>
                <a:t>As assets move through the facility and their location </a:t>
              </a:r>
              <a:endParaRPr lang="en-US">
                <a:cs typeface="Arial" pitchFamily="34" charset="0"/>
              </a:endParaRPr>
            </a:p>
            <a:p>
              <a:r>
                <a:rPr lang="en-US" sz="1200">
                  <a:latin typeface="Arial"/>
                  <a:ea typeface="MS PGothic"/>
                  <a:cs typeface="Arial"/>
                </a:rPr>
                <a:t>is automatically tracked, enabling alerts and quicker problem resolution.</a:t>
              </a:r>
              <a:endParaRPr lang="en-US">
                <a:cs typeface="Arial"/>
              </a:endParaRPr>
            </a:p>
          </p:txBody>
        </p:sp>
        <p:sp>
          <p:nvSpPr>
            <p:cNvPr id="30" name="Rectangle 29">
              <a:extLst>
                <a:ext uri="{FF2B5EF4-FFF2-40B4-BE49-F238E27FC236}">
                  <a16:creationId xmlns:a16="http://schemas.microsoft.com/office/drawing/2014/main" id="{F215F9B3-62D5-AE59-9C55-89D024609D8E}"/>
                </a:ext>
              </a:extLst>
            </p:cNvPr>
            <p:cNvSpPr/>
            <p:nvPr/>
          </p:nvSpPr>
          <p:spPr>
            <a:xfrm>
              <a:off x="9535904" y="2392333"/>
              <a:ext cx="532131" cy="707886"/>
            </a:xfrm>
            <a:prstGeom prst="rect">
              <a:avLst/>
            </a:prstGeom>
          </p:spPr>
          <p:txBody>
            <a:bodyPr wrap="square">
              <a:spAutoFit/>
            </a:bodyPr>
            <a:lstStyle/>
            <a:p>
              <a:r>
                <a:rPr lang="en-US" sz="4000" b="1">
                  <a:solidFill>
                    <a:srgbClr val="3D3FBB"/>
                  </a:solidFill>
                </a:rPr>
                <a:t>3</a:t>
              </a:r>
              <a:endParaRPr lang="en-US" sz="4000">
                <a:solidFill>
                  <a:srgbClr val="3D3FBB"/>
                </a:solidFill>
              </a:endParaRPr>
            </a:p>
          </p:txBody>
        </p:sp>
      </p:grpSp>
      <p:grpSp>
        <p:nvGrpSpPr>
          <p:cNvPr id="28" name="Group 27">
            <a:extLst>
              <a:ext uri="{FF2B5EF4-FFF2-40B4-BE49-F238E27FC236}">
                <a16:creationId xmlns:a16="http://schemas.microsoft.com/office/drawing/2014/main" id="{DDC3283E-0580-D971-0506-16A0D307EF3D}"/>
              </a:ext>
            </a:extLst>
          </p:cNvPr>
          <p:cNvGrpSpPr/>
          <p:nvPr/>
        </p:nvGrpSpPr>
        <p:grpSpPr>
          <a:xfrm>
            <a:off x="10256266" y="4924561"/>
            <a:ext cx="1685187" cy="2113222"/>
            <a:chOff x="10521557" y="4889500"/>
            <a:chExt cx="1685187" cy="2113222"/>
          </a:xfrm>
          <a:effectLst>
            <a:outerShdw blurRad="128909" dist="38100" dir="5400000" algn="t" rotWithShape="0">
              <a:prstClr val="black">
                <a:alpha val="31721"/>
              </a:prstClr>
            </a:outerShdw>
          </a:effectLst>
        </p:grpSpPr>
        <p:sp>
          <p:nvSpPr>
            <p:cNvPr id="74" name="TextBox 73">
              <a:extLst>
                <a:ext uri="{FF2B5EF4-FFF2-40B4-BE49-F238E27FC236}">
                  <a16:creationId xmlns:a16="http://schemas.microsoft.com/office/drawing/2014/main" id="{AF50F7A8-7ABC-0C71-3745-EB1C34B44688}"/>
                </a:ext>
              </a:extLst>
            </p:cNvPr>
            <p:cNvSpPr txBox="1"/>
            <p:nvPr/>
          </p:nvSpPr>
          <p:spPr>
            <a:xfrm>
              <a:off x="11836044" y="7002722"/>
              <a:ext cx="0" cy="0"/>
            </a:xfrm>
            <a:prstGeom prst="rect">
              <a:avLst/>
            </a:prstGeom>
            <a:noFill/>
          </p:spPr>
          <p:txBody>
            <a:bodyPr wrap="none" lIns="0" tIns="0" rIns="0" bIns="0" rtlCol="0">
              <a:noAutofit/>
            </a:bodyPr>
            <a:lstStyle/>
            <a:p>
              <a:pPr algn="l"/>
              <a:endParaRPr lang="en-US" err="1"/>
            </a:p>
          </p:txBody>
        </p:sp>
        <p:sp>
          <p:nvSpPr>
            <p:cNvPr id="19" name="TextBox 18">
              <a:extLst>
                <a:ext uri="{FF2B5EF4-FFF2-40B4-BE49-F238E27FC236}">
                  <a16:creationId xmlns:a16="http://schemas.microsoft.com/office/drawing/2014/main" id="{DC704137-8B63-96AE-FE1F-1DD47DC8C4E2}"/>
                </a:ext>
              </a:extLst>
            </p:cNvPr>
            <p:cNvSpPr txBox="1"/>
            <p:nvPr/>
          </p:nvSpPr>
          <p:spPr>
            <a:xfrm>
              <a:off x="11836044" y="7002722"/>
              <a:ext cx="0" cy="0"/>
            </a:xfrm>
            <a:prstGeom prst="rect">
              <a:avLst/>
            </a:prstGeom>
            <a:noFill/>
          </p:spPr>
          <p:txBody>
            <a:bodyPr wrap="none" lIns="0" tIns="0" rIns="0" bIns="0" rtlCol="0">
              <a:noAutofit/>
            </a:bodyPr>
            <a:lstStyle/>
            <a:p>
              <a:pPr algn="l"/>
              <a:endParaRPr lang="en-US" err="1"/>
            </a:p>
          </p:txBody>
        </p:sp>
        <p:sp>
          <p:nvSpPr>
            <p:cNvPr id="23" name="Oval 22">
              <a:extLst>
                <a:ext uri="{FF2B5EF4-FFF2-40B4-BE49-F238E27FC236}">
                  <a16:creationId xmlns:a16="http://schemas.microsoft.com/office/drawing/2014/main" id="{D758040B-FBC9-B6AB-F9ED-4F903B000F1A}"/>
                </a:ext>
              </a:extLst>
            </p:cNvPr>
            <p:cNvSpPr/>
            <p:nvPr/>
          </p:nvSpPr>
          <p:spPr>
            <a:xfrm>
              <a:off x="10521557" y="4889500"/>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D0078C58-10D7-2FCC-1378-472FD7E61F10}"/>
                </a:ext>
              </a:extLst>
            </p:cNvPr>
            <p:cNvGrpSpPr/>
            <p:nvPr/>
          </p:nvGrpSpPr>
          <p:grpSpPr>
            <a:xfrm>
              <a:off x="10750179" y="5065280"/>
              <a:ext cx="1456565" cy="1059470"/>
              <a:chOff x="10484315" y="2342666"/>
              <a:chExt cx="1456565" cy="1059470"/>
            </a:xfrm>
          </p:grpSpPr>
          <p:sp>
            <p:nvSpPr>
              <p:cNvPr id="87" name="Title 1">
                <a:extLst>
                  <a:ext uri="{FF2B5EF4-FFF2-40B4-BE49-F238E27FC236}">
                    <a16:creationId xmlns:a16="http://schemas.microsoft.com/office/drawing/2014/main" id="{F5DE8893-F9A4-5734-C3FB-1E3A199631AE}"/>
                  </a:ext>
                </a:extLst>
              </p:cNvPr>
              <p:cNvSpPr txBox="1">
                <a:spLocks/>
              </p:cNvSpPr>
              <p:nvPr/>
            </p:nvSpPr>
            <p:spPr>
              <a:xfrm>
                <a:off x="10484315" y="2342666"/>
                <a:ext cx="1456565" cy="530301"/>
              </a:xfrm>
              <a:prstGeom prst="rect">
                <a:avLst/>
              </a:prstGeom>
              <a:effectLst>
                <a:glow rad="101600">
                  <a:schemeClr val="accent4">
                    <a:satMod val="175000"/>
                    <a:alpha val="40000"/>
                  </a:schemeClr>
                </a:glow>
              </a:effectLst>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4000" b="1">
                    <a:solidFill>
                      <a:schemeClr val="accent4"/>
                    </a:solidFill>
                    <a:sym typeface="Arial"/>
                  </a:rPr>
                  <a:t>2.5</a:t>
                </a:r>
                <a:r>
                  <a:rPr lang="en-US" sz="2000" b="1">
                    <a:solidFill>
                      <a:schemeClr val="accent4"/>
                    </a:solidFill>
                    <a:sym typeface="Arial"/>
                  </a:rPr>
                  <a:t>%</a:t>
                </a:r>
                <a:endParaRPr lang="en-US" sz="2000" b="1">
                  <a:solidFill>
                    <a:schemeClr val="accent4"/>
                  </a:solidFill>
                </a:endParaRPr>
              </a:p>
            </p:txBody>
          </p:sp>
          <p:sp>
            <p:nvSpPr>
              <p:cNvPr id="88" name="Title 1">
                <a:extLst>
                  <a:ext uri="{FF2B5EF4-FFF2-40B4-BE49-F238E27FC236}">
                    <a16:creationId xmlns:a16="http://schemas.microsoft.com/office/drawing/2014/main" id="{4F399ED8-5DBD-9EE1-BBD9-E4B6A0F8DE7F}"/>
                  </a:ext>
                </a:extLst>
              </p:cNvPr>
              <p:cNvSpPr txBox="1">
                <a:spLocks/>
              </p:cNvSpPr>
              <p:nvPr/>
            </p:nvSpPr>
            <p:spPr>
              <a:xfrm>
                <a:off x="10529614" y="2973131"/>
                <a:ext cx="1133862" cy="42900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ts val="1200"/>
                  </a:lnSpc>
                </a:pPr>
                <a:r>
                  <a:rPr lang="en-US" sz="1200" b="1">
                    <a:solidFill>
                      <a:srgbClr val="3D3FBB"/>
                    </a:solidFill>
                  </a:rPr>
                  <a:t>direct labor hours saved weekly</a:t>
                </a:r>
              </a:p>
            </p:txBody>
          </p:sp>
        </p:grpSp>
      </p:grpSp>
      <p:grpSp>
        <p:nvGrpSpPr>
          <p:cNvPr id="56" name="Group 55">
            <a:extLst>
              <a:ext uri="{FF2B5EF4-FFF2-40B4-BE49-F238E27FC236}">
                <a16:creationId xmlns:a16="http://schemas.microsoft.com/office/drawing/2014/main" id="{F1F7A381-0E35-FAC4-5147-17F4B90EE212}"/>
              </a:ext>
            </a:extLst>
          </p:cNvPr>
          <p:cNvGrpSpPr/>
          <p:nvPr/>
        </p:nvGrpSpPr>
        <p:grpSpPr>
          <a:xfrm rot="12298199">
            <a:off x="1439337" y="2330616"/>
            <a:ext cx="872818" cy="868036"/>
            <a:chOff x="3910847" y="1744850"/>
            <a:chExt cx="872818" cy="868036"/>
          </a:xfrm>
        </p:grpSpPr>
        <p:sp>
          <p:nvSpPr>
            <p:cNvPr id="58" name="Oval 57">
              <a:extLst>
                <a:ext uri="{FF2B5EF4-FFF2-40B4-BE49-F238E27FC236}">
                  <a16:creationId xmlns:a16="http://schemas.microsoft.com/office/drawing/2014/main" id="{361802F8-99E8-EE8C-70DD-7DF5C505767D}"/>
                </a:ext>
              </a:extLst>
            </p:cNvPr>
            <p:cNvSpPr/>
            <p:nvPr/>
          </p:nvSpPr>
          <p:spPr>
            <a:xfrm>
              <a:off x="4190299" y="1744850"/>
              <a:ext cx="593366" cy="593366"/>
            </a:xfrm>
            <a:prstGeom prst="ellipse">
              <a:avLst/>
            </a:prstGeom>
            <a:solidFill>
              <a:schemeClr val="bg1">
                <a:alpha val="49653"/>
              </a:schemeClr>
            </a:solidFill>
            <a:ln w="28575">
              <a:solidFill>
                <a:srgbClr val="9698EC"/>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2" name="Straight Connector 61">
              <a:extLst>
                <a:ext uri="{FF2B5EF4-FFF2-40B4-BE49-F238E27FC236}">
                  <a16:creationId xmlns:a16="http://schemas.microsoft.com/office/drawing/2014/main" id="{31E66880-FD8D-5DB7-FB90-1E2C37029732}"/>
                </a:ext>
              </a:extLst>
            </p:cNvPr>
            <p:cNvCxnSpPr>
              <a:cxnSpLocks/>
              <a:endCxn id="67" idx="1"/>
            </p:cNvCxnSpPr>
            <p:nvPr/>
          </p:nvCxnSpPr>
          <p:spPr>
            <a:xfrm rot="9301801" flipV="1">
              <a:off x="3910847" y="2026119"/>
              <a:ext cx="379405" cy="328409"/>
            </a:xfrm>
            <a:prstGeom prst="line">
              <a:avLst/>
            </a:prstGeom>
            <a:ln>
              <a:solidFill>
                <a:srgbClr val="9698E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D2A5B5B-FF19-93C8-03FA-E7DBD572AAD5}"/>
                </a:ext>
              </a:extLst>
            </p:cNvPr>
            <p:cNvCxnSpPr>
              <a:cxnSpLocks/>
              <a:stCxn id="58" idx="5"/>
            </p:cNvCxnSpPr>
            <p:nvPr/>
          </p:nvCxnSpPr>
          <p:spPr>
            <a:xfrm rot="9301801" flipV="1">
              <a:off x="4111695" y="2380867"/>
              <a:ext cx="629409" cy="70683"/>
            </a:xfrm>
            <a:prstGeom prst="line">
              <a:avLst/>
            </a:prstGeom>
            <a:ln>
              <a:solidFill>
                <a:srgbClr val="9698EC"/>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04F8F4E-1102-BA56-9810-EC42114440AF}"/>
                </a:ext>
              </a:extLst>
            </p:cNvPr>
            <p:cNvSpPr/>
            <p:nvPr/>
          </p:nvSpPr>
          <p:spPr>
            <a:xfrm>
              <a:off x="3964676" y="2386040"/>
              <a:ext cx="226846" cy="226846"/>
            </a:xfrm>
            <a:prstGeom prst="ellipse">
              <a:avLst/>
            </a:prstGeom>
            <a:noFill/>
            <a:ln w="12700">
              <a:solidFill>
                <a:srgbClr val="9698EC"/>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8" name="Oval 37">
            <a:extLst>
              <a:ext uri="{FF2B5EF4-FFF2-40B4-BE49-F238E27FC236}">
                <a16:creationId xmlns:a16="http://schemas.microsoft.com/office/drawing/2014/main" id="{755B6D0C-C454-04B9-A810-35B9C7C94F80}"/>
              </a:ext>
            </a:extLst>
          </p:cNvPr>
          <p:cNvSpPr/>
          <p:nvPr/>
        </p:nvSpPr>
        <p:spPr>
          <a:xfrm>
            <a:off x="6120984" y="4801849"/>
            <a:ext cx="1798820" cy="1798820"/>
          </a:xfrm>
          <a:prstGeom prst="ellipse">
            <a:avLst/>
          </a:prstGeom>
          <a:solidFill>
            <a:srgbClr val="D4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1FC2E55D-3F3D-2DBC-1D0F-C522F436CE4D}"/>
              </a:ext>
            </a:extLst>
          </p:cNvPr>
          <p:cNvGrpSpPr/>
          <p:nvPr/>
        </p:nvGrpSpPr>
        <p:grpSpPr>
          <a:xfrm>
            <a:off x="6243854" y="4933001"/>
            <a:ext cx="1644641" cy="1533526"/>
            <a:chOff x="6302320" y="4889500"/>
            <a:chExt cx="1644641" cy="1533526"/>
          </a:xfrm>
          <a:effectLst>
            <a:outerShdw blurRad="209094" dist="53286" algn="t" rotWithShape="0">
              <a:prstClr val="black">
                <a:alpha val="31191"/>
              </a:prstClr>
            </a:outerShdw>
          </a:effectLst>
        </p:grpSpPr>
        <p:sp>
          <p:nvSpPr>
            <p:cNvPr id="6" name="Oval 5">
              <a:extLst>
                <a:ext uri="{FF2B5EF4-FFF2-40B4-BE49-F238E27FC236}">
                  <a16:creationId xmlns:a16="http://schemas.microsoft.com/office/drawing/2014/main" id="{B4611689-C314-FF10-6029-89CEAF190AED}"/>
                </a:ext>
              </a:extLst>
            </p:cNvPr>
            <p:cNvSpPr/>
            <p:nvPr/>
          </p:nvSpPr>
          <p:spPr>
            <a:xfrm>
              <a:off x="6302320" y="4889500"/>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309C3B6D-4C45-2CEC-F3C5-DFA649F51E17}"/>
                </a:ext>
              </a:extLst>
            </p:cNvPr>
            <p:cNvGrpSpPr/>
            <p:nvPr/>
          </p:nvGrpSpPr>
          <p:grpSpPr>
            <a:xfrm>
              <a:off x="6622595" y="5042761"/>
              <a:ext cx="1324366" cy="993697"/>
              <a:chOff x="947780" y="1682837"/>
              <a:chExt cx="1324366" cy="993697"/>
            </a:xfrm>
          </p:grpSpPr>
          <p:sp>
            <p:nvSpPr>
              <p:cNvPr id="80" name="Title 1">
                <a:extLst>
                  <a:ext uri="{FF2B5EF4-FFF2-40B4-BE49-F238E27FC236}">
                    <a16:creationId xmlns:a16="http://schemas.microsoft.com/office/drawing/2014/main" id="{68768889-DB3C-3AB4-C059-83ADCB615B36}"/>
                  </a:ext>
                </a:extLst>
              </p:cNvPr>
              <p:cNvSpPr txBox="1">
                <a:spLocks/>
              </p:cNvSpPr>
              <p:nvPr/>
            </p:nvSpPr>
            <p:spPr>
              <a:xfrm>
                <a:off x="954899" y="1682837"/>
                <a:ext cx="1317247" cy="835547"/>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4400" b="1">
                    <a:solidFill>
                      <a:schemeClr val="accent4"/>
                    </a:solidFill>
                    <a:sym typeface="Arial"/>
                  </a:rPr>
                  <a:t>4</a:t>
                </a:r>
                <a:r>
                  <a:rPr lang="en-US" sz="2400" b="1">
                    <a:solidFill>
                      <a:schemeClr val="accent4"/>
                    </a:solidFill>
                    <a:sym typeface="Arial"/>
                  </a:rPr>
                  <a:t>%</a:t>
                </a:r>
                <a:endParaRPr lang="en-US" sz="2400" b="1">
                  <a:solidFill>
                    <a:schemeClr val="accent4"/>
                  </a:solidFill>
                </a:endParaRPr>
              </a:p>
            </p:txBody>
          </p:sp>
          <p:sp>
            <p:nvSpPr>
              <p:cNvPr id="81" name="Title 1">
                <a:extLst>
                  <a:ext uri="{FF2B5EF4-FFF2-40B4-BE49-F238E27FC236}">
                    <a16:creationId xmlns:a16="http://schemas.microsoft.com/office/drawing/2014/main" id="{B77D10CA-9CD0-E4E4-46A3-54AFEBCDB850}"/>
                  </a:ext>
                </a:extLst>
              </p:cNvPr>
              <p:cNvSpPr txBox="1">
                <a:spLocks/>
              </p:cNvSpPr>
              <p:nvPr/>
            </p:nvSpPr>
            <p:spPr>
              <a:xfrm>
                <a:off x="947780" y="2350440"/>
                <a:ext cx="1105608" cy="32609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ts val="1200"/>
                  </a:lnSpc>
                </a:pPr>
                <a:r>
                  <a:rPr lang="en-US" sz="1200" b="1">
                    <a:solidFill>
                      <a:schemeClr val="accent4"/>
                    </a:solidFill>
                  </a:rPr>
                  <a:t>productivity gain sitewide</a:t>
                </a:r>
              </a:p>
            </p:txBody>
          </p:sp>
        </p:grpSp>
      </p:grpSp>
      <p:grpSp>
        <p:nvGrpSpPr>
          <p:cNvPr id="89" name="Group 88">
            <a:extLst>
              <a:ext uri="{FF2B5EF4-FFF2-40B4-BE49-F238E27FC236}">
                <a16:creationId xmlns:a16="http://schemas.microsoft.com/office/drawing/2014/main" id="{D033E9C7-9C67-5B2E-8109-60D0D4B82E65}"/>
              </a:ext>
            </a:extLst>
          </p:cNvPr>
          <p:cNvGrpSpPr/>
          <p:nvPr/>
        </p:nvGrpSpPr>
        <p:grpSpPr>
          <a:xfrm>
            <a:off x="1365170" y="2493427"/>
            <a:ext cx="979495" cy="626630"/>
            <a:chOff x="1365170" y="2493427"/>
            <a:chExt cx="979495" cy="626630"/>
          </a:xfrm>
        </p:grpSpPr>
        <p:pic>
          <p:nvPicPr>
            <p:cNvPr id="21" name="Picture 20" descr="Logo, icon&#10;&#10;Description automatically generated">
              <a:extLst>
                <a:ext uri="{FF2B5EF4-FFF2-40B4-BE49-F238E27FC236}">
                  <a16:creationId xmlns:a16="http://schemas.microsoft.com/office/drawing/2014/main" id="{2F61F40E-6BC6-3745-76F4-B3E53CB3BC6C}"/>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162976" y="2493427"/>
              <a:ext cx="181689" cy="181689"/>
            </a:xfrm>
            <a:prstGeom prst="rect">
              <a:avLst/>
            </a:prstGeom>
          </p:spPr>
        </p:pic>
        <p:grpSp>
          <p:nvGrpSpPr>
            <p:cNvPr id="59" name="Group 58">
              <a:extLst>
                <a:ext uri="{FF2B5EF4-FFF2-40B4-BE49-F238E27FC236}">
                  <a16:creationId xmlns:a16="http://schemas.microsoft.com/office/drawing/2014/main" id="{6C258BCA-FF29-6869-4BB4-4E9E22C63B3A}"/>
                </a:ext>
              </a:extLst>
            </p:cNvPr>
            <p:cNvGrpSpPr/>
            <p:nvPr/>
          </p:nvGrpSpPr>
          <p:grpSpPr>
            <a:xfrm>
              <a:off x="1365170" y="2624805"/>
              <a:ext cx="618467" cy="495252"/>
              <a:chOff x="520620" y="2488280"/>
              <a:chExt cx="618467" cy="495252"/>
            </a:xfrm>
          </p:grpSpPr>
          <p:pic>
            <p:nvPicPr>
              <p:cNvPr id="55" name="Picture 54" descr="A printer with a label&#10;&#10;Description automatically generated">
                <a:extLst>
                  <a:ext uri="{FF2B5EF4-FFF2-40B4-BE49-F238E27FC236}">
                    <a16:creationId xmlns:a16="http://schemas.microsoft.com/office/drawing/2014/main" id="{CB64F1BE-BF16-0B15-0A86-557D9C0D34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620" y="2488280"/>
                <a:ext cx="442283" cy="412022"/>
              </a:xfrm>
              <a:prstGeom prst="rect">
                <a:avLst/>
              </a:prstGeom>
            </p:spPr>
          </p:pic>
          <p:pic>
            <p:nvPicPr>
              <p:cNvPr id="57" name="Picture 56" descr="A roll of labels with bar code&#10;&#10;Description automatically generated">
                <a:extLst>
                  <a:ext uri="{FF2B5EF4-FFF2-40B4-BE49-F238E27FC236}">
                    <a16:creationId xmlns:a16="http://schemas.microsoft.com/office/drawing/2014/main" id="{F9C2812A-9BE0-7CDC-072F-84236585B0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9295" y="2565738"/>
                <a:ext cx="299792" cy="417794"/>
              </a:xfrm>
              <a:prstGeom prst="rect">
                <a:avLst/>
              </a:prstGeom>
            </p:spPr>
          </p:pic>
        </p:grpSp>
      </p:grpSp>
      <p:grpSp>
        <p:nvGrpSpPr>
          <p:cNvPr id="20" name="Group 19">
            <a:extLst>
              <a:ext uri="{FF2B5EF4-FFF2-40B4-BE49-F238E27FC236}">
                <a16:creationId xmlns:a16="http://schemas.microsoft.com/office/drawing/2014/main" id="{F5ABF619-A2A7-C066-809F-E2EFC5370E9D}"/>
              </a:ext>
            </a:extLst>
          </p:cNvPr>
          <p:cNvGrpSpPr/>
          <p:nvPr/>
        </p:nvGrpSpPr>
        <p:grpSpPr>
          <a:xfrm rot="3967573">
            <a:off x="6132068" y="1507619"/>
            <a:ext cx="755886" cy="1071537"/>
            <a:chOff x="4077611" y="2800505"/>
            <a:chExt cx="755886" cy="1071537"/>
          </a:xfrm>
        </p:grpSpPr>
        <p:sp>
          <p:nvSpPr>
            <p:cNvPr id="25" name="Oval 24">
              <a:extLst>
                <a:ext uri="{FF2B5EF4-FFF2-40B4-BE49-F238E27FC236}">
                  <a16:creationId xmlns:a16="http://schemas.microsoft.com/office/drawing/2014/main" id="{E4725B7D-8A5F-8F1A-816C-38A74DA0A98A}"/>
                </a:ext>
              </a:extLst>
            </p:cNvPr>
            <p:cNvSpPr/>
            <p:nvPr/>
          </p:nvSpPr>
          <p:spPr>
            <a:xfrm>
              <a:off x="4077611" y="3278676"/>
              <a:ext cx="593366" cy="593366"/>
            </a:xfrm>
            <a:prstGeom prst="ellipse">
              <a:avLst/>
            </a:prstGeom>
            <a:solidFill>
              <a:schemeClr val="bg1">
                <a:alpha val="49653"/>
              </a:schemeClr>
            </a:solidFill>
            <a:ln w="28575">
              <a:solidFill>
                <a:srgbClr val="9698EC"/>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 name="Straight Connector 25">
              <a:extLst>
                <a:ext uri="{FF2B5EF4-FFF2-40B4-BE49-F238E27FC236}">
                  <a16:creationId xmlns:a16="http://schemas.microsoft.com/office/drawing/2014/main" id="{64093E8F-DBEF-4694-1789-A23FE9C49119}"/>
                </a:ext>
              </a:extLst>
            </p:cNvPr>
            <p:cNvCxnSpPr>
              <a:cxnSpLocks/>
              <a:stCxn id="25" idx="1"/>
              <a:endCxn id="34" idx="2"/>
            </p:cNvCxnSpPr>
            <p:nvPr/>
          </p:nvCxnSpPr>
          <p:spPr>
            <a:xfrm rot="18499088">
              <a:off x="4069276" y="3092061"/>
              <a:ext cx="659985" cy="76874"/>
            </a:xfrm>
            <a:prstGeom prst="line">
              <a:avLst/>
            </a:prstGeom>
            <a:ln>
              <a:solidFill>
                <a:srgbClr val="9698E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9EBBF7-DB6C-38B0-5048-D0EF940196DA}"/>
                </a:ext>
              </a:extLst>
            </p:cNvPr>
            <p:cNvCxnSpPr>
              <a:cxnSpLocks/>
              <a:endCxn id="34" idx="5"/>
            </p:cNvCxnSpPr>
            <p:nvPr/>
          </p:nvCxnSpPr>
          <p:spPr>
            <a:xfrm rot="18499088" flipV="1">
              <a:off x="4482393" y="3109881"/>
              <a:ext cx="485778" cy="216431"/>
            </a:xfrm>
            <a:prstGeom prst="line">
              <a:avLst/>
            </a:prstGeom>
            <a:ln>
              <a:solidFill>
                <a:srgbClr val="9698EC"/>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0BC1A57-C6E6-C1FE-7509-CCE42273CBE3}"/>
                </a:ext>
              </a:extLst>
            </p:cNvPr>
            <p:cNvSpPr/>
            <p:nvPr/>
          </p:nvSpPr>
          <p:spPr>
            <a:xfrm>
              <a:off x="4634030" y="2803488"/>
              <a:ext cx="183874" cy="183874"/>
            </a:xfrm>
            <a:prstGeom prst="ellipse">
              <a:avLst/>
            </a:prstGeom>
            <a:noFill/>
            <a:ln w="12700">
              <a:solidFill>
                <a:srgbClr val="9698EC"/>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 name="Picture 2" descr="A black rectangular object with white text&#10;&#10;Description automatically generated">
            <a:extLst>
              <a:ext uri="{FF2B5EF4-FFF2-40B4-BE49-F238E27FC236}">
                <a16:creationId xmlns:a16="http://schemas.microsoft.com/office/drawing/2014/main" id="{3281CE80-7CE2-5467-D916-D12602311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96203" y="1868899"/>
            <a:ext cx="521581" cy="394835"/>
          </a:xfrm>
          <a:prstGeom prst="rect">
            <a:avLst/>
          </a:prstGeom>
        </p:spPr>
      </p:pic>
      <p:pic>
        <p:nvPicPr>
          <p:cNvPr id="14" name="Picture 13" descr="A black tablet with a colorful screen&#10;&#10;Description automatically generated">
            <a:extLst>
              <a:ext uri="{FF2B5EF4-FFF2-40B4-BE49-F238E27FC236}">
                <a16:creationId xmlns:a16="http://schemas.microsoft.com/office/drawing/2014/main" id="{B24F8461-E6A9-3B66-6CA0-7AB9ADBE7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56061" y="5812488"/>
            <a:ext cx="463425" cy="334311"/>
          </a:xfrm>
          <a:prstGeom prst="rect">
            <a:avLst/>
          </a:prstGeom>
        </p:spPr>
      </p:pic>
      <p:sp>
        <p:nvSpPr>
          <p:cNvPr id="29" name="TextBox 28">
            <a:extLst>
              <a:ext uri="{FF2B5EF4-FFF2-40B4-BE49-F238E27FC236}">
                <a16:creationId xmlns:a16="http://schemas.microsoft.com/office/drawing/2014/main" id="{AA381695-FE67-BB23-45E5-303A358543E5}"/>
              </a:ext>
            </a:extLst>
          </p:cNvPr>
          <p:cNvSpPr txBox="1"/>
          <p:nvPr/>
        </p:nvSpPr>
        <p:spPr>
          <a:xfrm>
            <a:off x="6905539" y="6722062"/>
            <a:ext cx="4962479" cy="271875"/>
          </a:xfrm>
          <a:prstGeom prst="rect">
            <a:avLst/>
          </a:prstGeom>
          <a:noFill/>
        </p:spPr>
        <p:txBody>
          <a:bodyPr wrap="none" lIns="0" tIns="0" rIns="0" bIns="0" rtlCol="0">
            <a:noAutofit/>
          </a:bodyPr>
          <a:lstStyle/>
          <a:p>
            <a:r>
              <a:rPr lang="en-US" sz="1000" dirty="0">
                <a:solidFill>
                  <a:schemeClr val="bg1">
                    <a:lumMod val="65000"/>
                  </a:schemeClr>
                </a:solidFill>
              </a:rPr>
              <a:t>Additional outcomes achieved by G3 Boats</a:t>
            </a:r>
          </a:p>
        </p:txBody>
      </p:sp>
    </p:spTree>
    <p:extLst>
      <p:ext uri="{BB962C8B-B14F-4D97-AF65-F5344CB8AC3E}">
        <p14:creationId xmlns:p14="http://schemas.microsoft.com/office/powerpoint/2010/main" val="151624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a:extLst>
              <a:ext uri="{FF2B5EF4-FFF2-40B4-BE49-F238E27FC236}">
                <a16:creationId xmlns:a16="http://schemas.microsoft.com/office/drawing/2014/main" id="{E54C5025-7D9E-11B6-D23E-8967ACE21D1C}"/>
              </a:ext>
            </a:extLst>
          </p:cNvPr>
          <p:cNvSpPr/>
          <p:nvPr/>
        </p:nvSpPr>
        <p:spPr>
          <a:xfrm rot="10800000">
            <a:off x="533399" y="4314391"/>
            <a:ext cx="5273805" cy="2115133"/>
          </a:xfrm>
          <a:prstGeom prst="round2SameRect">
            <a:avLst/>
          </a:prstGeom>
          <a:solidFill>
            <a:schemeClr val="bg1">
              <a:alpha val="50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5F87EA-0954-F79C-0014-2C6F0AE62B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3"/>
          <a:stretch/>
        </p:blipFill>
        <p:spPr>
          <a:xfrm>
            <a:off x="0" y="2781"/>
            <a:ext cx="12220315" cy="3887315"/>
          </a:xfrm>
          <a:prstGeom prst="rect">
            <a:avLst/>
          </a:prstGeom>
        </p:spPr>
      </p:pic>
      <p:sp>
        <p:nvSpPr>
          <p:cNvPr id="6" name="Rectangle 5">
            <a:extLst>
              <a:ext uri="{FF2B5EF4-FFF2-40B4-BE49-F238E27FC236}">
                <a16:creationId xmlns:a16="http://schemas.microsoft.com/office/drawing/2014/main" id="{32806D36-4CC3-0073-E396-922B75E2F7DC}"/>
              </a:ext>
            </a:extLst>
          </p:cNvPr>
          <p:cNvSpPr/>
          <p:nvPr/>
        </p:nvSpPr>
        <p:spPr>
          <a:xfrm>
            <a:off x="533400" y="3400133"/>
            <a:ext cx="11271504" cy="9524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 name="Title 1">
            <a:extLst>
              <a:ext uri="{FF2B5EF4-FFF2-40B4-BE49-F238E27FC236}">
                <a16:creationId xmlns:a16="http://schemas.microsoft.com/office/drawing/2014/main" id="{D61A35F8-DD74-86DC-2A89-8D44BE9AEF0C}"/>
              </a:ext>
            </a:extLst>
          </p:cNvPr>
          <p:cNvSpPr txBox="1">
            <a:spLocks/>
          </p:cNvSpPr>
          <p:nvPr/>
        </p:nvSpPr>
        <p:spPr>
          <a:xfrm>
            <a:off x="522845" y="469041"/>
            <a:ext cx="10900727" cy="89226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latin typeface="Arial" panose="020B0604020202020204"/>
              </a:rPr>
              <a:t>Customer Challenge </a:t>
            </a:r>
          </a:p>
          <a:p>
            <a:r>
              <a:rPr lang="en-US" sz="3000" b="1">
                <a:solidFill>
                  <a:schemeClr val="accent4"/>
                </a:solidFill>
              </a:rPr>
              <a:t>G3 Boats seeks enhanced production line insight</a:t>
            </a:r>
          </a:p>
        </p:txBody>
      </p:sp>
      <p:sp>
        <p:nvSpPr>
          <p:cNvPr id="8" name="TextBox 7">
            <a:extLst>
              <a:ext uri="{FF2B5EF4-FFF2-40B4-BE49-F238E27FC236}">
                <a16:creationId xmlns:a16="http://schemas.microsoft.com/office/drawing/2014/main" id="{D2782670-45AB-1322-B20B-A8C43735943E}"/>
              </a:ext>
            </a:extLst>
          </p:cNvPr>
          <p:cNvSpPr txBox="1"/>
          <p:nvPr/>
        </p:nvSpPr>
        <p:spPr>
          <a:xfrm>
            <a:off x="617311" y="3553172"/>
            <a:ext cx="11187593" cy="646331"/>
          </a:xfrm>
          <a:prstGeom prst="rect">
            <a:avLst/>
          </a:prstGeom>
          <a:noFill/>
        </p:spPr>
        <p:txBody>
          <a:bodyPr wrap="square">
            <a:spAutoFit/>
          </a:bodyPr>
          <a:lstStyle/>
          <a:p>
            <a:r>
              <a:rPr lang="en-US" b="0" i="0">
                <a:solidFill>
                  <a:schemeClr val="bg1"/>
                </a:solidFill>
                <a:effectLst/>
                <a:cs typeface="Arial" panose="020B0604020202020204" pitchFamily="34" charset="0"/>
              </a:rPr>
              <a:t>G3 Boats, a Yamaha Motors division, manufactures and distributes precision-crafted boats through a North American dealer network, ensuring prompt delivery and customization to meet customer specifications.</a:t>
            </a:r>
            <a:endParaRPr lang="en-US">
              <a:solidFill>
                <a:schemeClr val="bg1"/>
              </a:solidFill>
              <a:cs typeface="Arial" panose="020B0604020202020204" pitchFamily="34" charset="0"/>
            </a:endParaRPr>
          </a:p>
        </p:txBody>
      </p:sp>
      <p:sp>
        <p:nvSpPr>
          <p:cNvPr id="9" name="TextBox 8">
            <a:extLst>
              <a:ext uri="{FF2B5EF4-FFF2-40B4-BE49-F238E27FC236}">
                <a16:creationId xmlns:a16="http://schemas.microsoft.com/office/drawing/2014/main" id="{7F1BF61E-ED43-69AA-ACFF-BA9AA6B662D9}"/>
              </a:ext>
            </a:extLst>
          </p:cNvPr>
          <p:cNvSpPr txBox="1"/>
          <p:nvPr/>
        </p:nvSpPr>
        <p:spPr>
          <a:xfrm>
            <a:off x="771456" y="4809663"/>
            <a:ext cx="4606616" cy="1384995"/>
          </a:xfrm>
          <a:prstGeom prst="rect">
            <a:avLst/>
          </a:prstGeom>
          <a:noFill/>
        </p:spPr>
        <p:txBody>
          <a:bodyPr wrap="square">
            <a:spAutoFit/>
          </a:bodyPr>
          <a:lstStyle/>
          <a:p>
            <a:pPr marL="117475" indent="-117475">
              <a:buClr>
                <a:srgbClr val="1D22AA"/>
              </a:buClr>
              <a:buFont typeface="Arial" panose="020B0604020202020204" pitchFamily="34" charset="0"/>
              <a:buChar char="•"/>
            </a:pPr>
            <a:r>
              <a:rPr lang="en-US" sz="1400">
                <a:cs typeface="Arial" panose="020B0604020202020204" pitchFamily="34" charset="0"/>
              </a:rPr>
              <a:t>Time-consuming manual procedures were used to track boats </a:t>
            </a:r>
          </a:p>
          <a:p>
            <a:pPr marL="117475" indent="-117475">
              <a:buClr>
                <a:srgbClr val="1D22AA"/>
              </a:buClr>
              <a:buFont typeface="Arial" panose="020B0604020202020204" pitchFamily="34" charset="0"/>
              <a:buChar char="•"/>
            </a:pPr>
            <a:r>
              <a:rPr lang="en-US" sz="1400">
                <a:cs typeface="Arial" panose="020B0604020202020204" pitchFamily="34" charset="0"/>
              </a:rPr>
              <a:t>Significant resources, time and effort were invested in collecting a limited amount of data, affecting workflow optimization</a:t>
            </a:r>
          </a:p>
          <a:p>
            <a:pPr marL="117475" indent="-117475">
              <a:buClr>
                <a:srgbClr val="1D22AA"/>
              </a:buClr>
              <a:buFont typeface="Arial" panose="020B0604020202020204" pitchFamily="34" charset="0"/>
              <a:buChar char="•"/>
            </a:pPr>
            <a:r>
              <a:rPr lang="en-US" sz="1400">
                <a:cs typeface="Arial" panose="020B0604020202020204" pitchFamily="34" charset="0"/>
              </a:rPr>
              <a:t>Little to no visibility from start to finish</a:t>
            </a:r>
          </a:p>
        </p:txBody>
      </p:sp>
      <p:sp>
        <p:nvSpPr>
          <p:cNvPr id="11" name="TextBox 10">
            <a:extLst>
              <a:ext uri="{FF2B5EF4-FFF2-40B4-BE49-F238E27FC236}">
                <a16:creationId xmlns:a16="http://schemas.microsoft.com/office/drawing/2014/main" id="{02A3C639-BA87-F8BA-33DE-02821FFD2DB6}"/>
              </a:ext>
            </a:extLst>
          </p:cNvPr>
          <p:cNvSpPr txBox="1"/>
          <p:nvPr/>
        </p:nvSpPr>
        <p:spPr>
          <a:xfrm>
            <a:off x="6110157" y="4505583"/>
            <a:ext cx="5733774" cy="1600438"/>
          </a:xfrm>
          <a:prstGeom prst="rect">
            <a:avLst/>
          </a:prstGeom>
          <a:noFill/>
        </p:spPr>
        <p:txBody>
          <a:bodyPr wrap="square" lIns="91440" tIns="45720" rIns="91440" bIns="45720" anchor="t">
            <a:spAutoFit/>
          </a:bodyPr>
          <a:lstStyle/>
          <a:p>
            <a:pPr marL="117475" indent="-117475"/>
            <a:r>
              <a:rPr lang="en-US" sz="1700">
                <a:solidFill>
                  <a:schemeClr val="accent4"/>
                </a:solidFill>
                <a:latin typeface="Arial"/>
                <a:ea typeface="MS PGothic"/>
                <a:cs typeface="Arial"/>
              </a:rPr>
              <a:t>“There were times when there was </a:t>
            </a:r>
            <a:r>
              <a:rPr lang="en-US" sz="1700" b="1">
                <a:solidFill>
                  <a:schemeClr val="accent4"/>
                </a:solidFill>
                <a:latin typeface="Arial"/>
                <a:ea typeface="MS PGothic"/>
                <a:cs typeface="Arial"/>
              </a:rPr>
              <a:t>no way for someone to learn the status </a:t>
            </a:r>
            <a:r>
              <a:rPr lang="en-US" sz="1700">
                <a:solidFill>
                  <a:schemeClr val="accent4"/>
                </a:solidFill>
                <a:latin typeface="Arial"/>
                <a:ea typeface="MS PGothic"/>
                <a:cs typeface="Arial"/>
              </a:rPr>
              <a:t>of a boat other than to walk through the production line, paint shop or yard until they found the boat and saw it for themselves.”</a:t>
            </a:r>
          </a:p>
          <a:p>
            <a:endParaRPr lang="en-US" sz="1600">
              <a:cs typeface="Arial" panose="020B0604020202020204" pitchFamily="34" charset="0"/>
            </a:endParaRPr>
          </a:p>
          <a:p>
            <a:pPr marL="117475"/>
            <a:r>
              <a:rPr lang="en-US" sz="1400">
                <a:solidFill>
                  <a:schemeClr val="tx1">
                    <a:lumMod val="50000"/>
                    <a:lumOff val="50000"/>
                  </a:schemeClr>
                </a:solidFill>
                <a:latin typeface="Arial"/>
                <a:ea typeface="MS PGothic"/>
                <a:cs typeface="Arial"/>
              </a:rPr>
              <a:t>- G3 Boats Project Manager, Larry Price</a:t>
            </a:r>
          </a:p>
        </p:txBody>
      </p:sp>
      <p:sp>
        <p:nvSpPr>
          <p:cNvPr id="2" name="TextBox 1">
            <a:extLst>
              <a:ext uri="{FF2B5EF4-FFF2-40B4-BE49-F238E27FC236}">
                <a16:creationId xmlns:a16="http://schemas.microsoft.com/office/drawing/2014/main" id="{8201560C-BBF4-E8AB-EBAF-25C34BAFB1F5}"/>
              </a:ext>
            </a:extLst>
          </p:cNvPr>
          <p:cNvSpPr txBox="1"/>
          <p:nvPr/>
        </p:nvSpPr>
        <p:spPr>
          <a:xfrm>
            <a:off x="5196468" y="7404410"/>
            <a:ext cx="0" cy="0"/>
          </a:xfrm>
          <a:prstGeom prst="rect">
            <a:avLst/>
          </a:prstGeom>
          <a:noFill/>
        </p:spPr>
        <p:txBody>
          <a:bodyPr wrap="none" lIns="0" tIns="0" rIns="0" bIns="0" rtlCol="0">
            <a:noAutofit/>
          </a:bodyPr>
          <a:lstStyle/>
          <a:p>
            <a:pPr algn="l"/>
            <a:endParaRPr lang="en-US" err="1"/>
          </a:p>
        </p:txBody>
      </p:sp>
      <p:sp>
        <p:nvSpPr>
          <p:cNvPr id="7" name="TextBox 6">
            <a:extLst>
              <a:ext uri="{FF2B5EF4-FFF2-40B4-BE49-F238E27FC236}">
                <a16:creationId xmlns:a16="http://schemas.microsoft.com/office/drawing/2014/main" id="{0AD3EC16-13AD-ACB2-376A-E2B4F68E3A58}"/>
              </a:ext>
            </a:extLst>
          </p:cNvPr>
          <p:cNvSpPr txBox="1"/>
          <p:nvPr/>
        </p:nvSpPr>
        <p:spPr>
          <a:xfrm>
            <a:off x="771455" y="4407507"/>
            <a:ext cx="9269531" cy="369332"/>
          </a:xfrm>
          <a:prstGeom prst="rect">
            <a:avLst/>
          </a:prstGeom>
          <a:noFill/>
        </p:spPr>
        <p:txBody>
          <a:bodyPr wrap="square" rtlCol="0">
            <a:spAutoFit/>
          </a:bodyPr>
          <a:lstStyle/>
          <a:p>
            <a:r>
              <a:rPr lang="en-US" b="1" kern="100">
                <a:solidFill>
                  <a:schemeClr val="accent4"/>
                </a:solidFill>
                <a:latin typeface="+mj-lt"/>
                <a:ea typeface="Calibri" panose="020F0502020204030204" pitchFamily="34" charset="0"/>
                <a:cs typeface="Times New Roman" panose="02020603050405020304" pitchFamily="18" charset="0"/>
              </a:rPr>
              <a:t>Challenges:</a:t>
            </a:r>
            <a:endParaRPr lang="en-US">
              <a:solidFill>
                <a:schemeClr val="accent4"/>
              </a:solidFill>
            </a:endParaRPr>
          </a:p>
        </p:txBody>
      </p:sp>
      <p:pic>
        <p:nvPicPr>
          <p:cNvPr id="12" name="Picture 11" descr="A logo on a black background&#10;&#10;Description automatically generated">
            <a:extLst>
              <a:ext uri="{FF2B5EF4-FFF2-40B4-BE49-F238E27FC236}">
                <a16:creationId xmlns:a16="http://schemas.microsoft.com/office/drawing/2014/main" id="{4381CE9A-E04B-389D-A65F-5460F59772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8051" b="29053"/>
          <a:stretch/>
        </p:blipFill>
        <p:spPr>
          <a:xfrm>
            <a:off x="533400" y="1410289"/>
            <a:ext cx="2189036" cy="93898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2C7AF4E6-1099-0D17-045B-2175A2F917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7205" y="4023421"/>
            <a:ext cx="367474" cy="2285807"/>
          </a:xfrm>
          <a:prstGeom prst="rect">
            <a:avLst/>
          </a:prstGeom>
        </p:spPr>
      </p:pic>
      <p:sp>
        <p:nvSpPr>
          <p:cNvPr id="16" name="Freeform 15">
            <a:extLst>
              <a:ext uri="{FF2B5EF4-FFF2-40B4-BE49-F238E27FC236}">
                <a16:creationId xmlns:a16="http://schemas.microsoft.com/office/drawing/2014/main" id="{8E3C46C0-78FE-08B7-1533-DCFA0373945B}"/>
              </a:ext>
            </a:extLst>
          </p:cNvPr>
          <p:cNvSpPr/>
          <p:nvPr/>
        </p:nvSpPr>
        <p:spPr>
          <a:xfrm>
            <a:off x="9061440" y="0"/>
            <a:ext cx="3377478"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r>
              <a:rPr lang="en-US" sz="1600"/>
              <a:t>WIP Asset Tracking</a:t>
            </a:r>
          </a:p>
        </p:txBody>
      </p:sp>
    </p:spTree>
    <p:extLst>
      <p:ext uri="{BB962C8B-B14F-4D97-AF65-F5344CB8AC3E}">
        <p14:creationId xmlns:p14="http://schemas.microsoft.com/office/powerpoint/2010/main" val="80275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heme/theme1.xml><?xml version="1.0" encoding="utf-8"?>
<a:theme xmlns:a="http://schemas.openxmlformats.org/drawingml/2006/main" name="Content Basic 1 column">
  <a:themeElements>
    <a:clrScheme name="Zebra colors">
      <a:dk1>
        <a:srgbClr val="000000"/>
      </a:dk1>
      <a:lt1>
        <a:srgbClr val="FFFFFF"/>
      </a:lt1>
      <a:dk2>
        <a:srgbClr val="000000"/>
      </a:dk2>
      <a:lt2>
        <a:srgbClr val="0079BA"/>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zebra-Presentation-template-RAB2B" id="{9302841C-D001-3B4B-BE0D-136A17B10180}" vid="{B0DC98CC-0F4C-2C42-8C3A-F6D95E20D325}"/>
    </a:ext>
  </a:extLst>
</a:theme>
</file>

<file path=ppt/theme/theme2.xml><?xml version="1.0" encoding="utf-8"?>
<a:theme xmlns:a="http://schemas.openxmlformats.org/drawingml/2006/main" name="1_Office Theme">
  <a:themeElements>
    <a:clrScheme name="Zebra">
      <a:dk1>
        <a:srgbClr val="000000"/>
      </a:dk1>
      <a:lt1>
        <a:srgbClr val="FFFFFF"/>
      </a:lt1>
      <a:dk2>
        <a:srgbClr val="5C5F65"/>
      </a:dk2>
      <a:lt2>
        <a:srgbClr val="EBEEF2"/>
      </a:lt2>
      <a:accent1>
        <a:srgbClr val="0971E5"/>
      </a:accent1>
      <a:accent2>
        <a:srgbClr val="59A5F0"/>
      </a:accent2>
      <a:accent3>
        <a:srgbClr val="2D8BEB"/>
      </a:accent3>
      <a:accent4>
        <a:srgbClr val="AED8F9"/>
      </a:accent4>
      <a:accent5>
        <a:srgbClr val="EDF6FE"/>
      </a:accent5>
      <a:accent6>
        <a:srgbClr val="78D64B"/>
      </a:accent6>
      <a:hlink>
        <a:srgbClr val="1F22A9"/>
      </a:hlink>
      <a:folHlink>
        <a:srgbClr val="6062C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D9BC012AE3794E9BE0E92986FBBE5B" ma:contentTypeVersion="16" ma:contentTypeDescription="Create a new document." ma:contentTypeScope="" ma:versionID="d968dcc2f68ba6afb7037d2f28f13234">
  <xsd:schema xmlns:xsd="http://www.w3.org/2001/XMLSchema" xmlns:xs="http://www.w3.org/2001/XMLSchema" xmlns:p="http://schemas.microsoft.com/office/2006/metadata/properties" xmlns:ns2="f9d3ff60-8cda-4206-95a3-155906e1328f" xmlns:ns3="a495fe4f-afb7-47ef-a0fd-6506664185dd" targetNamespace="http://schemas.microsoft.com/office/2006/metadata/properties" ma:root="true" ma:fieldsID="62e9b3c0ec7d49fac11c96344ca0af6b" ns2:_="" ns3:_="">
    <xsd:import namespace="f9d3ff60-8cda-4206-95a3-155906e1328f"/>
    <xsd:import namespace="a495fe4f-afb7-47ef-a0fd-6506664185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d3ff60-8cda-4206-95a3-155906e132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d1b9f02-2e42-4fff-9a04-4fa9bed0f11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95fe4f-afb7-47ef-a0fd-6506664185d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4a79f3b-3f0e-4e72-9f97-1548a01bf9a3}" ma:internalName="TaxCatchAll" ma:showField="CatchAllData" ma:web="a495fe4f-afb7-47ef-a0fd-6506664185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495fe4f-afb7-47ef-a0fd-6506664185dd">
      <UserInfo>
        <DisplayName>Ponce, Sandra</DisplayName>
        <AccountId>1285</AccountId>
        <AccountType/>
      </UserInfo>
      <UserInfo>
        <DisplayName>Pastor, Victor</DisplayName>
        <AccountId>4688</AccountId>
        <AccountType/>
      </UserInfo>
      <UserInfo>
        <DisplayName>Pithers, Claire</DisplayName>
        <AccountId>1456</AccountId>
        <AccountType/>
      </UserInfo>
      <UserInfo>
        <DisplayName>O'donnell, David</DisplayName>
        <AccountId>5475</AccountId>
        <AccountType/>
      </UserInfo>
      <UserInfo>
        <DisplayName>Hilliard, Amy</DisplayName>
        <AccountId>1871</AccountId>
        <AccountType/>
      </UserInfo>
      <UserInfo>
        <DisplayName>Dombach, Daniel</DisplayName>
        <AccountId>2993</AccountId>
        <AccountType/>
      </UserInfo>
      <UserInfo>
        <DisplayName>Joyce, Kelly</DisplayName>
        <AccountId>1922</AccountId>
        <AccountType/>
      </UserInfo>
      <UserInfo>
        <DisplayName>TIMMAN, MITCHEL</DisplayName>
        <AccountId>694</AccountId>
        <AccountType/>
      </UserInfo>
      <UserInfo>
        <DisplayName>Lagescarde, Frederique</DisplayName>
        <AccountId>4782</AccountId>
        <AccountType/>
      </UserInfo>
      <UserInfo>
        <DisplayName>Caballeros,Gina</DisplayName>
        <AccountId>102</AccountId>
        <AccountType/>
      </UserInfo>
      <UserInfo>
        <DisplayName>Parmegiani, Cristina</DisplayName>
        <AccountId>840</AccountId>
        <AccountType/>
      </UserInfo>
    </SharedWithUsers>
    <lcf76f155ced4ddcb4097134ff3c332f xmlns="f9d3ff60-8cda-4206-95a3-155906e1328f">
      <Terms xmlns="http://schemas.microsoft.com/office/infopath/2007/PartnerControls"/>
    </lcf76f155ced4ddcb4097134ff3c332f>
    <TaxCatchAll xmlns="a495fe4f-afb7-47ef-a0fd-6506664185dd" xsi:nil="true"/>
  </documentManagement>
</p:properties>
</file>

<file path=customXml/itemProps1.xml><?xml version="1.0" encoding="utf-8"?>
<ds:datastoreItem xmlns:ds="http://schemas.openxmlformats.org/officeDocument/2006/customXml" ds:itemID="{F5135E56-C9C4-4778-97D3-9B111B5376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d3ff60-8cda-4206-95a3-155906e1328f"/>
    <ds:schemaRef ds:uri="a495fe4f-afb7-47ef-a0fd-6506664185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844C28-E65C-427C-A6DE-A988920E8483}">
  <ds:schemaRefs>
    <ds:schemaRef ds:uri="http://schemas.microsoft.com/sharepoint/v3/contenttype/forms"/>
  </ds:schemaRefs>
</ds:datastoreItem>
</file>

<file path=customXml/itemProps3.xml><?xml version="1.0" encoding="utf-8"?>
<ds:datastoreItem xmlns:ds="http://schemas.openxmlformats.org/officeDocument/2006/customXml" ds:itemID="{94A789AF-1536-4A3C-859D-EA9D4247A762}">
  <ds:schemaRefs>
    <ds:schemaRef ds:uri="http://purl.org/dc/dcmitype/"/>
    <ds:schemaRef ds:uri="http://purl.org/dc/terms/"/>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a495fe4f-afb7-47ef-a0fd-6506664185dd"/>
    <ds:schemaRef ds:uri="f9d3ff60-8cda-4206-95a3-155906e1328f"/>
  </ds:schemaRefs>
</ds:datastoreItem>
</file>

<file path=docProps/app.xml><?xml version="1.0" encoding="utf-8"?>
<Properties xmlns="http://schemas.openxmlformats.org/officeDocument/2006/extended-properties" xmlns:vt="http://schemas.openxmlformats.org/officeDocument/2006/docPropsVTypes">
  <Template>Content Basic 1 column</Template>
  <TotalTime>10</TotalTime>
  <Words>1545</Words>
  <Application>Microsoft Office PowerPoint</Application>
  <PresentationFormat>Custom</PresentationFormat>
  <Paragraphs>239</Paragraphs>
  <Slides>14</Slides>
  <Notes>13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14</vt:i4>
      </vt:variant>
    </vt:vector>
  </HeadingPairs>
  <TitlesOfParts>
    <vt:vector size="30" baseType="lpstr">
      <vt:lpstr>MS PGothic</vt:lpstr>
      <vt:lpstr>MS PGothic</vt:lpstr>
      <vt:lpstr>Arial</vt:lpstr>
      <vt:lpstr>Arial Narrow</vt:lpstr>
      <vt:lpstr>Calibri</vt:lpstr>
      <vt:lpstr>Franklin Gothic Medium</vt:lpstr>
      <vt:lpstr>Helvetica</vt:lpstr>
      <vt:lpstr>Palatino Linotype</vt:lpstr>
      <vt:lpstr>Poppins</vt:lpstr>
      <vt:lpstr>Proxima Nova Black</vt:lpstr>
      <vt:lpstr>Proxima Nova Rg</vt:lpstr>
      <vt:lpstr>Segoe UI</vt:lpstr>
      <vt:lpstr>Söhne</vt:lpstr>
      <vt:lpstr>Times New Roman</vt:lpstr>
      <vt:lpstr>Content Basic 1 column</vt:lpstr>
      <vt:lpstr>1_Office Theme</vt:lpstr>
      <vt:lpstr>PowerPoint Presentation</vt:lpstr>
      <vt:lpstr>Manufacturing in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Zebra Manufacturing Ready Solutions Presentation</dc:title>
  <dc:subject/>
  <dc:creator>Zebra Technologies</dc:creator>
  <cp:keywords>Achieve scalable transformation from your warehouse to your plant floor and across your supply chain with a smart factory approach to manufacturing from Zebra’s ready solutions.</cp:keywords>
  <dc:description/>
  <cp:lastModifiedBy>James Davis</cp:lastModifiedBy>
  <cp:revision>7</cp:revision>
  <dcterms:created xsi:type="dcterms:W3CDTF">2023-11-28T17:52:48Z</dcterms:created>
  <dcterms:modified xsi:type="dcterms:W3CDTF">2024-10-02T20:28:09Z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0x0101008129D8E00F1201418AF2E633B3F4DDB3</vt:lpwstr>
  </property>
  <property fmtid="{D5CDD505-2E9C-101B-9397-08002B2CF9AE}" pid="3" name="MediaServiceImageTags">
    <vt:lpwstr/>
  </property>
</Properties>
</file>