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4"/>
    <p:sldMasterId id="2147484295" r:id="rId5"/>
    <p:sldMasterId id="2147484418" r:id="rId6"/>
    <p:sldMasterId id="2147484433" r:id="rId7"/>
    <p:sldMasterId id="2147484448" r:id="rId8"/>
  </p:sldMasterIdLst>
  <p:notesMasterIdLst>
    <p:notesMasterId r:id="rId23"/>
  </p:notesMasterIdLst>
  <p:handoutMasterIdLst>
    <p:handoutMasterId r:id="rId24"/>
  </p:handoutMasterIdLst>
  <p:sldIdLst>
    <p:sldId id="2147471493" r:id="rId9"/>
    <p:sldId id="2147478376" r:id="rId10"/>
    <p:sldId id="2147478403" r:id="rId11"/>
    <p:sldId id="2147478394" r:id="rId12"/>
    <p:sldId id="2147478372" r:id="rId13"/>
    <p:sldId id="2147478377" r:id="rId14"/>
    <p:sldId id="2147478418" r:id="rId15"/>
    <p:sldId id="2147478414" r:id="rId16"/>
    <p:sldId id="2147478407" r:id="rId17"/>
    <p:sldId id="2147470730" r:id="rId18"/>
    <p:sldId id="2147478417" r:id="rId19"/>
    <p:sldId id="2147478408" r:id="rId20"/>
    <p:sldId id="6518" r:id="rId21"/>
    <p:sldId id="2147478388" r:id="rId22"/>
  </p:sldIdLst>
  <p:sldSz cx="12188825" cy="6858000"/>
  <p:notesSz cx="7010400" cy="9296400"/>
  <p:custDataLst>
    <p:tags r:id="rId25"/>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520" userDrawn="1">
          <p15:clr>
            <a:srgbClr val="A4A3A4"/>
          </p15:clr>
        </p15:guide>
        <p15:guide id="2" pos="2399" userDrawn="1">
          <p15:clr>
            <a:srgbClr val="A4A3A4"/>
          </p15:clr>
        </p15:guide>
        <p15:guide id="3" orient="horz" pos="1392" userDrawn="1">
          <p15:clr>
            <a:srgbClr val="A4A3A4"/>
          </p15:clr>
        </p15:guide>
        <p15:guide id="4" pos="539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230906-110A-0BE6-A233-0C2C33D48FC1}" name="Kay Cosgrove" initials="KC" userId="S::kay@rab2b.com::912fa523-c592-4ac9-8808-269ae285b6ee" providerId="AD"/>
  <p188:author id="{6D877522-5D43-411D-5810-D4F35914DBBF}" name="Jasmin Peart" initials="JP" userId="S::jasmin@rab2b.com::df6319ad-bc27-4d5a-a433-ab8b6ca766ac" providerId="AD"/>
  <p188:author id="{365BD238-8F22-16CC-849A-DC03A7A34E2E}" name="Jolley, Mark" initials="MJ" userId="S::JFG736@zebra.com::4a7e4581-f422-4921-8af6-aa81277cd4ab" providerId="AD"/>
  <p188:author id="{AFC2903E-9EE0-00F0-9124-FD7A2635B331}" name="Claudia Melendez" initials="" userId="S::Claudia@RAB2B.COM::a22f6588-7786-4a6e-8151-c9735d203bc3" providerId="AD"/>
  <p188:author id="{DDBAE544-DA31-54C8-5002-0A65847947F7}" name="Juan Andres Rodriguez" initials="JAR" userId="S::juan@rabinovicionline.com::a9591155-1451-4fd8-a509-a79fdb234b91" providerId="AD"/>
  <p188:author id="{E2103A53-CFAA-2EBD-1C67-5EAEBFCA86FE}" name="Kirk, Liz" initials="LK" userId="S::LK5398@zebra.com::6a59fba0-1e35-4d6c-a035-09f4fece4e1c" providerId="AD"/>
  <p188:author id="{56021E56-7B3A-4668-356D-7CD2A2169FD9}" name="Ximena Melendez" initials="XM" userId="S::ximena@rab2b.com::aefc7ce7-295f-4567-b8f3-6d823b7d619b" providerId="AD"/>
  <p188:author id="{AD2D085D-4F0E-AC53-358C-9FC0D9B4DE02}" name="Damian Fernandez" initials="DF" userId="S::damian@RAB2B.COM::f976cedb-8971-4d26-b204-627dbbad130d" providerId="AD"/>
  <p188:author id="{F4805778-2849-1EE4-A955-06B8148F961A}" name="Juan Andres Rodriguez" initials="JA" userId="S::juan@RAB2B.COM::a9591155-1451-4fd8-a509-a79fdb234b91" providerId="AD"/>
  <p188:author id="{8DEC8093-EABA-CE4E-C558-1DAFA1FE64CB}" name="Danielle Barcilon" initials="DB" userId="S::Danielle@RAB2B.COM::aa96582d-4d2d-4fcd-85a9-f24ef79b1b90" providerId="AD"/>
  <p188:author id="{31E40496-1611-EE86-85B2-927FFDD0A499}" name="Juan Andres Rodriguez" initials="" userId="S::juan@rab2b.com::a9591155-1451-4fd8-a509-a79fdb234b91" providerId="AD"/>
  <p188:author id="{BD31E296-B496-0F9A-8E06-DA1D182C6458}" name="Lorna Shepard" initials="LS" userId="S::lorna@rab2b.com::99f06d05-9514-4b20-b4f6-0fc05d0d4ed4" providerId="AD"/>
  <p188:author id="{D432B5B6-B75D-A53E-5869-0EDBA9753564}" name="Danielle Barcilon" initials="DB" userId="S::danielle@rab2b.com::aa96582d-4d2d-4fcd-85a9-f24ef79b1b90" providerId="AD"/>
  <p188:author id="{EFAA7DBB-87F3-7E95-32BF-10F9CAB8CAFF}" name="Jasmin Peart" initials="" userId="S::Jasmin@rab2b.com::df6319ad-bc27-4d5a-a433-ab8b6ca766ac" providerId="AD"/>
  <p188:author id="{3730EAC2-41A3-DAAA-C723-09489F190D3C}" name="Kay Cosgrove" initials="KC" userId="S::Kay@RAB2B.COM::912fa523-c592-4ac9-8808-269ae285b6ee" providerId="AD"/>
  <p188:author id="{7A6182C7-4337-B715-A53D-CE8E57500ABD}" name="Jasmin Peart" initials="JP" userId="S::Jasmin@RAB2B.COM::df6319ad-bc27-4d5a-a433-ab8b6ca766ac" providerId="AD"/>
  <p188:author id="{5498B1D8-CA20-BD59-BE6C-A5DE52ECE857}" name="Ximena Melendez" initials="XM" userId="S::ximena@RAB2B.COM::aefc7ce7-295f-4567-b8f3-6d823b7d619b" providerId="AD"/>
  <p188:author id="{4DA85FEA-3CF6-B684-425B-2C9D96B2C394}" name="Claudia Melendez" initials="" userId="S::claudia@rab2b.com::a22f6588-7786-4a6e-8151-c9735d203bc3" providerId="AD"/>
  <p188:author id="{16320FED-43AF-08D4-9CCD-580C43840FFD}" name="Giana Longo" initials="GL" userId="S::giana@rab2b.com::c77fb7fd-0239-44e1-aefb-9a1cc214d19b" providerId="AD"/>
  <p188:author id="{6A2ACAF3-6502-62A1-330B-F7218F7E823F}" name="Damian Fernandez" initials="" userId="S::damian@rab2b.com::f976cedb-8971-4d26-b204-627dbbad130d" providerId="AD"/>
  <p188:author id="{36222BF8-E3B8-EEF2-2248-90CEF18803B4}" name="Kay Cosgrove" initials="KC" userId="S::kay@rabinovicionline.com::912fa523-c592-4ac9-8808-269ae285b6ee" providerId="AD"/>
  <p188:author id="{13FCD4FB-5AB1-157B-C9E5-172F7A2D6628}" name="Damian Fernandez" initials="DF" userId="S::damian@rabinovicionline.com::f976cedb-8971-4d26-b204-627dbbad1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E9F2FE"/>
    <a:srgbClr val="F5FAFF"/>
    <a:srgbClr val="58A6F0"/>
    <a:srgbClr val="3D40BB"/>
    <a:srgbClr val="59A6F0"/>
    <a:srgbClr val="D9D9D9"/>
    <a:srgbClr val="3C6B25"/>
    <a:srgbClr val="59A237"/>
    <a:srgbClr val="78D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D8A95-B642-CC0E-0CD0-52EC3A81B9E9}" v="4" dt="2024-10-02T20:42:27.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40" y="144"/>
      </p:cViewPr>
      <p:guideLst>
        <p:guide orient="horz" pos="2520"/>
        <p:guide pos="2399"/>
        <p:guide orient="horz" pos="1392"/>
        <p:guide pos="539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10/2/2024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b="0" i="0">
                <a:latin typeface="Arial" panose="020B0604020202020204" pitchFamily="34" charset="0"/>
                <a:ea typeface="+mn-ea"/>
                <a:cs typeface="+mn-cs"/>
              </a:defRPr>
            </a:lvl1pPr>
          </a:lstStyle>
          <a:p>
            <a:pPr>
              <a:defRPr/>
            </a:pPr>
            <a:fld id="{597ABE1A-152E-4D2B-BFD4-19B96461C82C}" type="datetimeFigureOut">
              <a:rPr lang="en-US" smtClean="0"/>
              <a:pPr>
                <a:defRPr/>
              </a:pPr>
              <a:t>10/2/2024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b="0" i="0">
                <a:latin typeface="Arial" panose="020B0604020202020204" pitchFamily="34" charset="0"/>
                <a:ea typeface="+mn-ea"/>
                <a:cs typeface="+mn-cs"/>
              </a:defRPr>
            </a:lvl1pPr>
          </a:lstStyle>
          <a:p>
            <a:pPr>
              <a:defRPr/>
            </a:pPr>
            <a:fld id="{A311E8DB-6A4C-4C83-82CD-75B2E805777B}" type="slidenum">
              <a:rPr lang="en-US" smtClean="0"/>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1pPr>
    <a:lvl2pPr marL="60949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2pPr>
    <a:lvl3pPr marL="1218987"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3pPr>
    <a:lvl4pPr marL="1828480"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4pPr>
    <a:lvl5pPr marL="243797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[Sales: Fill in the template above with your information to personalize your presentation]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i="0">
              <a:solidFill>
                <a:srgbClr val="0A2C4D"/>
              </a:solidFill>
              <a:effectLst/>
              <a:latin typeface="Poppins" pitchFamily="2" charset="77"/>
              <a:ea typeface="MS Mincho" panose="02020609040205080304" pitchFamily="49"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6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8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E0A3-55F4-7E8A-D496-F4259179F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EF68-AB39-5A16-CBB7-4D02D124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7F622-A4B5-E710-BAA8-A101ADCD9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96016-DA44-3B2B-14C8-0900C8707C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561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pitchFamily="2" charset="77"/>
                <a:cs typeface="Poppins" pitchFamily="2" charset="77"/>
              </a:rPr>
              <a:t>Be guided on your modernization journey by an industry leader. </a:t>
            </a:r>
          </a:p>
          <a:p>
            <a:endParaRPr lang="en-US">
              <a:latin typeface="Poppins" pitchFamily="2" charset="77"/>
              <a:cs typeface="Poppins" pitchFamily="2" charset="77"/>
            </a:endParaRP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13</a:t>
            </a:fld>
            <a:endParaRPr lang="en-US"/>
          </a:p>
        </p:txBody>
      </p:sp>
    </p:spTree>
    <p:extLst>
      <p:ext uri="{BB962C8B-B14F-4D97-AF65-F5344CB8AC3E}">
        <p14:creationId xmlns:p14="http://schemas.microsoft.com/office/powerpoint/2010/main" val="206101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8687-B066-778B-0AB6-663CA768D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15E2-D0C8-06EF-849D-B51BE7E7A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45AB-7A40-E750-819F-1226B975A707}"/>
              </a:ext>
            </a:extLst>
          </p:cNvPr>
          <p:cNvSpPr>
            <a:spLocks noGrp="1"/>
          </p:cNvSpPr>
          <p:nvPr>
            <p:ph type="body" idx="1"/>
          </p:nvPr>
        </p:nvSpPr>
        <p:spPr/>
        <p:txBody>
          <a:bodyPr/>
          <a:lstStyle/>
          <a:p>
            <a:pPr marL="0" indent="0">
              <a:buFont typeface="Arial" panose="020B0604020202020204" pitchFamily="34" charset="0"/>
              <a:buNone/>
            </a:pPr>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30B7AC05-D4F5-BDD3-C291-9B761E207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6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a:t>
            </a:fld>
            <a:endParaRPr lang="en-US"/>
          </a:p>
        </p:txBody>
      </p:sp>
    </p:spTree>
    <p:extLst>
      <p:ext uri="{BB962C8B-B14F-4D97-AF65-F5344CB8AC3E}">
        <p14:creationId xmlns:p14="http://schemas.microsoft.com/office/powerpoint/2010/main" val="263862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8266-7D4C-1D83-05A4-8A8926E25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EDE20-5385-AF9C-AB8D-0F5926C75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0456F-046A-AEB3-5489-E4F423F5970D}"/>
              </a:ext>
            </a:extLst>
          </p:cNvPr>
          <p:cNvSpPr>
            <a:spLocks noGrp="1"/>
          </p:cNvSpPr>
          <p:nvPr>
            <p:ph type="body" idx="1"/>
          </p:nvPr>
        </p:nvSpPr>
        <p:spPr/>
        <p:txBody>
          <a:bodyPr/>
          <a:lstStyle/>
          <a:p>
            <a:r>
              <a:rPr lang="en-US" sz="1800">
                <a:effectLst/>
                <a:latin typeface="Segoe UI" panose="020B0502040204020203" pitchFamily="34" charset="0"/>
              </a:rPr>
              <a:t>Warehousing faces several challenges in today’s market, such as increasing uncertainty, numerous labor obstacles and disruptive dynamics exacerbated by surges in e-commerce and omnichannel fulfilment. Customer expectations are rapidly changing while product lifecycles are shortening. What’s more, labor shortages and high turnover in your workface create an urgent need for you to optimize the use of and keep the workers you have. All this change means warehouse operators are compelled to adapt to keep up.</a:t>
            </a:r>
            <a:endParaRPr lang="en-US" sz="180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6DAC855-CE50-3E23-D5D5-47356CB989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76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DEE2-57D9-0376-A679-506DCEF8A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A8FEB-2CBF-67D0-2B3B-64C6B7ECE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558A5-723E-4932-D991-3B89A7CE05F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Leaders plan to invest an average of $5.15 million in 2024</a:t>
            </a:r>
            <a:endParaRPr lang="en-US" b="1"/>
          </a:p>
          <a:p>
            <a:r>
              <a:rPr lang="en-US"/>
              <a:t>Source: Zebra Vision Study 2024</a:t>
            </a:r>
          </a:p>
        </p:txBody>
      </p:sp>
      <p:sp>
        <p:nvSpPr>
          <p:cNvPr id="4" name="Slide Number Placeholder 3">
            <a:extLst>
              <a:ext uri="{FF2B5EF4-FFF2-40B4-BE49-F238E27FC236}">
                <a16:creationId xmlns:a16="http://schemas.microsoft.com/office/drawing/2014/main" id="{577BE209-F263-F3CF-5F9C-749DC46ED2D3}"/>
              </a:ext>
            </a:extLst>
          </p:cNvPr>
          <p:cNvSpPr>
            <a:spLocks noGrp="1"/>
          </p:cNvSpPr>
          <p:nvPr>
            <p:ph type="sldNum" sz="quarter" idx="5"/>
          </p:nvPr>
        </p:nvSpPr>
        <p:spPr/>
        <p:txBody>
          <a:bodyPr/>
          <a:lstStyle/>
          <a:p>
            <a:pPr>
              <a:defRPr/>
            </a:pPr>
            <a:fld id="{A311E8DB-6A4C-4C83-82CD-75B2E805777B}" type="slidenum">
              <a:rPr lang="en-US" smtClean="0"/>
              <a:pPr>
                <a:defRPr/>
              </a:pPr>
              <a:t>4</a:t>
            </a:fld>
            <a:endParaRPr lang="en-US"/>
          </a:p>
        </p:txBody>
      </p:sp>
    </p:spTree>
    <p:extLst>
      <p:ext uri="{BB962C8B-B14F-4D97-AF65-F5344CB8AC3E}">
        <p14:creationId xmlns:p14="http://schemas.microsoft.com/office/powerpoint/2010/main" val="223175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Source: Noerpel Group Logistics: https://www.zebra.com/content/dam/zebra_dam/en_gb/success-story/logistics-success-story-noerpel-en-gb.pdf</a:t>
            </a:r>
          </a:p>
          <a:p>
            <a:endParaRPr lang="en-US"/>
          </a:p>
          <a:p>
            <a:r>
              <a:rPr lang="en-US"/>
              <a:t>The third one is Waytek</a:t>
            </a: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5</a:t>
            </a:fld>
            <a:endParaRPr lang="en-US"/>
          </a:p>
        </p:txBody>
      </p:sp>
    </p:spTree>
    <p:extLst>
      <p:ext uri="{BB962C8B-B14F-4D97-AF65-F5344CB8AC3E}">
        <p14:creationId xmlns:p14="http://schemas.microsoft.com/office/powerpoint/2010/main" val="331033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a:solidFill>
                  <a:srgbClr val="D1D5DB"/>
                </a:solidFill>
                <a:effectLst/>
                <a:latin typeface="Söhne"/>
              </a:rPr>
              <a:t>A lack of inventory and asset visibility has a big impact on your operation. From returnable transport items such as </a:t>
            </a:r>
            <a:r>
              <a:rPr lang="en-US">
                <a:solidFill>
                  <a:schemeClr val="bg1"/>
                </a:solidFill>
                <a:latin typeface="Arial" panose="020B0604020202020204" pitchFamily="34" charset="0"/>
                <a:ea typeface="MS PGothic"/>
                <a:cs typeface="Arial" panose="020B0604020202020204" pitchFamily="34" charset="0"/>
              </a:rPr>
              <a:t>wire cages, pallets, crates, trolleys, totes, trays, gaylords and IBCs) and productivity assets such as devices, tools, forklifts and pallet jacks, you need to be able to find and locate everything to keep your warehouse efficient. </a:t>
            </a:r>
            <a:endParaRPr lang="en-US" b="0" i="0">
              <a:solidFill>
                <a:srgbClr val="D1D5DB"/>
              </a:solidFill>
              <a:effectLst/>
              <a:latin typeface="Söhne"/>
            </a:endParaRP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6</a:t>
            </a:fld>
            <a:endParaRPr lang="en-US"/>
          </a:p>
        </p:txBody>
      </p:sp>
    </p:spTree>
    <p:extLst>
      <p:ext uri="{BB962C8B-B14F-4D97-AF65-F5344CB8AC3E}">
        <p14:creationId xmlns:p14="http://schemas.microsoft.com/office/powerpoint/2010/main" val="119770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45FE-9B62-2103-627D-AACF7D333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37E32-F5A2-4560-4F16-8D9F50F81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C31A6-185C-D537-3F04-266F32FA13E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a:solidFill>
                  <a:schemeClr val="tx2"/>
                </a:solidFill>
              </a:rPr>
              <a:t>Gain real-time visibility of your re-usable and productive assets across your warehouse. By automatically tracking their location and movement, you’ll ensure they're in the proper place to accelerate workflows and meet service level agreements. You’ll minimize shrink and maximize worker productivity, completing counts in minutes rather than days. Same goes for your inventory. By automatically tracking your assets, you’ll automatically increase the accuracy of associated inventory levels, </a:t>
            </a:r>
            <a:r>
              <a:rPr lang="en-US" sz="1600"/>
              <a:t>independent of workers’ performance</a:t>
            </a:r>
            <a:r>
              <a:rPr lang="en-US" sz="1600">
                <a:solidFill>
                  <a:schemeClr val="tx2"/>
                </a:solidFill>
              </a:rPr>
              <a:t>.</a:t>
            </a:r>
            <a:endParaRPr lang="en-US" sz="1600" strike="sngStrike">
              <a:solidFill>
                <a:schemeClr val="dk1"/>
              </a:solidFill>
            </a:endParaRPr>
          </a:p>
          <a:p>
            <a:endParaRPr lang="en-US"/>
          </a:p>
        </p:txBody>
      </p:sp>
      <p:sp>
        <p:nvSpPr>
          <p:cNvPr id="4" name="Slide Number Placeholder 3">
            <a:extLst>
              <a:ext uri="{FF2B5EF4-FFF2-40B4-BE49-F238E27FC236}">
                <a16:creationId xmlns:a16="http://schemas.microsoft.com/office/drawing/2014/main" id="{E10DB558-4FB6-1BC8-7E9B-C152B748731A}"/>
              </a:ext>
            </a:extLst>
          </p:cNvPr>
          <p:cNvSpPr>
            <a:spLocks noGrp="1"/>
          </p:cNvSpPr>
          <p:nvPr>
            <p:ph type="sldNum" sz="quarter" idx="5"/>
          </p:nvPr>
        </p:nvSpPr>
        <p:spPr/>
        <p:txBody>
          <a:bodyPr/>
          <a:lstStyle/>
          <a:p>
            <a:pPr>
              <a:defRPr/>
            </a:pPr>
            <a:fld id="{A311E8DB-6A4C-4C83-82CD-75B2E805777B}" type="slidenum">
              <a:rPr lang="en-US" smtClean="0"/>
              <a:pPr>
                <a:defRPr/>
              </a:pPr>
              <a:t>7</a:t>
            </a:fld>
            <a:endParaRPr lang="en-US"/>
          </a:p>
        </p:txBody>
      </p:sp>
    </p:spTree>
    <p:extLst>
      <p:ext uri="{BB962C8B-B14F-4D97-AF65-F5344CB8AC3E}">
        <p14:creationId xmlns:p14="http://schemas.microsoft.com/office/powerpoint/2010/main" val="277241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448-3B5F-6187-2E1B-F7C9BA269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C516-235B-A625-5030-8BD849273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8FEC-4BA0-D688-BEF4-F59F62CE5AB5}"/>
              </a:ext>
            </a:extLst>
          </p:cNvPr>
          <p:cNvSpPr>
            <a:spLocks noGrp="1"/>
          </p:cNvSpPr>
          <p:nvPr>
            <p:ph type="body" idx="1"/>
          </p:nvPr>
        </p:nvSpPr>
        <p:spPr/>
        <p:txBody>
          <a:bodyPr>
            <a:normAutofit/>
          </a:bodyPr>
          <a:lstStyle/>
          <a:p>
            <a:pPr marL="171450" indent="-171450">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CD713E-D3B0-8A5E-1FD7-095500003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64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F01D-8C0A-4747-B443-D92BAB7D2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4993F-C3BF-D038-518E-0EA0514E8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182DF-4F08-2599-1C30-E3C009C11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0A93E9-D3A1-4974-0663-D32BB12D4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344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3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3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Master" Target="../slideMasters/slideMaster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Master" Target="../slideMasters/slideMaster5.xml"/><Relationship Id="rId5" Type="http://schemas.openxmlformats.org/officeDocument/2006/relationships/image" Target="../media/image56.png"/><Relationship Id="rId4" Type="http://schemas.openxmlformats.org/officeDocument/2006/relationships/image" Target="../media/image8.sv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907925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ver2">
    <p:spTree>
      <p:nvGrpSpPr>
        <p:cNvPr id="1" name=""/>
        <p:cNvGrpSpPr/>
        <p:nvPr/>
      </p:nvGrpSpPr>
      <p:grpSpPr>
        <a:xfrm>
          <a:off x="0" y="0"/>
          <a:ext cx="0" cy="0"/>
          <a:chOff x="0" y="0"/>
          <a:chExt cx="0" cy="0"/>
        </a:xfrm>
      </p:grpSpPr>
      <p:pic>
        <p:nvPicPr>
          <p:cNvPr id="6" name="Picture 5" descr="A picture containing blue, screenshot, electric blue, azure&#10;&#10;Description automatically generated">
            <a:extLst>
              <a:ext uri="{FF2B5EF4-FFF2-40B4-BE49-F238E27FC236}">
                <a16:creationId xmlns:a16="http://schemas.microsoft.com/office/drawing/2014/main" id="{DDBCE2B1-CBB3-DF48-24D9-BF3F71465C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74" r="1219"/>
          <a:stretch/>
        </p:blipFill>
        <p:spPr>
          <a:xfrm>
            <a:off x="-152361" y="0"/>
            <a:ext cx="12341186" cy="6933287"/>
          </a:xfrm>
          <a:prstGeom prst="rect">
            <a:avLst/>
          </a:prstGeom>
        </p:spPr>
      </p:pic>
      <p:pic>
        <p:nvPicPr>
          <p:cNvPr id="3" name="Picture 2" descr="A person in a yellow hard hat and a forklift driver&#10;&#10;Description automatically generated">
            <a:extLst>
              <a:ext uri="{FF2B5EF4-FFF2-40B4-BE49-F238E27FC236}">
                <a16:creationId xmlns:a16="http://schemas.microsoft.com/office/drawing/2014/main" id="{255F0527-1721-2DF4-3749-BD75273A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2752" y="0"/>
            <a:ext cx="9536073" cy="6933286"/>
          </a:xfrm>
          <a:prstGeom prst="rect">
            <a:avLst/>
          </a:prstGeom>
        </p:spPr>
      </p:pic>
      <p:pic>
        <p:nvPicPr>
          <p:cNvPr id="8" name="Graphic 7">
            <a:extLst>
              <a:ext uri="{FF2B5EF4-FFF2-40B4-BE49-F238E27FC236}">
                <a16:creationId xmlns:a16="http://schemas.microsoft.com/office/drawing/2014/main" id="{08BD3376-4AB6-0193-E1F5-7EB7391C05A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041" y="513482"/>
            <a:ext cx="1825919" cy="619995"/>
          </a:xfrm>
          <a:prstGeom prst="rect">
            <a:avLst/>
          </a:prstGeom>
        </p:spPr>
      </p:pic>
    </p:spTree>
    <p:extLst>
      <p:ext uri="{BB962C8B-B14F-4D97-AF65-F5344CB8AC3E}">
        <p14:creationId xmlns:p14="http://schemas.microsoft.com/office/powerpoint/2010/main" val="319928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ver2">
    <p:spTree>
      <p:nvGrpSpPr>
        <p:cNvPr id="1" name=""/>
        <p:cNvGrpSpPr/>
        <p:nvPr/>
      </p:nvGrpSpPr>
      <p:grpSpPr>
        <a:xfrm>
          <a:off x="0" y="0"/>
          <a:ext cx="0" cy="0"/>
          <a:chOff x="0" y="0"/>
          <a:chExt cx="0" cy="0"/>
        </a:xfrm>
      </p:grpSpPr>
      <p:pic>
        <p:nvPicPr>
          <p:cNvPr id="9" name="Picture 8" descr="A blue background with white lines&#10;&#10;Description automatically generated">
            <a:extLst>
              <a:ext uri="{FF2B5EF4-FFF2-40B4-BE49-F238E27FC236}">
                <a16:creationId xmlns:a16="http://schemas.microsoft.com/office/drawing/2014/main" id="{B6B1B133-D0CE-D3AA-74B1-ABD98A5FD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92"/>
            <a:ext cx="12190415" cy="6857107"/>
          </a:xfrm>
          <a:prstGeom prst="rect">
            <a:avLst/>
          </a:prstGeom>
        </p:spPr>
      </p:pic>
    </p:spTree>
    <p:extLst>
      <p:ext uri="{BB962C8B-B14F-4D97-AF65-F5344CB8AC3E}">
        <p14:creationId xmlns:p14="http://schemas.microsoft.com/office/powerpoint/2010/main" val="1702151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Divider">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E19E6546-4577-A7BD-EF2A-B7F5466A5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2869"/>
            <a:ext cx="12238383" cy="6975962"/>
          </a:xfrm>
          <a:prstGeom prst="rect">
            <a:avLst/>
          </a:prstGeom>
        </p:spPr>
      </p:pic>
      <p:sp>
        <p:nvSpPr>
          <p:cNvPr id="2" name="Title 1">
            <a:extLst>
              <a:ext uri="{FF2B5EF4-FFF2-40B4-BE49-F238E27FC236}">
                <a16:creationId xmlns:a16="http://schemas.microsoft.com/office/drawing/2014/main" id="{87995AB2-0053-711A-7D99-BFB86C6045AF}"/>
              </a:ext>
            </a:extLst>
          </p:cNvPr>
          <p:cNvSpPr>
            <a:spLocks noGrp="1"/>
          </p:cNvSpPr>
          <p:nvPr>
            <p:ph type="ctrTitle"/>
          </p:nvPr>
        </p:nvSpPr>
        <p:spPr>
          <a:xfrm>
            <a:off x="601205" y="4013441"/>
            <a:ext cx="9141619" cy="750287"/>
          </a:xfrm>
        </p:spPr>
        <p:txBody>
          <a:bodyPr anchor="b">
            <a:normAutofit/>
          </a:bodyPr>
          <a:lstStyle>
            <a:lvl1pPr algn="l">
              <a:defRPr sz="2998">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A95F1AB-2594-409D-BCB3-AB27863D23CB}"/>
              </a:ext>
            </a:extLst>
          </p:cNvPr>
          <p:cNvSpPr>
            <a:spLocks noGrp="1"/>
          </p:cNvSpPr>
          <p:nvPr>
            <p:ph type="subTitle" idx="1"/>
          </p:nvPr>
        </p:nvSpPr>
        <p:spPr>
          <a:xfrm>
            <a:off x="601205" y="4855804"/>
            <a:ext cx="9141619" cy="426265"/>
          </a:xfrm>
        </p:spPr>
        <p:txBody>
          <a:bodyPr/>
          <a:lstStyle>
            <a:lvl1pPr marL="0" indent="0" algn="l">
              <a:buNone/>
              <a:defRPr sz="2398">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Tree>
    <p:extLst>
      <p:ext uri="{BB962C8B-B14F-4D97-AF65-F5344CB8AC3E}">
        <p14:creationId xmlns:p14="http://schemas.microsoft.com/office/powerpoint/2010/main" val="2353612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303578926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Backcover">
    <p:spTree>
      <p:nvGrpSpPr>
        <p:cNvPr id="1" name=""/>
        <p:cNvGrpSpPr/>
        <p:nvPr/>
      </p:nvGrpSpPr>
      <p:grpSpPr>
        <a:xfrm>
          <a:off x="0" y="0"/>
          <a:ext cx="0" cy="0"/>
          <a:chOff x="0" y="0"/>
          <a:chExt cx="0" cy="0"/>
        </a:xfrm>
      </p:grpSpPr>
      <p:pic>
        <p:nvPicPr>
          <p:cNvPr id="2" name="Picture 1" descr="A blue and white background&#10;&#10;Description automatically generated">
            <a:extLst>
              <a:ext uri="{FF2B5EF4-FFF2-40B4-BE49-F238E27FC236}">
                <a16:creationId xmlns:a16="http://schemas.microsoft.com/office/drawing/2014/main" id="{45FC961A-C2D3-5CEF-4F39-BDB7968887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877" b="26672"/>
          <a:stretch/>
        </p:blipFill>
        <p:spPr>
          <a:xfrm flipH="1" flipV="1">
            <a:off x="-3" y="-2"/>
            <a:ext cx="12188828" cy="6873093"/>
          </a:xfrm>
          <a:prstGeom prst="rect">
            <a:avLst/>
          </a:prstGeom>
        </p:spPr>
      </p:pic>
      <p:pic>
        <p:nvPicPr>
          <p:cNvPr id="19" name="Picture 18">
            <a:extLst>
              <a:ext uri="{FF2B5EF4-FFF2-40B4-BE49-F238E27FC236}">
                <a16:creationId xmlns:a16="http://schemas.microsoft.com/office/drawing/2014/main" id="{D5E205A6-FC54-D53F-AC40-9C240AA3C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95551" y="4408031"/>
            <a:ext cx="2188141" cy="704088"/>
          </a:xfrm>
          <a:prstGeom prst="rect">
            <a:avLst/>
          </a:prstGeom>
          <a:noFill/>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956164" cy="477026"/>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939753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ackcover">
    <p:spTree>
      <p:nvGrpSpPr>
        <p:cNvPr id="1" name=""/>
        <p:cNvGrpSpPr/>
        <p:nvPr/>
      </p:nvGrpSpPr>
      <p:grpSpPr>
        <a:xfrm>
          <a:off x="0" y="0"/>
          <a:ext cx="0" cy="0"/>
          <a:chOff x="0" y="0"/>
          <a:chExt cx="0" cy="0"/>
        </a:xfrm>
      </p:grpSpPr>
      <p:pic>
        <p:nvPicPr>
          <p:cNvPr id="3" name="Picture 2" descr="A blue and orange warehouse with a blue and white background&#10;&#10;Description automatically generated">
            <a:extLst>
              <a:ext uri="{FF2B5EF4-FFF2-40B4-BE49-F238E27FC236}">
                <a16:creationId xmlns:a16="http://schemas.microsoft.com/office/drawing/2014/main" id="{62C809AB-E9A3-D7FF-AFD2-99D11E77C6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117"/>
            <a:ext cx="12250057" cy="6911270"/>
          </a:xfrm>
          <a:prstGeom prst="rect">
            <a:avLst/>
          </a:prstGeom>
        </p:spPr>
      </p:pic>
      <p:sp>
        <p:nvSpPr>
          <p:cNvPr id="5" name="TextBox 4">
            <a:extLst>
              <a:ext uri="{FF2B5EF4-FFF2-40B4-BE49-F238E27FC236}">
                <a16:creationId xmlns:a16="http://schemas.microsoft.com/office/drawing/2014/main" id="{2BF461C1-A129-9624-3163-2BABF5F16683}"/>
              </a:ext>
            </a:extLst>
          </p:cNvPr>
          <p:cNvSpPr txBox="1"/>
          <p:nvPr userDrawn="1"/>
        </p:nvSpPr>
        <p:spPr>
          <a:xfrm>
            <a:off x="595551" y="2894161"/>
            <a:ext cx="5522958" cy="640080"/>
          </a:xfrm>
          <a:prstGeom prst="rect">
            <a:avLst/>
          </a:prstGeom>
          <a:noFill/>
          <a:ln>
            <a:noFill/>
          </a:ln>
        </p:spPr>
        <p:txBody>
          <a:bodyPr wrap="square" lIns="0" tIns="0" rIns="0" bIns="0" rtlCol="0">
            <a:noAutofit/>
          </a:bodyPr>
          <a:lstStyle/>
          <a:p>
            <a:pPr marL="0" marR="0" lvl="0" indent="0" algn="l" defTabSz="913852" rtl="0" eaLnBrk="1" fontAlgn="auto" latinLnBrk="0" hangingPunct="1">
              <a:lnSpc>
                <a:spcPct val="100000"/>
              </a:lnSpc>
              <a:spcBef>
                <a:spcPct val="0"/>
              </a:spcBef>
              <a:spcAft>
                <a:spcPts val="0"/>
              </a:spcAft>
              <a:buClrTx/>
              <a:buSzTx/>
              <a:buFontTx/>
              <a:buNone/>
              <a:tabLst/>
              <a:defRPr/>
            </a:pPr>
            <a:r>
              <a:rPr kumimoji="0" lang="en-US" sz="4998"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pic>
        <p:nvPicPr>
          <p:cNvPr id="19" name="Picture 18">
            <a:extLst>
              <a:ext uri="{FF2B5EF4-FFF2-40B4-BE49-F238E27FC236}">
                <a16:creationId xmlns:a16="http://schemas.microsoft.com/office/drawing/2014/main" id="{D5E205A6-FC54-D53F-AC40-9C240AA3C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95551" y="4408031"/>
            <a:ext cx="2188141" cy="704088"/>
          </a:xfrm>
          <a:prstGeom prst="rect">
            <a:avLst/>
          </a:prstGeom>
          <a:noFill/>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956164" cy="477026"/>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blue and white background&#10;&#10;Description automatically generated">
            <a:extLst>
              <a:ext uri="{FF2B5EF4-FFF2-40B4-BE49-F238E27FC236}">
                <a16:creationId xmlns:a16="http://schemas.microsoft.com/office/drawing/2014/main" id="{D63BB6E1-EE7D-2889-95F5-2DC8B13B2C6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6925" t="3740" r="4613" b="22933"/>
          <a:stretch/>
        </p:blipFill>
        <p:spPr>
          <a:xfrm flipH="1" flipV="1">
            <a:off x="-4" y="-4"/>
            <a:ext cx="10165083" cy="6873093"/>
          </a:xfrm>
          <a:prstGeom prst="rect">
            <a:avLst/>
          </a:prstGeom>
        </p:spPr>
      </p:pic>
    </p:spTree>
    <p:extLst>
      <p:ext uri="{BB962C8B-B14F-4D97-AF65-F5344CB8AC3E}">
        <p14:creationId xmlns:p14="http://schemas.microsoft.com/office/powerpoint/2010/main" val="50676406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2" name="Date Placeholder 3">
            <a:extLst>
              <a:ext uri="{FF2B5EF4-FFF2-40B4-BE49-F238E27FC236}">
                <a16:creationId xmlns:a16="http://schemas.microsoft.com/office/drawing/2014/main" id="{3D47F8B8-25FA-F6F7-EDE0-D34AC719E9EE}"/>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96BC3E30-B236-2BB5-2BAB-AB606FFBBB45}"/>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25767749"/>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screenshot, white, design&#10;&#10;Description automatically generated">
            <a:extLst>
              <a:ext uri="{FF2B5EF4-FFF2-40B4-BE49-F238E27FC236}">
                <a16:creationId xmlns:a16="http://schemas.microsoft.com/office/drawing/2014/main" id="{858F7C3E-6DDE-2A5E-0740-8DB5659C6F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25" b="3101"/>
          <a:stretch/>
        </p:blipFill>
        <p:spPr>
          <a:xfrm>
            <a:off x="0" y="1681"/>
            <a:ext cx="12188825" cy="6856319"/>
          </a:xfrm>
          <a:prstGeom prst="rect">
            <a:avLst/>
          </a:prstGeom>
        </p:spPr>
      </p:pic>
      <p:pic>
        <p:nvPicPr>
          <p:cNvPr id="5" name="Picture 4" descr="A room with many boxes and people&#10;&#10;Description automatically generated with medium confidence">
            <a:extLst>
              <a:ext uri="{FF2B5EF4-FFF2-40B4-BE49-F238E27FC236}">
                <a16:creationId xmlns:a16="http://schemas.microsoft.com/office/drawing/2014/main" id="{5BD5EFC5-1B30-BB8A-9A7B-55AEBF1BBA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55" y="1722314"/>
            <a:ext cx="9596192" cy="5135686"/>
          </a:xfrm>
          <a:prstGeom prst="rect">
            <a:avLst/>
          </a:prstGeom>
        </p:spPr>
      </p:pic>
      <p:sp>
        <p:nvSpPr>
          <p:cNvPr id="6" name="Date Placeholder 3">
            <a:extLst>
              <a:ext uri="{FF2B5EF4-FFF2-40B4-BE49-F238E27FC236}">
                <a16:creationId xmlns:a16="http://schemas.microsoft.com/office/drawing/2014/main" id="{DD2CC2B9-AD31-EB7A-749D-9760353B943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50CB1ED4-0D3F-14B1-448C-50774872A392}"/>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239052505"/>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screenshot, white, design&#10;&#10;Description automatically generated">
            <a:extLst>
              <a:ext uri="{FF2B5EF4-FFF2-40B4-BE49-F238E27FC236}">
                <a16:creationId xmlns:a16="http://schemas.microsoft.com/office/drawing/2014/main" id="{858F7C3E-6DDE-2A5E-0740-8DB5659C6F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225" b="9202"/>
          <a:stretch/>
        </p:blipFill>
        <p:spPr>
          <a:xfrm>
            <a:off x="0" y="0"/>
            <a:ext cx="12188825" cy="6856319"/>
          </a:xfrm>
          <a:prstGeom prst="rect">
            <a:avLst/>
          </a:prstGeom>
        </p:spPr>
      </p:pic>
      <p:pic>
        <p:nvPicPr>
          <p:cNvPr id="7" name="Picture 6" descr="A group of people working in a factory&#10;&#10;Description automatically generated">
            <a:extLst>
              <a:ext uri="{FF2B5EF4-FFF2-40B4-BE49-F238E27FC236}">
                <a16:creationId xmlns:a16="http://schemas.microsoft.com/office/drawing/2014/main" id="{3520834D-7B21-A9D5-9E89-8A60D60088FD}"/>
              </a:ext>
            </a:extLst>
          </p:cNvPr>
          <p:cNvPicPr>
            <a:picLocks noChangeAspect="1"/>
          </p:cNvPicPr>
          <p:nvPr userDrawn="1"/>
        </p:nvPicPr>
        <p:blipFill rotWithShape="1">
          <a:blip r:embed="rId3">
            <a:alphaModFix amt="47000"/>
            <a:extLst>
              <a:ext uri="{28A0092B-C50C-407E-A947-70E740481C1C}">
                <a14:useLocalDpi xmlns:a14="http://schemas.microsoft.com/office/drawing/2010/main" val="0"/>
              </a:ext>
            </a:extLst>
          </a:blip>
          <a:srcRect l="1" t="5525" r="-1" b="36682"/>
          <a:stretch/>
        </p:blipFill>
        <p:spPr>
          <a:xfrm>
            <a:off x="0" y="1943101"/>
            <a:ext cx="12188825" cy="3962400"/>
          </a:xfrm>
          <a:prstGeom prst="rect">
            <a:avLst/>
          </a:prstGeom>
        </p:spPr>
      </p:pic>
      <p:sp>
        <p:nvSpPr>
          <p:cNvPr id="4" name="Date Placeholder 3">
            <a:extLst>
              <a:ext uri="{FF2B5EF4-FFF2-40B4-BE49-F238E27FC236}">
                <a16:creationId xmlns:a16="http://schemas.microsoft.com/office/drawing/2014/main" id="{F8B8EFE5-3072-7503-A99C-EFC11A9EFCC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124CF3CE-8FB4-63E7-7BAE-78B0F164004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95648896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picture containing screenshot, white, design&#10;&#10;Description automatically generated">
            <a:extLst>
              <a:ext uri="{FF2B5EF4-FFF2-40B4-BE49-F238E27FC236}">
                <a16:creationId xmlns:a16="http://schemas.microsoft.com/office/drawing/2014/main" id="{17BE3F26-178F-C713-6553-6FE4BAECF0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2" name="Freeform 1">
            <a:extLst>
              <a:ext uri="{FF2B5EF4-FFF2-40B4-BE49-F238E27FC236}">
                <a16:creationId xmlns:a16="http://schemas.microsoft.com/office/drawing/2014/main" id="{1FC51F0D-612B-7133-3856-6EE7D3FC8AEB}"/>
              </a:ext>
            </a:extLst>
          </p:cNvPr>
          <p:cNvSpPr/>
          <p:nvPr userDrawn="1"/>
        </p:nvSpPr>
        <p:spPr>
          <a:xfrm>
            <a:off x="0" y="0"/>
            <a:ext cx="8806448" cy="5058704"/>
          </a:xfrm>
          <a:custGeom>
            <a:avLst/>
            <a:gdLst>
              <a:gd name="connsiteX0" fmla="*/ 0 w 8806448"/>
              <a:gd name="connsiteY0" fmla="*/ 0 h 5058704"/>
              <a:gd name="connsiteX1" fmla="*/ 8806448 w 8806448"/>
              <a:gd name="connsiteY1" fmla="*/ 0 h 5058704"/>
              <a:gd name="connsiteX2" fmla="*/ 0 w 8806448"/>
              <a:gd name="connsiteY2" fmla="*/ 5058704 h 5058704"/>
              <a:gd name="connsiteX3" fmla="*/ 0 w 8806448"/>
              <a:gd name="connsiteY3" fmla="*/ 0 h 5058704"/>
            </a:gdLst>
            <a:ahLst/>
            <a:cxnLst>
              <a:cxn ang="0">
                <a:pos x="connsiteX0" y="connsiteY0"/>
              </a:cxn>
              <a:cxn ang="0">
                <a:pos x="connsiteX1" y="connsiteY1"/>
              </a:cxn>
              <a:cxn ang="0">
                <a:pos x="connsiteX2" y="connsiteY2"/>
              </a:cxn>
              <a:cxn ang="0">
                <a:pos x="connsiteX3" y="connsiteY3"/>
              </a:cxn>
            </a:cxnLst>
            <a:rect l="l" t="t" r="r" b="b"/>
            <a:pathLst>
              <a:path w="8806448" h="5058704">
                <a:moveTo>
                  <a:pt x="0" y="0"/>
                </a:moveTo>
                <a:lnTo>
                  <a:pt x="8806448" y="0"/>
                </a:lnTo>
                <a:lnTo>
                  <a:pt x="0" y="5058704"/>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E72F3D0D-E17D-D270-0ED3-814DBC23FF55}"/>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6" name="Date Placeholder 3">
            <a:extLst>
              <a:ext uri="{FF2B5EF4-FFF2-40B4-BE49-F238E27FC236}">
                <a16:creationId xmlns:a16="http://schemas.microsoft.com/office/drawing/2014/main" id="{397AFBF8-7387-6C74-2DD7-A7C799DE92FE}"/>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613148431"/>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BLANK-White">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2" name="Rectangle 1">
            <a:extLst>
              <a:ext uri="{FF2B5EF4-FFF2-40B4-BE49-F238E27FC236}">
                <a16:creationId xmlns:a16="http://schemas.microsoft.com/office/drawing/2014/main" id="{0F6A4E08-805A-EC2D-903D-DFF6B178BC82}"/>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09EF3BCA-C993-B88D-B0FA-03BF8945758A}"/>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9AEF6BB6-816E-F72B-AB14-AEC65666545F}"/>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17991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31187-C1FF-92A0-4806-2FB6ED722421}"/>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646C2F9-3F21-17F9-8B64-F2C35995609A}"/>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8" name="Text Placeholder 3">
            <a:extLst>
              <a:ext uri="{FF2B5EF4-FFF2-40B4-BE49-F238E27FC236}">
                <a16:creationId xmlns:a16="http://schemas.microsoft.com/office/drawing/2014/main" id="{6AC5FB85-2776-DAD2-0857-58C6F3D00068}"/>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2" name="Date Placeholder 3">
            <a:extLst>
              <a:ext uri="{FF2B5EF4-FFF2-40B4-BE49-F238E27FC236}">
                <a16:creationId xmlns:a16="http://schemas.microsoft.com/office/drawing/2014/main" id="{742F350B-9BF5-3548-0672-79434F66A4F4}"/>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E8CAD5CB-CCB3-3A33-DBB7-81A61B6FCB71}"/>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99456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Backcover-image">
    <p:spTree>
      <p:nvGrpSpPr>
        <p:cNvPr id="1" name=""/>
        <p:cNvGrpSpPr/>
        <p:nvPr/>
      </p:nvGrpSpPr>
      <p:grpSpPr>
        <a:xfrm>
          <a:off x="0" y="0"/>
          <a:ext cx="0" cy="0"/>
          <a:chOff x="0" y="0"/>
          <a:chExt cx="0" cy="0"/>
        </a:xfrm>
      </p:grpSpPr>
      <p:pic>
        <p:nvPicPr>
          <p:cNvPr id="3" name="Picture 2" descr="A blue and orange warehouse with a blue and yellow background&#10;&#10;Description automatically generated">
            <a:extLst>
              <a:ext uri="{FF2B5EF4-FFF2-40B4-BE49-F238E27FC236}">
                <a16:creationId xmlns:a16="http://schemas.microsoft.com/office/drawing/2014/main" id="{3F48E2A2-2E66-97F3-5B38-A69872964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7" y="0"/>
            <a:ext cx="12187238" cy="6858893"/>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829322"/>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798153"/>
            <a:ext cx="1953830" cy="632286"/>
          </a:xfrm>
          <a:prstGeom prst="rect">
            <a:avLst/>
          </a:prstGeom>
        </p:spPr>
      </p:pic>
    </p:spTree>
    <p:extLst>
      <p:ext uri="{BB962C8B-B14F-4D97-AF65-F5344CB8AC3E}">
        <p14:creationId xmlns:p14="http://schemas.microsoft.com/office/powerpoint/2010/main" val="31145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cover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5AB2-0053-711A-7D99-BFB86C6045AF}"/>
              </a:ext>
            </a:extLst>
          </p:cNvPr>
          <p:cNvSpPr>
            <a:spLocks noGrp="1"/>
          </p:cNvSpPr>
          <p:nvPr>
            <p:ph type="ctrTitle"/>
          </p:nvPr>
        </p:nvSpPr>
        <p:spPr>
          <a:xfrm>
            <a:off x="601205" y="4934467"/>
            <a:ext cx="9141619" cy="750287"/>
          </a:xfrm>
        </p:spPr>
        <p:txBody>
          <a:bodyPr anchor="b">
            <a:normAutofit/>
          </a:bodyPr>
          <a:lstStyle>
            <a:lvl1pPr algn="l">
              <a:defRPr sz="2998">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A95F1AB-2594-409D-BCB3-AB27863D23CB}"/>
              </a:ext>
            </a:extLst>
          </p:cNvPr>
          <p:cNvSpPr>
            <a:spLocks noGrp="1"/>
          </p:cNvSpPr>
          <p:nvPr>
            <p:ph type="subTitle" idx="1"/>
          </p:nvPr>
        </p:nvSpPr>
        <p:spPr>
          <a:xfrm>
            <a:off x="601205" y="5776830"/>
            <a:ext cx="9141619" cy="426265"/>
          </a:xfrm>
        </p:spPr>
        <p:txBody>
          <a:bodyPr/>
          <a:lstStyle>
            <a:lvl1pPr marL="0" indent="0" algn="l">
              <a:buNone/>
              <a:defRPr sz="2398">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1C881124-E48E-93D9-361B-E97E029C3BC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8903" y="3016777"/>
            <a:ext cx="1912398" cy="618878"/>
          </a:xfrm>
          <a:prstGeom prst="rect">
            <a:avLst/>
          </a:prstGeom>
        </p:spPr>
      </p:pic>
      <p:pic>
        <p:nvPicPr>
          <p:cNvPr id="5" name="Picture 4" descr="A person in a warehouse&#10;&#10;Description automatically generated">
            <a:extLst>
              <a:ext uri="{FF2B5EF4-FFF2-40B4-BE49-F238E27FC236}">
                <a16:creationId xmlns:a16="http://schemas.microsoft.com/office/drawing/2014/main" id="{9352D46F-C294-0672-3E3B-1E46C79495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09" y="-7952"/>
            <a:ext cx="12204034" cy="6885305"/>
          </a:xfrm>
          <a:prstGeom prst="rect">
            <a:avLst/>
          </a:prstGeom>
        </p:spPr>
      </p:pic>
      <p:pic>
        <p:nvPicPr>
          <p:cNvPr id="6" name="Graphic 5">
            <a:extLst>
              <a:ext uri="{FF2B5EF4-FFF2-40B4-BE49-F238E27FC236}">
                <a16:creationId xmlns:a16="http://schemas.microsoft.com/office/drawing/2014/main" id="{4FC9BF73-71B6-E0B6-C9D1-E150CBD9878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442" y="1923533"/>
            <a:ext cx="1825919" cy="619995"/>
          </a:xfrm>
          <a:prstGeom prst="rect">
            <a:avLst/>
          </a:prstGeom>
        </p:spPr>
      </p:pic>
    </p:spTree>
    <p:extLst>
      <p:ext uri="{BB962C8B-B14F-4D97-AF65-F5344CB8AC3E}">
        <p14:creationId xmlns:p14="http://schemas.microsoft.com/office/powerpoint/2010/main" val="77611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ver2">
    <p:spTree>
      <p:nvGrpSpPr>
        <p:cNvPr id="1" name=""/>
        <p:cNvGrpSpPr/>
        <p:nvPr/>
      </p:nvGrpSpPr>
      <p:grpSpPr>
        <a:xfrm>
          <a:off x="0" y="0"/>
          <a:ext cx="0" cy="0"/>
          <a:chOff x="0" y="0"/>
          <a:chExt cx="0" cy="0"/>
        </a:xfrm>
      </p:grpSpPr>
      <p:pic>
        <p:nvPicPr>
          <p:cNvPr id="9" name="Picture 8" descr="A blue background with white lines&#10;&#10;Description automatically generated">
            <a:extLst>
              <a:ext uri="{FF2B5EF4-FFF2-40B4-BE49-F238E27FC236}">
                <a16:creationId xmlns:a16="http://schemas.microsoft.com/office/drawing/2014/main" id="{B6B1B133-D0CE-D3AA-74B1-ABD98A5FD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92"/>
            <a:ext cx="12190415" cy="6857107"/>
          </a:xfrm>
          <a:prstGeom prst="rect">
            <a:avLst/>
          </a:prstGeom>
        </p:spPr>
      </p:pic>
    </p:spTree>
    <p:extLst>
      <p:ext uri="{BB962C8B-B14F-4D97-AF65-F5344CB8AC3E}">
        <p14:creationId xmlns:p14="http://schemas.microsoft.com/office/powerpoint/2010/main" val="191597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ver2">
    <p:spTree>
      <p:nvGrpSpPr>
        <p:cNvPr id="1" name=""/>
        <p:cNvGrpSpPr/>
        <p:nvPr/>
      </p:nvGrpSpPr>
      <p:grpSpPr>
        <a:xfrm>
          <a:off x="0" y="0"/>
          <a:ext cx="0" cy="0"/>
          <a:chOff x="0" y="0"/>
          <a:chExt cx="0" cy="0"/>
        </a:xfrm>
      </p:grpSpPr>
      <p:pic>
        <p:nvPicPr>
          <p:cNvPr id="6" name="Picture 5" descr="A picture containing blue, screenshot, electric blue, azure&#10;&#10;Description automatically generated">
            <a:extLst>
              <a:ext uri="{FF2B5EF4-FFF2-40B4-BE49-F238E27FC236}">
                <a16:creationId xmlns:a16="http://schemas.microsoft.com/office/drawing/2014/main" id="{DDBCE2B1-CBB3-DF48-24D9-BF3F71465C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74" r="1219"/>
          <a:stretch/>
        </p:blipFill>
        <p:spPr>
          <a:xfrm>
            <a:off x="-152361" y="-1"/>
            <a:ext cx="12341186" cy="6933287"/>
          </a:xfrm>
          <a:prstGeom prst="rect">
            <a:avLst/>
          </a:prstGeom>
        </p:spPr>
      </p:pic>
      <p:pic>
        <p:nvPicPr>
          <p:cNvPr id="8" name="Graphic 7">
            <a:extLst>
              <a:ext uri="{FF2B5EF4-FFF2-40B4-BE49-F238E27FC236}">
                <a16:creationId xmlns:a16="http://schemas.microsoft.com/office/drawing/2014/main" id="{08BD3376-4AB6-0193-E1F5-7EB7391C05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041" y="513482"/>
            <a:ext cx="1825919" cy="619995"/>
          </a:xfrm>
          <a:prstGeom prst="rect">
            <a:avLst/>
          </a:prstGeom>
        </p:spPr>
      </p:pic>
      <p:pic>
        <p:nvPicPr>
          <p:cNvPr id="10" name="Picture 9" descr="A person holding a box&#10;&#10;Description automatically generated">
            <a:extLst>
              <a:ext uri="{FF2B5EF4-FFF2-40B4-BE49-F238E27FC236}">
                <a16:creationId xmlns:a16="http://schemas.microsoft.com/office/drawing/2014/main" id="{9142EAF9-AE7A-D402-0514-8BD3DDBB3A5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 t="1219" r="586"/>
          <a:stretch/>
        </p:blipFill>
        <p:spPr>
          <a:xfrm>
            <a:off x="2591646" y="0"/>
            <a:ext cx="9597179" cy="6933286"/>
          </a:xfrm>
          <a:prstGeom prst="rect">
            <a:avLst/>
          </a:prstGeom>
        </p:spPr>
      </p:pic>
    </p:spTree>
    <p:extLst>
      <p:ext uri="{BB962C8B-B14F-4D97-AF65-F5344CB8AC3E}">
        <p14:creationId xmlns:p14="http://schemas.microsoft.com/office/powerpoint/2010/main" val="1222214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_Divider">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E19E6546-4577-A7BD-EF2A-B7F5466A5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2869"/>
            <a:ext cx="12238383" cy="6975962"/>
          </a:xfrm>
          <a:prstGeom prst="rect">
            <a:avLst/>
          </a:prstGeom>
        </p:spPr>
      </p:pic>
      <p:sp>
        <p:nvSpPr>
          <p:cNvPr id="2" name="Title 1">
            <a:extLst>
              <a:ext uri="{FF2B5EF4-FFF2-40B4-BE49-F238E27FC236}">
                <a16:creationId xmlns:a16="http://schemas.microsoft.com/office/drawing/2014/main" id="{87995AB2-0053-711A-7D99-BFB86C6045AF}"/>
              </a:ext>
            </a:extLst>
          </p:cNvPr>
          <p:cNvSpPr>
            <a:spLocks noGrp="1"/>
          </p:cNvSpPr>
          <p:nvPr>
            <p:ph type="ctrTitle"/>
          </p:nvPr>
        </p:nvSpPr>
        <p:spPr>
          <a:xfrm>
            <a:off x="601205" y="4013441"/>
            <a:ext cx="9141619" cy="750287"/>
          </a:xfrm>
        </p:spPr>
        <p:txBody>
          <a:bodyPr anchor="b">
            <a:normAutofit/>
          </a:bodyPr>
          <a:lstStyle>
            <a:lvl1pPr algn="l">
              <a:defRPr sz="2998">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A95F1AB-2594-409D-BCB3-AB27863D23CB}"/>
              </a:ext>
            </a:extLst>
          </p:cNvPr>
          <p:cNvSpPr>
            <a:spLocks noGrp="1"/>
          </p:cNvSpPr>
          <p:nvPr>
            <p:ph type="subTitle" idx="1"/>
          </p:nvPr>
        </p:nvSpPr>
        <p:spPr>
          <a:xfrm>
            <a:off x="601205" y="4855804"/>
            <a:ext cx="9141619" cy="426265"/>
          </a:xfrm>
        </p:spPr>
        <p:txBody>
          <a:bodyPr/>
          <a:lstStyle>
            <a:lvl1pPr marL="0" indent="0" algn="l">
              <a:buNone/>
              <a:defRPr sz="2398">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Tree>
    <p:extLst>
      <p:ext uri="{BB962C8B-B14F-4D97-AF65-F5344CB8AC3E}">
        <p14:creationId xmlns:p14="http://schemas.microsoft.com/office/powerpoint/2010/main" val="399623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251547728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52144143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hallenges">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22E1790-6CB5-298B-15D9-7DC0172C0A79}"/>
              </a:ext>
            </a:extLst>
          </p:cNvPr>
          <p:cNvSpPr/>
          <p:nvPr userDrawn="1"/>
        </p:nvSpPr>
        <p:spPr>
          <a:xfrm>
            <a:off x="8216932" y="2209801"/>
            <a:ext cx="1630901" cy="432661"/>
          </a:xfrm>
          <a:prstGeom prst="roundRect">
            <a:avLst>
              <a:gd name="adj" fmla="val 50000"/>
            </a:avLst>
          </a:prstGeom>
          <a:solidFill>
            <a:srgbClr val="6FC54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b"/>
          <a:lstStyle/>
          <a:p>
            <a:pPr algn="r"/>
            <a:r>
              <a:rPr lang="en-US" sz="1600" b="1">
                <a:solidFill>
                  <a:schemeClr val="bg1"/>
                </a:solidFill>
                <a:latin typeface="Arial" panose="020B0604020202020204"/>
              </a:rPr>
              <a:t>Inventory</a:t>
            </a:r>
          </a:p>
        </p:txBody>
      </p:sp>
      <p:sp>
        <p:nvSpPr>
          <p:cNvPr id="5" name="Rounded Rectangle 4">
            <a:extLst>
              <a:ext uri="{FF2B5EF4-FFF2-40B4-BE49-F238E27FC236}">
                <a16:creationId xmlns:a16="http://schemas.microsoft.com/office/drawing/2014/main" id="{A06D9092-5C4C-F6B1-C0F9-07A4AA508C98}"/>
              </a:ext>
            </a:extLst>
          </p:cNvPr>
          <p:cNvSpPr/>
          <p:nvPr userDrawn="1"/>
        </p:nvSpPr>
        <p:spPr>
          <a:xfrm>
            <a:off x="10267574" y="4672740"/>
            <a:ext cx="1559169" cy="432661"/>
          </a:xfrm>
          <a:prstGeom prst="roundRect">
            <a:avLst>
              <a:gd name="adj" fmla="val 50000"/>
            </a:avLst>
          </a:prstGeom>
          <a:solidFill>
            <a:srgbClr val="6FC54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b"/>
          <a:lstStyle/>
          <a:p>
            <a:pPr algn="r"/>
            <a:r>
              <a:rPr lang="en-US" sz="1600" b="1">
                <a:solidFill>
                  <a:schemeClr val="bg1"/>
                </a:solidFill>
                <a:latin typeface="Arial" panose="020B0604020202020204"/>
              </a:rPr>
              <a:t>Processes</a:t>
            </a:r>
          </a:p>
        </p:txBody>
      </p:sp>
      <p:sp>
        <p:nvSpPr>
          <p:cNvPr id="19" name="Rounded Rectangle 18">
            <a:extLst>
              <a:ext uri="{FF2B5EF4-FFF2-40B4-BE49-F238E27FC236}">
                <a16:creationId xmlns:a16="http://schemas.microsoft.com/office/drawing/2014/main" id="{03A9622D-947E-F03E-A5C6-D48CD8E0A3FA}"/>
              </a:ext>
            </a:extLst>
          </p:cNvPr>
          <p:cNvSpPr/>
          <p:nvPr userDrawn="1"/>
        </p:nvSpPr>
        <p:spPr>
          <a:xfrm>
            <a:off x="410706" y="4672740"/>
            <a:ext cx="1410346" cy="432661"/>
          </a:xfrm>
          <a:prstGeom prst="roundRect">
            <a:avLst>
              <a:gd name="adj" fmla="val 50000"/>
            </a:avLst>
          </a:prstGeom>
          <a:solidFill>
            <a:srgbClr val="6FC54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b"/>
          <a:lstStyle/>
          <a:p>
            <a:r>
              <a:rPr lang="en-US" sz="1600" b="1">
                <a:solidFill>
                  <a:schemeClr val="bg1"/>
                </a:solidFill>
                <a:latin typeface="Arial" panose="020B0604020202020204"/>
              </a:rPr>
              <a:t>People </a:t>
            </a:r>
          </a:p>
        </p:txBody>
      </p:sp>
      <p:sp>
        <p:nvSpPr>
          <p:cNvPr id="20" name="Rounded Rectangle 19">
            <a:extLst>
              <a:ext uri="{FF2B5EF4-FFF2-40B4-BE49-F238E27FC236}">
                <a16:creationId xmlns:a16="http://schemas.microsoft.com/office/drawing/2014/main" id="{EE093401-3DAB-301D-0E1E-B2E449201E8C}"/>
              </a:ext>
            </a:extLst>
          </p:cNvPr>
          <p:cNvSpPr/>
          <p:nvPr userDrawn="1"/>
        </p:nvSpPr>
        <p:spPr>
          <a:xfrm>
            <a:off x="2364487" y="2209801"/>
            <a:ext cx="1410346" cy="432661"/>
          </a:xfrm>
          <a:prstGeom prst="roundRect">
            <a:avLst>
              <a:gd name="adj" fmla="val 50000"/>
            </a:avLst>
          </a:prstGeom>
          <a:solidFill>
            <a:srgbClr val="6FC54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b"/>
          <a:lstStyle/>
          <a:p>
            <a:r>
              <a:rPr lang="en-US" sz="1600" b="1">
                <a:solidFill>
                  <a:schemeClr val="bg1"/>
                </a:solidFill>
                <a:latin typeface="Arial" panose="020B0604020202020204"/>
              </a:rPr>
              <a:t>Assets</a:t>
            </a:r>
          </a:p>
        </p:txBody>
      </p:sp>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10" name="Picture 9" descr="A group of green and white circles&#10;&#10;Description automatically generated">
            <a:extLst>
              <a:ext uri="{FF2B5EF4-FFF2-40B4-BE49-F238E27FC236}">
                <a16:creationId xmlns:a16="http://schemas.microsoft.com/office/drawing/2014/main" id="{0A338E59-B4BC-6A99-5403-A8EA361216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25" y="1013263"/>
            <a:ext cx="10208307" cy="5310550"/>
          </a:xfrm>
          <a:prstGeom prst="rect">
            <a:avLst/>
          </a:prstGeom>
        </p:spPr>
      </p:pic>
      <p:pic>
        <p:nvPicPr>
          <p:cNvPr id="6" name="Graphic 5">
            <a:extLst>
              <a:ext uri="{FF2B5EF4-FFF2-40B4-BE49-F238E27FC236}">
                <a16:creationId xmlns:a16="http://schemas.microsoft.com/office/drawing/2014/main" id="{E623A629-7F30-8B71-4ECB-E0D2ADE0CDE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6291238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ackcover">
    <p:spTree>
      <p:nvGrpSpPr>
        <p:cNvPr id="1" name=""/>
        <p:cNvGrpSpPr/>
        <p:nvPr/>
      </p:nvGrpSpPr>
      <p:grpSpPr>
        <a:xfrm>
          <a:off x="0" y="0"/>
          <a:ext cx="0" cy="0"/>
          <a:chOff x="0" y="0"/>
          <a:chExt cx="0" cy="0"/>
        </a:xfrm>
      </p:grpSpPr>
      <p:pic>
        <p:nvPicPr>
          <p:cNvPr id="3" name="Picture 2" descr="A blue and orange warehouse with a blue and white background&#10;&#10;Description automatically generated">
            <a:extLst>
              <a:ext uri="{FF2B5EF4-FFF2-40B4-BE49-F238E27FC236}">
                <a16:creationId xmlns:a16="http://schemas.microsoft.com/office/drawing/2014/main" id="{62C809AB-E9A3-D7FF-AFD2-99D11E77C6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117"/>
            <a:ext cx="12250057" cy="6911270"/>
          </a:xfrm>
          <a:prstGeom prst="rect">
            <a:avLst/>
          </a:prstGeom>
        </p:spPr>
      </p:pic>
      <p:sp>
        <p:nvSpPr>
          <p:cNvPr id="5" name="TextBox 4">
            <a:extLst>
              <a:ext uri="{FF2B5EF4-FFF2-40B4-BE49-F238E27FC236}">
                <a16:creationId xmlns:a16="http://schemas.microsoft.com/office/drawing/2014/main" id="{2BF461C1-A129-9624-3163-2BABF5F16683}"/>
              </a:ext>
            </a:extLst>
          </p:cNvPr>
          <p:cNvSpPr txBox="1"/>
          <p:nvPr userDrawn="1"/>
        </p:nvSpPr>
        <p:spPr>
          <a:xfrm>
            <a:off x="595551" y="2894161"/>
            <a:ext cx="5522958" cy="640080"/>
          </a:xfrm>
          <a:prstGeom prst="rect">
            <a:avLst/>
          </a:prstGeom>
          <a:noFill/>
          <a:ln>
            <a:noFill/>
          </a:ln>
        </p:spPr>
        <p:txBody>
          <a:bodyPr wrap="square" lIns="0" tIns="0" rIns="0" bIns="0" rtlCol="0">
            <a:noAutofit/>
          </a:bodyPr>
          <a:lstStyle/>
          <a:p>
            <a:pPr marL="0" marR="0" lvl="0" indent="0" algn="l" defTabSz="913852" rtl="0" eaLnBrk="1" fontAlgn="auto" latinLnBrk="0" hangingPunct="1">
              <a:lnSpc>
                <a:spcPct val="100000"/>
              </a:lnSpc>
              <a:spcBef>
                <a:spcPct val="0"/>
              </a:spcBef>
              <a:spcAft>
                <a:spcPts val="0"/>
              </a:spcAft>
              <a:buClrTx/>
              <a:buSzTx/>
              <a:buFontTx/>
              <a:buNone/>
              <a:tabLst/>
              <a:defRPr/>
            </a:pPr>
            <a:r>
              <a:rPr kumimoji="0" lang="en-US" sz="4998"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pic>
        <p:nvPicPr>
          <p:cNvPr id="19" name="Picture 18">
            <a:extLst>
              <a:ext uri="{FF2B5EF4-FFF2-40B4-BE49-F238E27FC236}">
                <a16:creationId xmlns:a16="http://schemas.microsoft.com/office/drawing/2014/main" id="{D5E205A6-FC54-D53F-AC40-9C240AA3C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95551" y="4408031"/>
            <a:ext cx="2188141" cy="704088"/>
          </a:xfrm>
          <a:prstGeom prst="rect">
            <a:avLst/>
          </a:prstGeom>
          <a:noFill/>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956164" cy="477026"/>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649680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3" y="62289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3" y="988659"/>
            <a:ext cx="10503719" cy="365760"/>
          </a:xfrm>
        </p:spPr>
        <p:txBody>
          <a:bodyPr/>
          <a:lstStyle>
            <a:lvl1pPr marL="0" indent="0">
              <a:buNone/>
              <a:defRPr sz="2397">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46186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Date Placeholder 3">
            <a:extLst>
              <a:ext uri="{FF2B5EF4-FFF2-40B4-BE49-F238E27FC236}">
                <a16:creationId xmlns:a16="http://schemas.microsoft.com/office/drawing/2014/main" id="{0E4B20DF-7AED-1CFE-7DE4-159997CB26B6}"/>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235707E6-3F88-F4F0-EF3F-FCE0608E1BB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1522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88" userDrawn="1">
          <p15:clr>
            <a:srgbClr val="FBAE40"/>
          </p15:clr>
        </p15:guide>
        <p15:guide id="2" pos="3863" userDrawn="1">
          <p15:clr>
            <a:srgbClr val="FBAE40"/>
          </p15:clr>
        </p15:guide>
        <p15:guide id="3" pos="287" userDrawn="1">
          <p15:clr>
            <a:srgbClr val="FBAE40"/>
          </p15:clr>
        </p15:guide>
        <p15:guide id="4" orient="horz" pos="6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1363" y="0"/>
            <a:ext cx="5484971" cy="6858000"/>
          </a:xfrm>
          <a:prstGeom prst="rect">
            <a:avLst/>
          </a:prstGeom>
        </p:spPr>
        <p:txBody>
          <a:bodyPr/>
          <a:lstStyle>
            <a:lvl1pPr>
              <a:buClr>
                <a:schemeClr val="accent1"/>
              </a:buClr>
              <a:defRPr/>
            </a:lvl1p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8" b="0" kern="1200">
                <a:solidFill>
                  <a:schemeClr val="accent6"/>
                </a:solidFill>
                <a:ea typeface="ＭＳ Ｐゴシック"/>
              </a:rPr>
              <a:t>IMAGE AREA</a:t>
            </a:r>
            <a:br>
              <a:rPr lang="en-US" sz="2798" b="0" kern="1200">
                <a:solidFill>
                  <a:schemeClr val="accent6"/>
                </a:solidFill>
                <a:ea typeface="ＭＳ Ｐゴシック"/>
              </a:rPr>
            </a:br>
            <a:r>
              <a:rPr lang="en-US" sz="2798" b="0" kern="120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9" y="5212080"/>
            <a:ext cx="2841565" cy="1645920"/>
          </a:xfrm>
          <a:prstGeom prst="rtTriangle">
            <a:avLst/>
          </a:prstGeom>
          <a:solidFill>
            <a:schemeClr val="accent4"/>
          </a:soli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2358018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7672" y="-11046"/>
            <a:ext cx="6764798" cy="6858000"/>
          </a:xfrm>
          <a:prstGeom prst="rect">
            <a:avLst/>
          </a:prstGeom>
        </p:spPr>
        <p:txBody>
          <a:bodyPr/>
          <a:lstStyle>
            <a:lvl1pPr>
              <a:buClr>
                <a:schemeClr val="accent1"/>
              </a:buClr>
              <a:defRPr/>
            </a:lvl1pPr>
          </a:lstStyle>
          <a:p>
            <a:r>
              <a:rPr lang="en-US"/>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4027" y="1828800"/>
            <a:ext cx="6764798" cy="861518"/>
          </a:xfrm>
          <a:prstGeom prst="rect">
            <a:avLst/>
          </a:prstGeom>
        </p:spPr>
        <p:txBody>
          <a:bodyPr wrap="square" lIns="0" tIns="0" rIns="0" bIns="0" rtlCol="0">
            <a:spAutoFit/>
          </a:bodyPr>
          <a:lstStyle/>
          <a:p>
            <a:pPr algn="ctr" fontAlgn="base">
              <a:spcBef>
                <a:spcPct val="0"/>
              </a:spcBef>
              <a:spcAft>
                <a:spcPct val="0"/>
              </a:spcAft>
            </a:pPr>
            <a:r>
              <a:rPr lang="en-US" sz="2798">
                <a:solidFill>
                  <a:schemeClr val="accent6"/>
                </a:solidFill>
                <a:ea typeface="ＭＳ Ｐゴシック"/>
              </a:rPr>
              <a:t>IMAGE AREA</a:t>
            </a:r>
            <a:br>
              <a:rPr lang="en-US" sz="2798">
                <a:solidFill>
                  <a:schemeClr val="accent6"/>
                </a:solidFill>
                <a:ea typeface="ＭＳ Ｐゴシック"/>
              </a:rPr>
            </a:br>
            <a:r>
              <a:rPr lang="en-US" sz="2798">
                <a:solidFill>
                  <a:schemeClr val="accent6"/>
                </a:solidFill>
                <a:ea typeface="ＭＳ Ｐゴシック"/>
              </a:rPr>
              <a:t>7.5” h x 7.4”w</a:t>
            </a:r>
            <a:endParaRPr lang="en-US" sz="2798">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userDrawn="1"/>
        </p:nvSpPr>
        <p:spPr>
          <a:xfrm>
            <a:off x="5835315" y="4527803"/>
            <a:ext cx="5883443" cy="830997"/>
          </a:xfrm>
          <a:prstGeom prst="rect">
            <a:avLst/>
          </a:prstGeom>
        </p:spPr>
        <p:txBody>
          <a:bodyPr wrap="square" lIns="0" tIns="0" rIns="0" bIns="0" rtlCol="0">
            <a:spAutoFit/>
          </a:bodyPr>
          <a:lstStyle/>
          <a:p>
            <a:pPr algn="l" fontAlgn="base">
              <a:spcBef>
                <a:spcPct val="0"/>
              </a:spcBef>
              <a:spcAft>
                <a:spcPct val="0"/>
              </a:spcAft>
            </a:pPr>
            <a:r>
              <a:rPr lang="en-US" sz="1799">
                <a:solidFill>
                  <a:srgbClr val="FF0000"/>
                </a:solidFill>
                <a:ea typeface="ＭＳ Ｐゴシック"/>
              </a:rPr>
              <a:t>OPTIONAL: apply Overlay 1 after adding image to place angle graphics over your image. Overlay image and instructions for use are at end of this deck</a:t>
            </a:r>
            <a:endParaRPr lang="en-US" sz="1999">
              <a:solidFill>
                <a:srgbClr val="FF0000"/>
              </a:solidFill>
              <a:ea typeface="ＭＳ Ｐゴシック"/>
            </a:endParaRPr>
          </a:p>
        </p:txBody>
      </p:sp>
    </p:spTree>
    <p:extLst>
      <p:ext uri="{BB962C8B-B14F-4D97-AF65-F5344CB8AC3E}">
        <p14:creationId xmlns:p14="http://schemas.microsoft.com/office/powerpoint/2010/main" val="3459443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spTree>
    <p:extLst>
      <p:ext uri="{BB962C8B-B14F-4D97-AF65-F5344CB8AC3E}">
        <p14:creationId xmlns:p14="http://schemas.microsoft.com/office/powerpoint/2010/main" val="471063586"/>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screenshot, white, design&#10;&#10;Description automatically generated">
            <a:extLst>
              <a:ext uri="{FF2B5EF4-FFF2-40B4-BE49-F238E27FC236}">
                <a16:creationId xmlns:a16="http://schemas.microsoft.com/office/drawing/2014/main" id="{858F7C3E-6DDE-2A5E-0740-8DB5659C6F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25" b="3101"/>
          <a:stretch/>
        </p:blipFill>
        <p:spPr>
          <a:xfrm>
            <a:off x="0" y="1681"/>
            <a:ext cx="12188825" cy="6856319"/>
          </a:xfrm>
          <a:prstGeom prst="rect">
            <a:avLst/>
          </a:prstGeom>
        </p:spPr>
      </p:pic>
      <p:pic>
        <p:nvPicPr>
          <p:cNvPr id="5" name="Picture 4" descr="A room with many boxes and people&#10;&#10;Description automatically generated with medium confidence">
            <a:extLst>
              <a:ext uri="{FF2B5EF4-FFF2-40B4-BE49-F238E27FC236}">
                <a16:creationId xmlns:a16="http://schemas.microsoft.com/office/drawing/2014/main" id="{5BD5EFC5-1B30-BB8A-9A7B-55AEBF1BBA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55" y="1722314"/>
            <a:ext cx="9596192" cy="5135686"/>
          </a:xfrm>
          <a:prstGeom prst="rect">
            <a:avLst/>
          </a:prstGeom>
        </p:spPr>
      </p:pic>
    </p:spTree>
    <p:extLst>
      <p:ext uri="{BB962C8B-B14F-4D97-AF65-F5344CB8AC3E}">
        <p14:creationId xmlns:p14="http://schemas.microsoft.com/office/powerpoint/2010/main" val="3163188119"/>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screenshot, white, design&#10;&#10;Description automatically generated">
            <a:extLst>
              <a:ext uri="{FF2B5EF4-FFF2-40B4-BE49-F238E27FC236}">
                <a16:creationId xmlns:a16="http://schemas.microsoft.com/office/drawing/2014/main" id="{858F7C3E-6DDE-2A5E-0740-8DB5659C6F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225" b="9202"/>
          <a:stretch/>
        </p:blipFill>
        <p:spPr>
          <a:xfrm>
            <a:off x="0" y="0"/>
            <a:ext cx="12188825" cy="6856319"/>
          </a:xfrm>
          <a:prstGeom prst="rect">
            <a:avLst/>
          </a:prstGeom>
        </p:spPr>
      </p:pic>
      <p:pic>
        <p:nvPicPr>
          <p:cNvPr id="7" name="Picture 6" descr="A group of people working in a factory&#10;&#10;Description automatically generated">
            <a:extLst>
              <a:ext uri="{FF2B5EF4-FFF2-40B4-BE49-F238E27FC236}">
                <a16:creationId xmlns:a16="http://schemas.microsoft.com/office/drawing/2014/main" id="{3520834D-7B21-A9D5-9E89-8A60D60088FD}"/>
              </a:ext>
            </a:extLst>
          </p:cNvPr>
          <p:cNvPicPr>
            <a:picLocks noChangeAspect="1"/>
          </p:cNvPicPr>
          <p:nvPr userDrawn="1"/>
        </p:nvPicPr>
        <p:blipFill rotWithShape="1">
          <a:blip r:embed="rId3" cstate="print">
            <a:alphaModFix amt="47000"/>
            <a:extLst>
              <a:ext uri="{28A0092B-C50C-407E-A947-70E740481C1C}">
                <a14:useLocalDpi xmlns:a14="http://schemas.microsoft.com/office/drawing/2010/main" val="0"/>
              </a:ext>
            </a:extLst>
          </a:blip>
          <a:srcRect b="12644"/>
          <a:stretch/>
        </p:blipFill>
        <p:spPr>
          <a:xfrm>
            <a:off x="0" y="1715622"/>
            <a:ext cx="10461812" cy="5140697"/>
          </a:xfrm>
          <a:prstGeom prst="rect">
            <a:avLst/>
          </a:prstGeom>
        </p:spPr>
      </p:pic>
    </p:spTree>
    <p:extLst>
      <p:ext uri="{BB962C8B-B14F-4D97-AF65-F5344CB8AC3E}">
        <p14:creationId xmlns:p14="http://schemas.microsoft.com/office/powerpoint/2010/main" val="4139191557"/>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picture containing screenshot, white, design&#10;&#10;Description automatically generated">
            <a:extLst>
              <a:ext uri="{FF2B5EF4-FFF2-40B4-BE49-F238E27FC236}">
                <a16:creationId xmlns:a16="http://schemas.microsoft.com/office/drawing/2014/main" id="{17BE3F26-178F-C713-6553-6FE4BAECF0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sp>
        <p:nvSpPr>
          <p:cNvPr id="2" name="Freeform 1">
            <a:extLst>
              <a:ext uri="{FF2B5EF4-FFF2-40B4-BE49-F238E27FC236}">
                <a16:creationId xmlns:a16="http://schemas.microsoft.com/office/drawing/2014/main" id="{1FC51F0D-612B-7133-3856-6EE7D3FC8AEB}"/>
              </a:ext>
            </a:extLst>
          </p:cNvPr>
          <p:cNvSpPr/>
          <p:nvPr userDrawn="1"/>
        </p:nvSpPr>
        <p:spPr>
          <a:xfrm>
            <a:off x="0" y="0"/>
            <a:ext cx="8806448" cy="5058704"/>
          </a:xfrm>
          <a:custGeom>
            <a:avLst/>
            <a:gdLst>
              <a:gd name="connsiteX0" fmla="*/ 0 w 8806448"/>
              <a:gd name="connsiteY0" fmla="*/ 0 h 5058704"/>
              <a:gd name="connsiteX1" fmla="*/ 8806448 w 8806448"/>
              <a:gd name="connsiteY1" fmla="*/ 0 h 5058704"/>
              <a:gd name="connsiteX2" fmla="*/ 0 w 8806448"/>
              <a:gd name="connsiteY2" fmla="*/ 5058704 h 5058704"/>
              <a:gd name="connsiteX3" fmla="*/ 0 w 8806448"/>
              <a:gd name="connsiteY3" fmla="*/ 0 h 5058704"/>
            </a:gdLst>
            <a:ahLst/>
            <a:cxnLst>
              <a:cxn ang="0">
                <a:pos x="connsiteX0" y="connsiteY0"/>
              </a:cxn>
              <a:cxn ang="0">
                <a:pos x="connsiteX1" y="connsiteY1"/>
              </a:cxn>
              <a:cxn ang="0">
                <a:pos x="connsiteX2" y="connsiteY2"/>
              </a:cxn>
              <a:cxn ang="0">
                <a:pos x="connsiteX3" y="connsiteY3"/>
              </a:cxn>
            </a:cxnLst>
            <a:rect l="l" t="t" r="r" b="b"/>
            <a:pathLst>
              <a:path w="8806448" h="5058704">
                <a:moveTo>
                  <a:pt x="0" y="0"/>
                </a:moveTo>
                <a:lnTo>
                  <a:pt x="8806448" y="0"/>
                </a:lnTo>
                <a:lnTo>
                  <a:pt x="0" y="5058704"/>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2138663"/>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3dRend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E335F1-6437-C104-E3E9-B1EB2070B4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538" y="0"/>
            <a:ext cx="12335363" cy="6966856"/>
          </a:xfrm>
          <a:prstGeom prst="rect">
            <a:avLst/>
          </a:prstGeom>
        </p:spPr>
      </p:pic>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06720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F24CF-8148-239D-D513-88D350B4D1F8}"/>
              </a:ext>
            </a:extLst>
          </p:cNvPr>
          <p:cNvPicPr>
            <a:picLocks noChangeAspect="1"/>
          </p:cNvPicPr>
          <p:nvPr userDrawn="1"/>
        </p:nvPicPr>
        <p:blipFill>
          <a:blip r:embed="rId2">
            <a:extLst>
              <a:ext uri="{28A0092B-C50C-407E-A947-70E740481C1C}">
                <a14:useLocalDpi xmlns:a14="http://schemas.microsoft.com/office/drawing/2010/main" val="0"/>
              </a:ext>
            </a:extLst>
          </a:blip>
          <a:srcRect l="6" r="6"/>
          <a:stretch/>
        </p:blipFill>
        <p:spPr>
          <a:xfrm>
            <a:off x="-1" y="892"/>
            <a:ext cx="12189069" cy="6857107"/>
          </a:xfrm>
          <a:prstGeom prst="rect">
            <a:avLst/>
          </a:prstGeom>
        </p:spPr>
      </p:pic>
      <p:pic>
        <p:nvPicPr>
          <p:cNvPr id="3" name="Picture 5">
            <a:extLst>
              <a:ext uri="{FF2B5EF4-FFF2-40B4-BE49-F238E27FC236}">
                <a16:creationId xmlns:a16="http://schemas.microsoft.com/office/drawing/2014/main" id="{D9500F12-DB58-BD40-F4BB-105FA1201E3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3350" y="420688"/>
            <a:ext cx="1468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D94A1E9C-9A19-FCBE-604C-C6A7DAF766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6309" y="5740400"/>
            <a:ext cx="621868" cy="661988"/>
          </a:xfrm>
          <a:prstGeom prst="rect">
            <a:avLst/>
          </a:prstGeom>
        </p:spPr>
      </p:pic>
      <p:sp>
        <p:nvSpPr>
          <p:cNvPr id="7" name="Date Placeholder 3">
            <a:extLst>
              <a:ext uri="{FF2B5EF4-FFF2-40B4-BE49-F238E27FC236}">
                <a16:creationId xmlns:a16="http://schemas.microsoft.com/office/drawing/2014/main" id="{3362216F-6450-AB28-323E-6B4F1013A9BA}"/>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288696202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resen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46BB-11B2-9950-D4DA-F945B0B599D3}"/>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1" y="892"/>
            <a:ext cx="12189781" cy="6857107"/>
          </a:xfrm>
          <a:prstGeom prst="rect">
            <a:avLst/>
          </a:prstGeom>
        </p:spPr>
      </p:pic>
      <p:sp>
        <p:nvSpPr>
          <p:cNvPr id="7" name="Title 1"/>
          <p:cNvSpPr>
            <a:spLocks noGrp="1"/>
          </p:cNvSpPr>
          <p:nvPr>
            <p:ph type="title" hasCustomPrompt="1"/>
          </p:nvPr>
        </p:nvSpPr>
        <p:spPr>
          <a:xfrm>
            <a:off x="5190430" y="2180676"/>
            <a:ext cx="5793169" cy="1610813"/>
          </a:xfrm>
          <a:prstGeom prst="rect">
            <a:avLst/>
          </a:prstGeom>
        </p:spPr>
        <p:txBody>
          <a:bodyPr anchor="b"/>
          <a:lstStyle>
            <a:lvl1pPr>
              <a:defRPr sz="3600" b="1" cap="all" baseline="0">
                <a:solidFill>
                  <a:schemeClr val="bg1"/>
                </a:solidFill>
                <a:latin typeface="Arial" panose="020B0604020202020204" pitchFamily="34" charset="0"/>
                <a:cs typeface="Arial" panose="020B0604020202020204" pitchFamily="34" charset="0"/>
              </a:defRPr>
            </a:lvl1pPr>
          </a:lstStyle>
          <a:p>
            <a:r>
              <a:rPr lang="en-GB"/>
              <a:t>PRESENTATION TITLE GOES HERE MAXIMUM THREE LINES</a:t>
            </a:r>
            <a:endParaRPr lang="en-US"/>
          </a:p>
        </p:txBody>
      </p:sp>
      <p:sp>
        <p:nvSpPr>
          <p:cNvPr id="4" name="Picture Placeholder 3"/>
          <p:cNvSpPr>
            <a:spLocks noGrp="1" noChangeAspect="1"/>
          </p:cNvSpPr>
          <p:nvPr>
            <p:ph type="pic" sz="quarter" idx="10" hasCustomPrompt="1"/>
          </p:nvPr>
        </p:nvSpPr>
        <p:spPr>
          <a:xfrm>
            <a:off x="1539683" y="1920735"/>
            <a:ext cx="3016529" cy="3016529"/>
          </a:xfrm>
          <a:prstGeom prst="ellipse">
            <a:avLst/>
          </a:prstGeom>
          <a:solidFill>
            <a:schemeClr val="tx1"/>
          </a:solidFill>
          <a:effectLst>
            <a:outerShdw blurRad="243723" sx="102000" sy="102000" algn="ctr" rotWithShape="0">
              <a:prstClr val="black">
                <a:alpha val="70000"/>
              </a:prstClr>
            </a:outerShdw>
          </a:effectLst>
        </p:spPr>
        <p:txBody>
          <a:bodyPr anchor="ctr"/>
          <a:lstStyle>
            <a:lvl1pPr marL="0" indent="0" algn="ctr">
              <a:buNone/>
              <a:defRPr sz="3200">
                <a:solidFill>
                  <a:schemeClr val="bg1"/>
                </a:solidFill>
              </a:defRPr>
            </a:lvl1pPr>
          </a:lstStyle>
          <a:p>
            <a:pPr lvl="0"/>
            <a:r>
              <a:rPr lang="en-GB" noProof="0"/>
              <a:t>Insert your headshot</a:t>
            </a:r>
          </a:p>
        </p:txBody>
      </p:sp>
      <p:sp>
        <p:nvSpPr>
          <p:cNvPr id="16" name="Text Placeholder 15"/>
          <p:cNvSpPr>
            <a:spLocks noGrp="1"/>
          </p:cNvSpPr>
          <p:nvPr>
            <p:ph type="body" sz="quarter" idx="12" hasCustomPrompt="1"/>
          </p:nvPr>
        </p:nvSpPr>
        <p:spPr>
          <a:xfrm>
            <a:off x="5190429" y="3968226"/>
            <a:ext cx="5793169" cy="331027"/>
          </a:xfrm>
          <a:prstGeom prst="rect">
            <a:avLst/>
          </a:prstGeom>
        </p:spPr>
        <p:txBody>
          <a:bodyPr/>
          <a:lstStyle>
            <a:lvl1pPr marL="0" indent="0">
              <a:buNone/>
              <a:defRPr sz="2000" b="1">
                <a:solidFill>
                  <a:schemeClr val="accent3"/>
                </a:solidFill>
                <a:latin typeface="Arial" panose="020B0604020202020204" pitchFamily="34" charset="0"/>
                <a:cs typeface="Arial" panose="020B0604020202020204" pitchFamily="34" charset="0"/>
              </a:defRPr>
            </a:lvl1pPr>
          </a:lstStyle>
          <a:p>
            <a:pPr lvl="0"/>
            <a:r>
              <a:rPr lang="en-GB"/>
              <a:t>Presenter Name</a:t>
            </a:r>
          </a:p>
        </p:txBody>
      </p:sp>
      <p:sp>
        <p:nvSpPr>
          <p:cNvPr id="17" name="Text Placeholder 15"/>
          <p:cNvSpPr>
            <a:spLocks noGrp="1"/>
          </p:cNvSpPr>
          <p:nvPr>
            <p:ph type="body" sz="quarter" idx="13" hasCustomPrompt="1"/>
          </p:nvPr>
        </p:nvSpPr>
        <p:spPr>
          <a:xfrm>
            <a:off x="5190429" y="4360191"/>
            <a:ext cx="5793169" cy="331027"/>
          </a:xfrm>
          <a:prstGeom prst="rect">
            <a:avLst/>
          </a:prstGeom>
        </p:spPr>
        <p:txBody>
          <a:bodyPr/>
          <a:lstStyle>
            <a:lvl1pPr marL="0" indent="0">
              <a:buNone/>
              <a:defRPr sz="1800" b="0">
                <a:solidFill>
                  <a:schemeClr val="bg1"/>
                </a:solidFill>
                <a:latin typeface="Arial" panose="020B0604020202020204" pitchFamily="34" charset="0"/>
                <a:cs typeface="Arial" panose="020B0604020202020204" pitchFamily="34" charset="0"/>
              </a:defRPr>
            </a:lvl1pPr>
          </a:lstStyle>
          <a:p>
            <a:pPr lvl="0"/>
            <a:r>
              <a:rPr lang="en-GB"/>
              <a:t>Job Title</a:t>
            </a:r>
          </a:p>
        </p:txBody>
      </p:sp>
      <p:pic>
        <p:nvPicPr>
          <p:cNvPr id="2" name="Graphic 1">
            <a:extLst>
              <a:ext uri="{FF2B5EF4-FFF2-40B4-BE49-F238E27FC236}">
                <a16:creationId xmlns:a16="http://schemas.microsoft.com/office/drawing/2014/main" id="{6128A137-D270-E526-6375-236E09ECE3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6309" y="5740400"/>
            <a:ext cx="621868" cy="661988"/>
          </a:xfrm>
          <a:prstGeom prst="rect">
            <a:avLst/>
          </a:prstGeom>
        </p:spPr>
      </p:pic>
      <p:pic>
        <p:nvPicPr>
          <p:cNvPr id="6" name="Picture 5">
            <a:extLst>
              <a:ext uri="{FF2B5EF4-FFF2-40B4-BE49-F238E27FC236}">
                <a16:creationId xmlns:a16="http://schemas.microsoft.com/office/drawing/2014/main" id="{BB0C3DB7-3F6A-2C12-0EA3-8A5953A2753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293350" y="420688"/>
            <a:ext cx="1468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a:extLst>
              <a:ext uri="{FF2B5EF4-FFF2-40B4-BE49-F238E27FC236}">
                <a16:creationId xmlns:a16="http://schemas.microsoft.com/office/drawing/2014/main" id="{8AAC5CC5-0E40-1513-FC07-613CED61CE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354679112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2" name="Picture 1" descr="A blue background with a few steps&#10;&#10;Description automatically generated with medium confidence">
            <a:extLst>
              <a:ext uri="{FF2B5EF4-FFF2-40B4-BE49-F238E27FC236}">
                <a16:creationId xmlns:a16="http://schemas.microsoft.com/office/drawing/2014/main" id="{0CE105F5-122B-F034-2D43-E04068F878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4"/>
            <a:ext cx="12190414" cy="6857106"/>
          </a:xfrm>
          <a:prstGeom prst="rect">
            <a:avLst/>
          </a:prstGeom>
        </p:spPr>
      </p:pic>
      <p:pic>
        <p:nvPicPr>
          <p:cNvPr id="4" name="Picture 5">
            <a:extLst>
              <a:ext uri="{FF2B5EF4-FFF2-40B4-BE49-F238E27FC236}">
                <a16:creationId xmlns:a16="http://schemas.microsoft.com/office/drawing/2014/main" id="{F974B94D-F653-249D-71FE-5094A005F2B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3350" y="420688"/>
            <a:ext cx="1468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DDEC01D-1628-EE22-53E5-63C657F43F0C}"/>
              </a:ext>
            </a:extLst>
          </p:cNvPr>
          <p:cNvSpPr>
            <a:spLocks noGrp="1"/>
          </p:cNvSpPr>
          <p:nvPr>
            <p:ph type="title" hasCustomPrompt="1"/>
          </p:nvPr>
        </p:nvSpPr>
        <p:spPr>
          <a:xfrm>
            <a:off x="911225" y="-894"/>
            <a:ext cx="6090361" cy="6858000"/>
          </a:xfrm>
          <a:prstGeom prst="rect">
            <a:avLst/>
          </a:prstGeom>
        </p:spPr>
        <p:txBody>
          <a:bodyPr anchor="ctr"/>
          <a:lstStyle>
            <a:lvl1pPr>
              <a:defRPr sz="3600" b="1" cap="all" baseline="0">
                <a:solidFill>
                  <a:schemeClr val="bg1"/>
                </a:solidFill>
                <a:latin typeface="Arial" panose="020B0604020202020204" pitchFamily="34" charset="0"/>
                <a:cs typeface="Arial" panose="020B0604020202020204" pitchFamily="34" charset="0"/>
              </a:defRPr>
            </a:lvl1pPr>
          </a:lstStyle>
          <a:p>
            <a:r>
              <a:rPr lang="en-US" altLang="en-US"/>
              <a:t>CLICK TO ADD DIVIDER SLIDE TITLE</a:t>
            </a:r>
            <a:endParaRPr lang="en-US"/>
          </a:p>
        </p:txBody>
      </p:sp>
      <p:pic>
        <p:nvPicPr>
          <p:cNvPr id="9" name="Graphic 8">
            <a:extLst>
              <a:ext uri="{FF2B5EF4-FFF2-40B4-BE49-F238E27FC236}">
                <a16:creationId xmlns:a16="http://schemas.microsoft.com/office/drawing/2014/main" id="{FDA1A48D-E40D-E389-4E65-009D0E52FC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6309" y="5740400"/>
            <a:ext cx="621868" cy="661988"/>
          </a:xfrm>
          <a:prstGeom prst="rect">
            <a:avLst/>
          </a:prstGeom>
        </p:spPr>
      </p:pic>
      <p:sp>
        <p:nvSpPr>
          <p:cNvPr id="13" name="Date Placeholder 3">
            <a:extLst>
              <a:ext uri="{FF2B5EF4-FFF2-40B4-BE49-F238E27FC236}">
                <a16:creationId xmlns:a16="http://schemas.microsoft.com/office/drawing/2014/main" id="{A707F35B-1216-897C-7A37-45CFC62CECC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386445713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4" name="Picture 3" descr="A picture containing screenshot, white, design&#10;&#10;Description automatically generated">
            <a:extLst>
              <a:ext uri="{FF2B5EF4-FFF2-40B4-BE49-F238E27FC236}">
                <a16:creationId xmlns:a16="http://schemas.microsoft.com/office/drawing/2014/main" id="{2EF82279-1F47-2FBD-9107-DEF40DA6E7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2" name="Date Placeholder 3">
            <a:extLst>
              <a:ext uri="{FF2B5EF4-FFF2-40B4-BE49-F238E27FC236}">
                <a16:creationId xmlns:a16="http://schemas.microsoft.com/office/drawing/2014/main" id="{FFB79EA2-CE69-72B4-5F5A-3963A2D75B75}"/>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4F7FDF41-9EDE-03CA-6632-43E4F527C4BF}"/>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015140000"/>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76EC0-188B-29BC-B3AC-38C66E56D9E2}"/>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1" y="0"/>
            <a:ext cx="12191368" cy="6858000"/>
          </a:xfrm>
          <a:prstGeom prst="rect">
            <a:avLst/>
          </a:prstGeom>
        </p:spPr>
      </p:pic>
      <p:sp>
        <p:nvSpPr>
          <p:cNvPr id="4" name="Rectangle 4">
            <a:extLst>
              <a:ext uri="{FF2B5EF4-FFF2-40B4-BE49-F238E27FC236}">
                <a16:creationId xmlns:a16="http://schemas.microsoft.com/office/drawing/2014/main" id="{E81C40DF-614F-2707-2ADA-8F662BACE362}"/>
              </a:ext>
            </a:extLst>
          </p:cNvPr>
          <p:cNvSpPr>
            <a:spLocks noChangeArrowheads="1"/>
          </p:cNvSpPr>
          <p:nvPr userDrawn="1"/>
        </p:nvSpPr>
        <p:spPr bwMode="auto">
          <a:xfrm>
            <a:off x="2039938" y="6203950"/>
            <a:ext cx="8108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21867" bIns="60933">
            <a:spAutoFit/>
          </a:bodyPr>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900">
                <a:solidFill>
                  <a:schemeClr val="bg1"/>
                </a:solidFill>
              </a:rPr>
              <a:t>ZEBRA and the stylized Zebra head are trademarks of Zebra Technologies Corp., registered in many jurisdictions worldwide.</a:t>
            </a:r>
            <a:br>
              <a:rPr lang="en-US" altLang="en-US" sz="900">
                <a:solidFill>
                  <a:schemeClr val="bg1"/>
                </a:solidFill>
              </a:rPr>
            </a:br>
            <a:r>
              <a:rPr lang="en-US" altLang="en-US" sz="900">
                <a:solidFill>
                  <a:schemeClr val="bg1"/>
                </a:solidFill>
              </a:rPr>
              <a:t>All other trademarks are the property of their respective owners. ©2024 Zebra Technologies Corp. and/or its affiliates.</a:t>
            </a:r>
          </a:p>
        </p:txBody>
      </p:sp>
      <p:pic>
        <p:nvPicPr>
          <p:cNvPr id="6" name="Picture 6">
            <a:extLst>
              <a:ext uri="{FF2B5EF4-FFF2-40B4-BE49-F238E27FC236}">
                <a16:creationId xmlns:a16="http://schemas.microsoft.com/office/drawing/2014/main" id="{3EDA4AE7-49C4-D766-4C82-44BAD9AD0E0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3350" y="420688"/>
            <a:ext cx="1468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6505E9E2-15F4-AD0C-F296-7ABD39285F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6309" y="5740400"/>
            <a:ext cx="621868" cy="661988"/>
          </a:xfrm>
          <a:prstGeom prst="rect">
            <a:avLst/>
          </a:prstGeom>
        </p:spPr>
      </p:pic>
      <p:sp>
        <p:nvSpPr>
          <p:cNvPr id="13" name="Date Placeholder 3">
            <a:extLst>
              <a:ext uri="{FF2B5EF4-FFF2-40B4-BE49-F238E27FC236}">
                <a16:creationId xmlns:a16="http://schemas.microsoft.com/office/drawing/2014/main" id="{E30E7BFD-8295-819F-1ABA-9A3BE17D7998}"/>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415560054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E9FE2-586D-B842-102D-8D2140C51D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 r="4"/>
          <a:stretch/>
        </p:blipFill>
        <p:spPr>
          <a:xfrm>
            <a:off x="-1" y="893"/>
            <a:ext cx="12187923" cy="6856212"/>
          </a:xfrm>
          <a:prstGeom prst="rect">
            <a:avLst/>
          </a:prstGeom>
        </p:spPr>
      </p:pic>
      <p:sp>
        <p:nvSpPr>
          <p:cNvPr id="6" name="Title 1">
            <a:extLst>
              <a:ext uri="{FF2B5EF4-FFF2-40B4-BE49-F238E27FC236}">
                <a16:creationId xmlns:a16="http://schemas.microsoft.com/office/drawing/2014/main" id="{8F0482E6-3740-A227-899B-9CD78EDCDE45}"/>
              </a:ext>
            </a:extLst>
          </p:cNvPr>
          <p:cNvSpPr>
            <a:spLocks noGrp="1"/>
          </p:cNvSpPr>
          <p:nvPr>
            <p:ph type="title"/>
          </p:nvPr>
        </p:nvSpPr>
        <p:spPr>
          <a:xfrm>
            <a:off x="457081" y="457200"/>
            <a:ext cx="9465852" cy="365760"/>
          </a:xfrm>
        </p:spPr>
        <p:txBody>
          <a:bodyPr/>
          <a:lstStyle>
            <a:lvl1pPr>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0EB6A1D1-6B95-C3E4-8663-307EA8967FA2}"/>
              </a:ext>
            </a:extLst>
          </p:cNvPr>
          <p:cNvSpPr>
            <a:spLocks noGrp="1"/>
          </p:cNvSpPr>
          <p:nvPr>
            <p:ph type="body" sz="quarter" idx="10"/>
          </p:nvPr>
        </p:nvSpPr>
        <p:spPr>
          <a:xfrm>
            <a:off x="457081" y="932688"/>
            <a:ext cx="9465852" cy="365760"/>
          </a:xfrm>
        </p:spPr>
        <p:txBody>
          <a:bodyPr/>
          <a:lstStyle>
            <a:lvl1pPr marL="0" indent="0">
              <a:buNone/>
              <a:defRPr sz="2399">
                <a:solidFill>
                  <a:schemeClr val="accent1"/>
                </a:solidFill>
              </a:defRPr>
            </a:lvl1pPr>
          </a:lstStyle>
          <a:p>
            <a:pPr lvl="0"/>
            <a:r>
              <a:rPr lang="en-GB"/>
              <a:t>Click to edit Master text styles</a:t>
            </a:r>
          </a:p>
        </p:txBody>
      </p:sp>
      <p:sp>
        <p:nvSpPr>
          <p:cNvPr id="11" name="Text Placeholder 4">
            <a:extLst>
              <a:ext uri="{FF2B5EF4-FFF2-40B4-BE49-F238E27FC236}">
                <a16:creationId xmlns:a16="http://schemas.microsoft.com/office/drawing/2014/main" id="{CBEB0A3C-DD65-B307-6EC3-614DFD45A33E}"/>
              </a:ext>
            </a:extLst>
          </p:cNvPr>
          <p:cNvSpPr>
            <a:spLocks noGrp="1"/>
          </p:cNvSpPr>
          <p:nvPr>
            <p:ph type="body" sz="quarter" idx="11"/>
          </p:nvPr>
        </p:nvSpPr>
        <p:spPr>
          <a:xfrm>
            <a:off x="457199" y="1691640"/>
            <a:ext cx="9465734" cy="4050792"/>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pic>
        <p:nvPicPr>
          <p:cNvPr id="12" name="Graphic 11">
            <a:extLst>
              <a:ext uri="{FF2B5EF4-FFF2-40B4-BE49-F238E27FC236}">
                <a16:creationId xmlns:a16="http://schemas.microsoft.com/office/drawing/2014/main" id="{807AE78E-50F7-6D7C-780B-D1C5358899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851" y="490262"/>
            <a:ext cx="1542893" cy="314876"/>
          </a:xfrm>
          <a:prstGeom prst="rect">
            <a:avLst/>
          </a:prstGeom>
        </p:spPr>
      </p:pic>
    </p:spTree>
    <p:extLst>
      <p:ext uri="{BB962C8B-B14F-4D97-AF65-F5344CB8AC3E}">
        <p14:creationId xmlns:p14="http://schemas.microsoft.com/office/powerpoint/2010/main" val="237649092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ontent Ligh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9A0C8-66EF-FD9F-326D-DC37CBD234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 r="4"/>
          <a:stretch/>
        </p:blipFill>
        <p:spPr>
          <a:xfrm>
            <a:off x="-1" y="893"/>
            <a:ext cx="12187776" cy="6856212"/>
          </a:xfrm>
          <a:prstGeom prst="rect">
            <a:avLst/>
          </a:prstGeom>
        </p:spPr>
      </p:pic>
      <p:sp>
        <p:nvSpPr>
          <p:cNvPr id="4" name="Title 1">
            <a:extLst>
              <a:ext uri="{FF2B5EF4-FFF2-40B4-BE49-F238E27FC236}">
                <a16:creationId xmlns:a16="http://schemas.microsoft.com/office/drawing/2014/main" id="{58B21690-E57F-0075-B593-1C60F71D9340}"/>
              </a:ext>
            </a:extLst>
          </p:cNvPr>
          <p:cNvSpPr>
            <a:spLocks noGrp="1"/>
          </p:cNvSpPr>
          <p:nvPr>
            <p:ph type="title"/>
          </p:nvPr>
        </p:nvSpPr>
        <p:spPr>
          <a:xfrm>
            <a:off x="457081" y="457200"/>
            <a:ext cx="9465852" cy="365760"/>
          </a:xfrm>
        </p:spPr>
        <p:txBody>
          <a:bodyPr/>
          <a:lstStyle>
            <a:lvl1pPr>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068FB575-0282-41C4-72DB-F3BA8263C3D9}"/>
              </a:ext>
            </a:extLst>
          </p:cNvPr>
          <p:cNvSpPr>
            <a:spLocks noGrp="1"/>
          </p:cNvSpPr>
          <p:nvPr>
            <p:ph type="body" sz="quarter" idx="10"/>
          </p:nvPr>
        </p:nvSpPr>
        <p:spPr>
          <a:xfrm>
            <a:off x="457081" y="932688"/>
            <a:ext cx="9465852" cy="365760"/>
          </a:xfrm>
        </p:spPr>
        <p:txBody>
          <a:bodyPr/>
          <a:lstStyle>
            <a:lvl1pPr marL="0" indent="0">
              <a:buNone/>
              <a:defRPr sz="2399">
                <a:solidFill>
                  <a:schemeClr val="accent1"/>
                </a:solidFill>
              </a:defRPr>
            </a:lvl1pPr>
          </a:lstStyle>
          <a:p>
            <a:pPr lvl="0"/>
            <a:r>
              <a:rPr lang="en-GB"/>
              <a:t>Click to edit Master text styles</a:t>
            </a:r>
          </a:p>
        </p:txBody>
      </p:sp>
      <p:pic>
        <p:nvPicPr>
          <p:cNvPr id="7" name="Graphic 6">
            <a:extLst>
              <a:ext uri="{FF2B5EF4-FFF2-40B4-BE49-F238E27FC236}">
                <a16:creationId xmlns:a16="http://schemas.microsoft.com/office/drawing/2014/main" id="{59075DAE-B2E1-D6BB-3CC0-81AA1ABEF7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851" y="490262"/>
            <a:ext cx="1542893" cy="314876"/>
          </a:xfrm>
          <a:prstGeom prst="rect">
            <a:avLst/>
          </a:prstGeom>
        </p:spPr>
      </p:pic>
      <p:sp>
        <p:nvSpPr>
          <p:cNvPr id="9" name="Text Placeholder 11">
            <a:extLst>
              <a:ext uri="{FF2B5EF4-FFF2-40B4-BE49-F238E27FC236}">
                <a16:creationId xmlns:a16="http://schemas.microsoft.com/office/drawing/2014/main" id="{0863F5D4-0EB4-4D1B-7EA4-078FAFD04BBF}"/>
              </a:ext>
            </a:extLst>
          </p:cNvPr>
          <p:cNvSpPr>
            <a:spLocks noGrp="1"/>
          </p:cNvSpPr>
          <p:nvPr>
            <p:ph type="body" sz="quarter" idx="13"/>
          </p:nvPr>
        </p:nvSpPr>
        <p:spPr>
          <a:xfrm>
            <a:off x="457200" y="1692274"/>
            <a:ext cx="5303838" cy="4306824"/>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10" name="Text Placeholder 11">
            <a:extLst>
              <a:ext uri="{FF2B5EF4-FFF2-40B4-BE49-F238E27FC236}">
                <a16:creationId xmlns:a16="http://schemas.microsoft.com/office/drawing/2014/main" id="{6AE970BD-96F6-78D9-F70A-EA466890BD8A}"/>
              </a:ext>
            </a:extLst>
          </p:cNvPr>
          <p:cNvSpPr>
            <a:spLocks noGrp="1"/>
          </p:cNvSpPr>
          <p:nvPr>
            <p:ph type="body" sz="quarter" idx="14"/>
          </p:nvPr>
        </p:nvSpPr>
        <p:spPr>
          <a:xfrm>
            <a:off x="6093887" y="1692274"/>
            <a:ext cx="5303838" cy="4306824"/>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2113908"/>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ontent Light with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57857-05ED-F3E7-DD64-787470DD48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8951"/>
          <a:stretch/>
        </p:blipFill>
        <p:spPr>
          <a:xfrm>
            <a:off x="-1" y="893"/>
            <a:ext cx="9878993" cy="6856212"/>
          </a:xfrm>
          <a:prstGeom prst="rect">
            <a:avLst/>
          </a:prstGeom>
        </p:spPr>
      </p:pic>
      <p:sp>
        <p:nvSpPr>
          <p:cNvPr id="6" name="Title 1">
            <a:extLst>
              <a:ext uri="{FF2B5EF4-FFF2-40B4-BE49-F238E27FC236}">
                <a16:creationId xmlns:a16="http://schemas.microsoft.com/office/drawing/2014/main" id="{17B33DD8-1967-0274-E7C6-C4BC3AE6C070}"/>
              </a:ext>
            </a:extLst>
          </p:cNvPr>
          <p:cNvSpPr>
            <a:spLocks noGrp="1"/>
          </p:cNvSpPr>
          <p:nvPr>
            <p:ph type="title"/>
          </p:nvPr>
        </p:nvSpPr>
        <p:spPr>
          <a:xfrm>
            <a:off x="457081" y="457200"/>
            <a:ext cx="7396001" cy="365760"/>
          </a:xfrm>
        </p:spPr>
        <p:txBody>
          <a:bodyPr/>
          <a:lstStyle>
            <a:lvl1pPr>
              <a:defRPr>
                <a:solidFill>
                  <a:schemeClr val="tx1"/>
                </a:solidFill>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2DAA3B58-E29E-F69E-B801-D5C69B0F9807}"/>
              </a:ext>
            </a:extLst>
          </p:cNvPr>
          <p:cNvSpPr>
            <a:spLocks noGrp="1"/>
          </p:cNvSpPr>
          <p:nvPr>
            <p:ph type="body" sz="quarter" idx="10"/>
          </p:nvPr>
        </p:nvSpPr>
        <p:spPr>
          <a:xfrm>
            <a:off x="457081" y="932688"/>
            <a:ext cx="7396001" cy="365760"/>
          </a:xfrm>
        </p:spPr>
        <p:txBody>
          <a:bodyPr/>
          <a:lstStyle>
            <a:lvl1pPr marL="0" indent="0">
              <a:buNone/>
              <a:defRPr sz="2399">
                <a:solidFill>
                  <a:schemeClr val="accent1"/>
                </a:solidFill>
              </a:defRPr>
            </a:lvl1pPr>
          </a:lstStyle>
          <a:p>
            <a:pPr lvl="0"/>
            <a:r>
              <a:rPr lang="en-GB"/>
              <a:t>Click to edit Master text styles</a:t>
            </a:r>
          </a:p>
        </p:txBody>
      </p:sp>
      <p:sp>
        <p:nvSpPr>
          <p:cNvPr id="11" name="Text Placeholder 11">
            <a:extLst>
              <a:ext uri="{FF2B5EF4-FFF2-40B4-BE49-F238E27FC236}">
                <a16:creationId xmlns:a16="http://schemas.microsoft.com/office/drawing/2014/main" id="{4AF28CC3-7CE6-9934-986F-267BFD3429DA}"/>
              </a:ext>
            </a:extLst>
          </p:cNvPr>
          <p:cNvSpPr>
            <a:spLocks noGrp="1"/>
          </p:cNvSpPr>
          <p:nvPr>
            <p:ph type="body" sz="quarter" idx="13"/>
          </p:nvPr>
        </p:nvSpPr>
        <p:spPr>
          <a:xfrm>
            <a:off x="457200" y="1692274"/>
            <a:ext cx="5303838" cy="4306824"/>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sp>
        <p:nvSpPr>
          <p:cNvPr id="12" name="Picture Placeholder 23">
            <a:extLst>
              <a:ext uri="{FF2B5EF4-FFF2-40B4-BE49-F238E27FC236}">
                <a16:creationId xmlns:a16="http://schemas.microsoft.com/office/drawing/2014/main" id="{462A7C88-F9AD-2DFD-AC92-9DED5C95DF5B}"/>
              </a:ext>
            </a:extLst>
          </p:cNvPr>
          <p:cNvSpPr>
            <a:spLocks noGrp="1"/>
          </p:cNvSpPr>
          <p:nvPr>
            <p:ph type="pic" sz="quarter" idx="14" hasCustomPrompt="1"/>
          </p:nvPr>
        </p:nvSpPr>
        <p:spPr>
          <a:xfrm>
            <a:off x="7184001" y="0"/>
            <a:ext cx="5004824" cy="6858000"/>
          </a:xfrm>
          <a:custGeom>
            <a:avLst/>
            <a:gdLst>
              <a:gd name="connsiteX0" fmla="*/ 2523607 w 5004824"/>
              <a:gd name="connsiteY0" fmla="*/ 0 h 6858000"/>
              <a:gd name="connsiteX1" fmla="*/ 5004824 w 5004824"/>
              <a:gd name="connsiteY1" fmla="*/ 0 h 6858000"/>
              <a:gd name="connsiteX2" fmla="*/ 5004824 w 5004824"/>
              <a:gd name="connsiteY2" fmla="*/ 6858000 h 6858000"/>
              <a:gd name="connsiteX3" fmla="*/ 0 w 50048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04824" h="6858000">
                <a:moveTo>
                  <a:pt x="2523607" y="0"/>
                </a:moveTo>
                <a:lnTo>
                  <a:pt x="5004824" y="0"/>
                </a:lnTo>
                <a:lnTo>
                  <a:pt x="5004824" y="6858000"/>
                </a:lnTo>
                <a:lnTo>
                  <a:pt x="0" y="6858000"/>
                </a:lnTo>
                <a:close/>
              </a:path>
            </a:pathLst>
          </a:custGeom>
          <a:noFill/>
          <a:ln>
            <a:noFill/>
          </a:ln>
        </p:spPr>
        <p:txBody>
          <a:bodyPr wrap="square" lIns="1332000" anchor="ctr" anchorCtr="0">
            <a:noAutofit/>
          </a:bodyPr>
          <a:lstStyle>
            <a:lvl1pPr marL="0" indent="0" algn="ctr">
              <a:buNone/>
              <a:defRPr b="1">
                <a:solidFill>
                  <a:schemeClr val="bg2">
                    <a:lumMod val="75000"/>
                  </a:schemeClr>
                </a:solidFill>
              </a:defRPr>
            </a:lvl1pPr>
          </a:lstStyle>
          <a:p>
            <a:r>
              <a:rPr lang="en-US"/>
              <a:t>ADD </a:t>
            </a:r>
            <a:br>
              <a:rPr lang="en-US"/>
            </a:br>
            <a:r>
              <a:rPr lang="en-US"/>
              <a:t>PICTURE </a:t>
            </a:r>
            <a:br>
              <a:rPr lang="en-US"/>
            </a:br>
            <a:r>
              <a:rPr lang="en-US"/>
              <a:t>HERE</a:t>
            </a:r>
          </a:p>
        </p:txBody>
      </p:sp>
      <p:pic>
        <p:nvPicPr>
          <p:cNvPr id="13" name="Graphic 12">
            <a:extLst>
              <a:ext uri="{FF2B5EF4-FFF2-40B4-BE49-F238E27FC236}">
                <a16:creationId xmlns:a16="http://schemas.microsoft.com/office/drawing/2014/main" id="{21E792A6-D7DE-BCAD-4452-6CE32B196B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851" y="490262"/>
            <a:ext cx="1542893" cy="314876"/>
          </a:xfrm>
          <a:prstGeom prst="rect">
            <a:avLst/>
          </a:prstGeom>
        </p:spPr>
      </p:pic>
      <p:sp>
        <p:nvSpPr>
          <p:cNvPr id="14" name="Date Placeholder 3">
            <a:extLst>
              <a:ext uri="{FF2B5EF4-FFF2-40B4-BE49-F238E27FC236}">
                <a16:creationId xmlns:a16="http://schemas.microsoft.com/office/drawing/2014/main" id="{82B7332C-B685-29F5-B8F4-0B3C241B5D40}"/>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283326284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ontent Light with Pictur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1442A-D95C-8903-BED8-FCAC51A20D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 r="5"/>
          <a:stretch/>
        </p:blipFill>
        <p:spPr>
          <a:xfrm>
            <a:off x="-1" y="893"/>
            <a:ext cx="12187629" cy="6856212"/>
          </a:xfrm>
          <a:prstGeom prst="rect">
            <a:avLst/>
          </a:prstGeom>
        </p:spPr>
      </p:pic>
      <p:pic>
        <p:nvPicPr>
          <p:cNvPr id="4" name="Picture 3">
            <a:extLst>
              <a:ext uri="{FF2B5EF4-FFF2-40B4-BE49-F238E27FC236}">
                <a16:creationId xmlns:a16="http://schemas.microsoft.com/office/drawing/2014/main" id="{5697193C-37DD-467B-7E22-E58BF74E48E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78" r="18950"/>
          <a:stretch/>
        </p:blipFill>
        <p:spPr>
          <a:xfrm>
            <a:off x="0" y="893"/>
            <a:ext cx="8370377" cy="6856212"/>
          </a:xfrm>
          <a:prstGeom prst="rect">
            <a:avLst/>
          </a:prstGeom>
        </p:spPr>
      </p:pic>
      <p:sp>
        <p:nvSpPr>
          <p:cNvPr id="5" name="Picture Placeholder 12">
            <a:extLst>
              <a:ext uri="{FF2B5EF4-FFF2-40B4-BE49-F238E27FC236}">
                <a16:creationId xmlns:a16="http://schemas.microsoft.com/office/drawing/2014/main" id="{C4AC800F-72DB-7F2D-3DF1-683EB6096EF5}"/>
              </a:ext>
            </a:extLst>
          </p:cNvPr>
          <p:cNvSpPr>
            <a:spLocks noGrp="1"/>
          </p:cNvSpPr>
          <p:nvPr>
            <p:ph type="pic" sz="quarter" idx="12" hasCustomPrompt="1"/>
          </p:nvPr>
        </p:nvSpPr>
        <p:spPr>
          <a:xfrm>
            <a:off x="5661560" y="0"/>
            <a:ext cx="6542117" cy="6858000"/>
          </a:xfrm>
          <a:custGeom>
            <a:avLst/>
            <a:gdLst>
              <a:gd name="connsiteX0" fmla="*/ 2545773 w 6542117"/>
              <a:gd name="connsiteY0" fmla="*/ 0 h 6858000"/>
              <a:gd name="connsiteX1" fmla="*/ 3562349 w 6542117"/>
              <a:gd name="connsiteY1" fmla="*/ 0 h 6858000"/>
              <a:gd name="connsiteX2" fmla="*/ 3572987 w 6542117"/>
              <a:gd name="connsiteY2" fmla="*/ 0 h 6858000"/>
              <a:gd name="connsiteX3" fmla="*/ 5004824 w 6542117"/>
              <a:gd name="connsiteY3" fmla="*/ 0 h 6858000"/>
              <a:gd name="connsiteX4" fmla="*/ 6542116 w 6542117"/>
              <a:gd name="connsiteY4" fmla="*/ 0 h 6858000"/>
              <a:gd name="connsiteX5" fmla="*/ 6542116 w 6542117"/>
              <a:gd name="connsiteY5" fmla="*/ 2693688 h 6858000"/>
              <a:gd name="connsiteX6" fmla="*/ 6542117 w 6542117"/>
              <a:gd name="connsiteY6" fmla="*/ 2693688 h 6858000"/>
              <a:gd name="connsiteX7" fmla="*/ 6542116 w 6542117"/>
              <a:gd name="connsiteY7" fmla="*/ 2693691 h 6858000"/>
              <a:gd name="connsiteX8" fmla="*/ 6542116 w 6542117"/>
              <a:gd name="connsiteY8" fmla="*/ 2704699 h 6858000"/>
              <a:gd name="connsiteX9" fmla="*/ 6538011 w 6542117"/>
              <a:gd name="connsiteY9" fmla="*/ 2704699 h 6858000"/>
              <a:gd name="connsiteX10" fmla="*/ 5004824 w 6542117"/>
              <a:gd name="connsiteY10" fmla="*/ 6815891 h 6858000"/>
              <a:gd name="connsiteX11" fmla="*/ 5004824 w 6542117"/>
              <a:gd name="connsiteY11" fmla="*/ 6858000 h 6858000"/>
              <a:gd name="connsiteX12" fmla="*/ 4989120 w 6542117"/>
              <a:gd name="connsiteY12" fmla="*/ 6858000 h 6858000"/>
              <a:gd name="connsiteX13" fmla="*/ 1519301 w 6542117"/>
              <a:gd name="connsiteY13" fmla="*/ 6858000 h 6858000"/>
              <a:gd name="connsiteX14" fmla="*/ 0 w 6542117"/>
              <a:gd name="connsiteY14" fmla="*/ 6858000 h 6858000"/>
              <a:gd name="connsiteX15" fmla="*/ 1041671 w 6542117"/>
              <a:gd name="connsiteY15" fmla="*/ 4027221 h 6858000"/>
              <a:gd name="connsiteX16" fmla="*/ 2508926 w 6542117"/>
              <a:gd name="connsiteY16" fmla="*/ 98659 h 6858000"/>
              <a:gd name="connsiteX17" fmla="*/ 2510145 w 6542117"/>
              <a:gd name="connsiteY17" fmla="*/ 98659 h 6858000"/>
              <a:gd name="connsiteX18" fmla="*/ 2510145 w 6542117"/>
              <a:gd name="connsiteY18" fmla="*/ 953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2117" h="6858000">
                <a:moveTo>
                  <a:pt x="2545773" y="0"/>
                </a:moveTo>
                <a:lnTo>
                  <a:pt x="3562349" y="0"/>
                </a:lnTo>
                <a:lnTo>
                  <a:pt x="3572987" y="0"/>
                </a:lnTo>
                <a:lnTo>
                  <a:pt x="5004824" y="0"/>
                </a:lnTo>
                <a:lnTo>
                  <a:pt x="6542116" y="0"/>
                </a:lnTo>
                <a:lnTo>
                  <a:pt x="6542116" y="2693688"/>
                </a:lnTo>
                <a:lnTo>
                  <a:pt x="6542117" y="2693688"/>
                </a:lnTo>
                <a:lnTo>
                  <a:pt x="6542116" y="2693691"/>
                </a:lnTo>
                <a:lnTo>
                  <a:pt x="6542116" y="2704699"/>
                </a:lnTo>
                <a:lnTo>
                  <a:pt x="6538011" y="2704699"/>
                </a:lnTo>
                <a:lnTo>
                  <a:pt x="5004824" y="6815891"/>
                </a:lnTo>
                <a:lnTo>
                  <a:pt x="5004824" y="6858000"/>
                </a:lnTo>
                <a:lnTo>
                  <a:pt x="4989120" y="6858000"/>
                </a:lnTo>
                <a:lnTo>
                  <a:pt x="1519301" y="6858000"/>
                </a:lnTo>
                <a:lnTo>
                  <a:pt x="0" y="6858000"/>
                </a:lnTo>
                <a:lnTo>
                  <a:pt x="1041671" y="4027221"/>
                </a:lnTo>
                <a:lnTo>
                  <a:pt x="2508926" y="98659"/>
                </a:lnTo>
                <a:lnTo>
                  <a:pt x="2510145" y="98659"/>
                </a:lnTo>
                <a:lnTo>
                  <a:pt x="2510145" y="95394"/>
                </a:lnTo>
                <a:close/>
              </a:path>
            </a:pathLst>
          </a:custGeom>
          <a:solidFill>
            <a:schemeClr val="bg1"/>
          </a:solidFill>
        </p:spPr>
        <p:txBody>
          <a:bodyPr wrap="square" anchor="ctr" anchorCtr="0">
            <a:noAutofit/>
          </a:bodyPr>
          <a:lstStyle>
            <a:lvl1pPr marL="0" indent="0" algn="ctr">
              <a:buNone/>
              <a:defRPr b="1">
                <a:solidFill>
                  <a:schemeClr val="bg1">
                    <a:lumMod val="75000"/>
                  </a:schemeClr>
                </a:solidFill>
              </a:defRPr>
            </a:lvl1pPr>
          </a:lstStyle>
          <a:p>
            <a:r>
              <a:rPr lang="en-US"/>
              <a:t>ADD IMAGE HERE</a:t>
            </a:r>
          </a:p>
        </p:txBody>
      </p:sp>
      <p:sp>
        <p:nvSpPr>
          <p:cNvPr id="7" name="Title 1">
            <a:extLst>
              <a:ext uri="{FF2B5EF4-FFF2-40B4-BE49-F238E27FC236}">
                <a16:creationId xmlns:a16="http://schemas.microsoft.com/office/drawing/2014/main" id="{B17DA8F4-C4FE-C060-7604-69A9DD628F5A}"/>
              </a:ext>
            </a:extLst>
          </p:cNvPr>
          <p:cNvSpPr>
            <a:spLocks noGrp="1"/>
          </p:cNvSpPr>
          <p:nvPr>
            <p:ph type="title"/>
          </p:nvPr>
        </p:nvSpPr>
        <p:spPr>
          <a:xfrm>
            <a:off x="457081" y="457200"/>
            <a:ext cx="6234135" cy="365760"/>
          </a:xfrm>
        </p:spPr>
        <p:txBody>
          <a:bodyPr/>
          <a:lstStyle>
            <a:lvl1pPr>
              <a:defRPr>
                <a:solidFill>
                  <a:schemeClr val="tx1"/>
                </a:solidFill>
              </a:defRPr>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98682891-793F-1B94-7991-2D80FE5D2B78}"/>
              </a:ext>
            </a:extLst>
          </p:cNvPr>
          <p:cNvSpPr>
            <a:spLocks noGrp="1"/>
          </p:cNvSpPr>
          <p:nvPr>
            <p:ph type="body" sz="quarter" idx="10"/>
          </p:nvPr>
        </p:nvSpPr>
        <p:spPr>
          <a:xfrm>
            <a:off x="457081" y="932688"/>
            <a:ext cx="6234135" cy="365760"/>
          </a:xfrm>
        </p:spPr>
        <p:txBody>
          <a:bodyPr/>
          <a:lstStyle>
            <a:lvl1pPr marL="0" indent="0">
              <a:buNone/>
              <a:defRPr sz="2399">
                <a:solidFill>
                  <a:schemeClr val="accent1"/>
                </a:solidFill>
              </a:defRPr>
            </a:lvl1pPr>
          </a:lstStyle>
          <a:p>
            <a:pPr lvl="0"/>
            <a:r>
              <a:rPr lang="en-GB"/>
              <a:t>Click to edit Master text styles</a:t>
            </a:r>
          </a:p>
        </p:txBody>
      </p:sp>
      <p:pic>
        <p:nvPicPr>
          <p:cNvPr id="10" name="Graphic 9">
            <a:extLst>
              <a:ext uri="{FF2B5EF4-FFF2-40B4-BE49-F238E27FC236}">
                <a16:creationId xmlns:a16="http://schemas.microsoft.com/office/drawing/2014/main" id="{C7E2A290-A0AA-FC08-5359-635E7C976A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8851" y="490262"/>
            <a:ext cx="1542893" cy="314876"/>
          </a:xfrm>
          <a:prstGeom prst="rect">
            <a:avLst/>
          </a:prstGeom>
        </p:spPr>
      </p:pic>
      <p:sp>
        <p:nvSpPr>
          <p:cNvPr id="15" name="Text Placeholder 4">
            <a:extLst>
              <a:ext uri="{FF2B5EF4-FFF2-40B4-BE49-F238E27FC236}">
                <a16:creationId xmlns:a16="http://schemas.microsoft.com/office/drawing/2014/main" id="{E26C7941-0205-B8DC-C30F-4AAFEED5E1DB}"/>
              </a:ext>
            </a:extLst>
          </p:cNvPr>
          <p:cNvSpPr>
            <a:spLocks noGrp="1"/>
          </p:cNvSpPr>
          <p:nvPr>
            <p:ph type="body" sz="quarter" idx="11"/>
          </p:nvPr>
        </p:nvSpPr>
        <p:spPr>
          <a:xfrm>
            <a:off x="457200" y="1691640"/>
            <a:ext cx="4536220" cy="4050792"/>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sp>
        <p:nvSpPr>
          <p:cNvPr id="16" name="Date Placeholder 3">
            <a:extLst>
              <a:ext uri="{FF2B5EF4-FFF2-40B4-BE49-F238E27FC236}">
                <a16:creationId xmlns:a16="http://schemas.microsoft.com/office/drawing/2014/main" id="{84E23EB9-3885-4834-28D6-13A3677B29F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239751240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ontent Ligh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60486-9B2A-2878-17E2-F016A42798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 r="5"/>
          <a:stretch/>
        </p:blipFill>
        <p:spPr>
          <a:xfrm>
            <a:off x="-1" y="893"/>
            <a:ext cx="12187629" cy="6856212"/>
          </a:xfrm>
          <a:prstGeom prst="rect">
            <a:avLst/>
          </a:prstGeom>
        </p:spPr>
      </p:pic>
      <p:sp>
        <p:nvSpPr>
          <p:cNvPr id="6" name="Title 1">
            <a:extLst>
              <a:ext uri="{FF2B5EF4-FFF2-40B4-BE49-F238E27FC236}">
                <a16:creationId xmlns:a16="http://schemas.microsoft.com/office/drawing/2014/main" id="{9106DE62-9B50-FA45-25A0-AB237B40239F}"/>
              </a:ext>
            </a:extLst>
          </p:cNvPr>
          <p:cNvSpPr>
            <a:spLocks noGrp="1"/>
          </p:cNvSpPr>
          <p:nvPr>
            <p:ph type="title"/>
          </p:nvPr>
        </p:nvSpPr>
        <p:spPr>
          <a:xfrm>
            <a:off x="457081" y="457200"/>
            <a:ext cx="9465852" cy="365760"/>
          </a:xfrm>
        </p:spPr>
        <p:txBody>
          <a:bodyPr/>
          <a:lstStyle>
            <a:lvl1pPr>
              <a:defRPr>
                <a:solidFill>
                  <a:schemeClr val="tx1"/>
                </a:solidFill>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952F8323-73B9-8126-1118-CA97F593981B}"/>
              </a:ext>
            </a:extLst>
          </p:cNvPr>
          <p:cNvSpPr>
            <a:spLocks noGrp="1"/>
          </p:cNvSpPr>
          <p:nvPr>
            <p:ph type="body" sz="quarter" idx="10"/>
          </p:nvPr>
        </p:nvSpPr>
        <p:spPr>
          <a:xfrm>
            <a:off x="457081" y="932688"/>
            <a:ext cx="9465852" cy="365760"/>
          </a:xfrm>
        </p:spPr>
        <p:txBody>
          <a:bodyPr/>
          <a:lstStyle>
            <a:lvl1pPr marL="0" indent="0">
              <a:buNone/>
              <a:defRPr sz="2399">
                <a:solidFill>
                  <a:schemeClr val="accent1"/>
                </a:solidFill>
              </a:defRPr>
            </a:lvl1pPr>
          </a:lstStyle>
          <a:p>
            <a:pPr lvl="0"/>
            <a:r>
              <a:rPr lang="en-GB"/>
              <a:t>Click to edit Master text styles</a:t>
            </a:r>
          </a:p>
        </p:txBody>
      </p:sp>
      <p:sp>
        <p:nvSpPr>
          <p:cNvPr id="11" name="Text Placeholder 4">
            <a:extLst>
              <a:ext uri="{FF2B5EF4-FFF2-40B4-BE49-F238E27FC236}">
                <a16:creationId xmlns:a16="http://schemas.microsoft.com/office/drawing/2014/main" id="{9A084BF3-3CF8-8EE6-3DED-9A832AC507C7}"/>
              </a:ext>
            </a:extLst>
          </p:cNvPr>
          <p:cNvSpPr>
            <a:spLocks noGrp="1"/>
          </p:cNvSpPr>
          <p:nvPr>
            <p:ph type="body" sz="quarter" idx="11"/>
          </p:nvPr>
        </p:nvSpPr>
        <p:spPr>
          <a:xfrm>
            <a:off x="457199" y="1691640"/>
            <a:ext cx="3749041" cy="4050792"/>
          </a:xfrm>
        </p:spPr>
        <p:txBody>
          <a:bodyPr/>
          <a:lstStyle>
            <a:lvl1pPr>
              <a:buClr>
                <a:schemeClr val="accent1"/>
              </a:buClr>
              <a:defRPr>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pic>
        <p:nvPicPr>
          <p:cNvPr id="12" name="Graphic 11">
            <a:extLst>
              <a:ext uri="{FF2B5EF4-FFF2-40B4-BE49-F238E27FC236}">
                <a16:creationId xmlns:a16="http://schemas.microsoft.com/office/drawing/2014/main" id="{4A4D9593-AD31-A51A-03F3-22D9C5608F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851" y="490262"/>
            <a:ext cx="1542893" cy="314876"/>
          </a:xfrm>
          <a:prstGeom prst="rect">
            <a:avLst/>
          </a:prstGeom>
        </p:spPr>
      </p:pic>
    </p:spTree>
    <p:extLst>
      <p:ext uri="{BB962C8B-B14F-4D97-AF65-F5344CB8AC3E}">
        <p14:creationId xmlns:p14="http://schemas.microsoft.com/office/powerpoint/2010/main" val="2974618470"/>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1col-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DA68DA5B-1366-29BC-89F5-2E2328111F93}"/>
              </a:ext>
            </a:extLst>
          </p:cNvPr>
          <p:cNvSpPr>
            <a:spLocks noGrp="1"/>
          </p:cNvSpPr>
          <p:nvPr>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254839067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6200" y="5352086"/>
            <a:ext cx="2589450"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0818" y="3844107"/>
            <a:ext cx="5206528" cy="3015777"/>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6" name="Date Placeholder 3">
            <a:extLst>
              <a:ext uri="{FF2B5EF4-FFF2-40B4-BE49-F238E27FC236}">
                <a16:creationId xmlns:a16="http://schemas.microsoft.com/office/drawing/2014/main" id="{BD448DBE-7BD0-45C5-BE91-5CC69B7281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a:solidFill>
                  <a:schemeClr val="accent5"/>
                </a:solidFill>
              </a:rPr>
              <a:t>ZEBRA TECHNOLOGIES</a:t>
            </a:r>
          </a:p>
        </p:txBody>
      </p:sp>
    </p:spTree>
    <p:extLst>
      <p:ext uri="{BB962C8B-B14F-4D97-AF65-F5344CB8AC3E}">
        <p14:creationId xmlns:p14="http://schemas.microsoft.com/office/powerpoint/2010/main" val="2993560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104255" y="6351906"/>
            <a:ext cx="6096000"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04C270D-AC25-43F5-A58D-73B95D1738A7}"/>
              </a:ext>
            </a:extLst>
          </p:cNvPr>
          <p:cNvSpPr>
            <a:spLocks noGrp="1"/>
          </p:cNvSpPr>
          <p:nvPr>
            <p:ph type="body" sz="quarter" idx="12"/>
          </p:nvPr>
        </p:nvSpPr>
        <p:spPr>
          <a:xfrm>
            <a:off x="6217920" y="1692275"/>
            <a:ext cx="5303520" cy="4306888"/>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D4D5AFF0-5436-4506-9F1C-AB3E2DBA7D60}"/>
              </a:ext>
            </a:extLst>
          </p:cNvPr>
          <p:cNvSpPr>
            <a:spLocks noGrp="1"/>
          </p:cNvSpPr>
          <p:nvPr>
            <p:ph type="body" sz="quarter" idx="13"/>
          </p:nvPr>
        </p:nvSpPr>
        <p:spPr>
          <a:xfrm>
            <a:off x="457200" y="1692274"/>
            <a:ext cx="5303838" cy="4306824"/>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
        <p:nvSpPr>
          <p:cNvPr id="8" name="Date Placeholder 3">
            <a:extLst>
              <a:ext uri="{FF2B5EF4-FFF2-40B4-BE49-F238E27FC236}">
                <a16:creationId xmlns:a16="http://schemas.microsoft.com/office/drawing/2014/main" id="{88FE4EDB-F590-4C9D-86FF-252627B03F3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pic>
        <p:nvPicPr>
          <p:cNvPr id="9" name="Picture 8" descr="A close up of a logo&#10;&#10;Description automatically generated">
            <a:extLst>
              <a:ext uri="{FF2B5EF4-FFF2-40B4-BE49-F238E27FC236}">
                <a16:creationId xmlns:a16="http://schemas.microsoft.com/office/drawing/2014/main" id="{9675B785-1875-324B-9BE8-9DC54BC73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1753" y="212082"/>
            <a:ext cx="447621" cy="696812"/>
          </a:xfrm>
          <a:prstGeom prst="rect">
            <a:avLst/>
          </a:prstGeom>
        </p:spPr>
      </p:pic>
      <p:sp>
        <p:nvSpPr>
          <p:cNvPr id="3" name="Slide Number Placeholder 2">
            <a:extLst>
              <a:ext uri="{FF2B5EF4-FFF2-40B4-BE49-F238E27FC236}">
                <a16:creationId xmlns:a16="http://schemas.microsoft.com/office/drawing/2014/main" id="{374219C3-AD1F-929C-F169-94133F481CD7}"/>
              </a:ext>
            </a:extLst>
          </p:cNvPr>
          <p:cNvSpPr>
            <a:spLocks noGrp="1"/>
          </p:cNvSpPr>
          <p:nvPr>
            <p:ph type="sldNum" sz="quarter" idx="14"/>
          </p:nvPr>
        </p:nvSpPr>
        <p:spPr/>
        <p:txBody>
          <a:body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2930043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Presen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46BB-11B2-9950-D4DA-F945B0B599D3}"/>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1" y="892"/>
            <a:ext cx="12189781" cy="6857107"/>
          </a:xfrm>
          <a:prstGeom prst="rect">
            <a:avLst/>
          </a:prstGeom>
        </p:spPr>
      </p:pic>
      <p:sp>
        <p:nvSpPr>
          <p:cNvPr id="7" name="Title 1"/>
          <p:cNvSpPr>
            <a:spLocks noGrp="1"/>
          </p:cNvSpPr>
          <p:nvPr>
            <p:ph type="title" hasCustomPrompt="1"/>
          </p:nvPr>
        </p:nvSpPr>
        <p:spPr>
          <a:xfrm>
            <a:off x="2032000" y="2180676"/>
            <a:ext cx="8951599" cy="1102255"/>
          </a:xfrm>
          <a:prstGeom prst="rect">
            <a:avLst/>
          </a:prstGeom>
        </p:spPr>
        <p:txBody>
          <a:bodyPr anchor="t"/>
          <a:lstStyle>
            <a:lvl1pPr>
              <a:defRPr sz="3600" b="1" cap="all" baseline="0">
                <a:solidFill>
                  <a:schemeClr val="bg1"/>
                </a:solidFill>
                <a:latin typeface="Arial" panose="020B0604020202020204" pitchFamily="34" charset="0"/>
                <a:cs typeface="Arial" panose="020B0604020202020204" pitchFamily="34" charset="0"/>
              </a:defRPr>
            </a:lvl1pPr>
          </a:lstStyle>
          <a:p>
            <a:r>
              <a:rPr lang="en-GB"/>
              <a:t>PRESENTATION TITLE GOES HERE MAXIMUM THREE LINES</a:t>
            </a:r>
            <a:endParaRPr lang="en-US"/>
          </a:p>
        </p:txBody>
      </p:sp>
      <p:sp>
        <p:nvSpPr>
          <p:cNvPr id="4" name="Picture Placeholder 3"/>
          <p:cNvSpPr>
            <a:spLocks noGrp="1" noChangeAspect="1"/>
          </p:cNvSpPr>
          <p:nvPr>
            <p:ph type="pic" sz="quarter" idx="10" hasCustomPrompt="1"/>
          </p:nvPr>
        </p:nvSpPr>
        <p:spPr>
          <a:xfrm>
            <a:off x="2294935" y="4237282"/>
            <a:ext cx="1834112" cy="1834112"/>
          </a:xfrm>
          <a:prstGeom prst="ellipse">
            <a:avLst/>
          </a:prstGeom>
          <a:solidFill>
            <a:schemeClr val="tx1"/>
          </a:solidFill>
          <a:effectLst>
            <a:outerShdw blurRad="243723" sx="102000" sy="102000" algn="ctr" rotWithShape="0">
              <a:prstClr val="black">
                <a:alpha val="70000"/>
              </a:prstClr>
            </a:outerShdw>
          </a:effectLst>
        </p:spPr>
        <p:txBody>
          <a:bodyPr anchor="ctr"/>
          <a:lstStyle>
            <a:lvl1pPr marL="0" indent="0" algn="ctr">
              <a:buNone/>
              <a:defRPr sz="1800">
                <a:solidFill>
                  <a:schemeClr val="bg1"/>
                </a:solidFill>
              </a:defRPr>
            </a:lvl1pPr>
          </a:lstStyle>
          <a:p>
            <a:pPr lvl="0"/>
            <a:r>
              <a:rPr lang="en-GB" noProof="0"/>
              <a:t>Insert your headshot</a:t>
            </a:r>
          </a:p>
        </p:txBody>
      </p:sp>
      <p:sp>
        <p:nvSpPr>
          <p:cNvPr id="16" name="Text Placeholder 15"/>
          <p:cNvSpPr>
            <a:spLocks noGrp="1"/>
          </p:cNvSpPr>
          <p:nvPr>
            <p:ph type="body" sz="quarter" idx="12" hasCustomPrompt="1"/>
          </p:nvPr>
        </p:nvSpPr>
        <p:spPr>
          <a:xfrm>
            <a:off x="2032000" y="3714226"/>
            <a:ext cx="2362201" cy="331027"/>
          </a:xfrm>
          <a:prstGeom prst="rect">
            <a:avLst/>
          </a:prstGeom>
        </p:spPr>
        <p:txBody>
          <a:bodyPr/>
          <a:lstStyle>
            <a:lvl1pPr marL="0" indent="0" algn="ctr">
              <a:buNone/>
              <a:defRPr sz="2000" b="1">
                <a:solidFill>
                  <a:schemeClr val="accent3"/>
                </a:solidFill>
                <a:latin typeface="Arial" panose="020B0604020202020204" pitchFamily="34" charset="0"/>
                <a:cs typeface="Arial" panose="020B0604020202020204" pitchFamily="34" charset="0"/>
              </a:defRPr>
            </a:lvl1pPr>
          </a:lstStyle>
          <a:p>
            <a:pPr lvl="0"/>
            <a:r>
              <a:rPr lang="en-GB"/>
              <a:t>Presenter Name</a:t>
            </a:r>
          </a:p>
        </p:txBody>
      </p:sp>
      <p:pic>
        <p:nvPicPr>
          <p:cNvPr id="2" name="Graphic 1">
            <a:extLst>
              <a:ext uri="{FF2B5EF4-FFF2-40B4-BE49-F238E27FC236}">
                <a16:creationId xmlns:a16="http://schemas.microsoft.com/office/drawing/2014/main" id="{6128A137-D270-E526-6375-236E09ECE3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6309" y="5740400"/>
            <a:ext cx="621868" cy="661988"/>
          </a:xfrm>
          <a:prstGeom prst="rect">
            <a:avLst/>
          </a:prstGeom>
        </p:spPr>
      </p:pic>
      <p:pic>
        <p:nvPicPr>
          <p:cNvPr id="6" name="Picture 5">
            <a:extLst>
              <a:ext uri="{FF2B5EF4-FFF2-40B4-BE49-F238E27FC236}">
                <a16:creationId xmlns:a16="http://schemas.microsoft.com/office/drawing/2014/main" id="{BB0C3DB7-3F6A-2C12-0EA3-8A5953A2753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293350" y="420688"/>
            <a:ext cx="1468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a:extLst>
              <a:ext uri="{FF2B5EF4-FFF2-40B4-BE49-F238E27FC236}">
                <a16:creationId xmlns:a16="http://schemas.microsoft.com/office/drawing/2014/main" id="{8AAC5CC5-0E40-1513-FC07-613CED61CE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CONFIDENTIAL</a:t>
            </a:r>
          </a:p>
        </p:txBody>
      </p:sp>
      <p:sp>
        <p:nvSpPr>
          <p:cNvPr id="3" name="Picture Placeholder 3">
            <a:extLst>
              <a:ext uri="{FF2B5EF4-FFF2-40B4-BE49-F238E27FC236}">
                <a16:creationId xmlns:a16="http://schemas.microsoft.com/office/drawing/2014/main" id="{B0A10007-810C-5849-76BB-DF32AF29CD4B}"/>
              </a:ext>
            </a:extLst>
          </p:cNvPr>
          <p:cNvSpPr>
            <a:spLocks noGrp="1" noChangeAspect="1"/>
          </p:cNvSpPr>
          <p:nvPr>
            <p:ph type="pic" sz="quarter" idx="14" hasCustomPrompt="1"/>
          </p:nvPr>
        </p:nvSpPr>
        <p:spPr>
          <a:xfrm>
            <a:off x="5133319" y="4195200"/>
            <a:ext cx="1834112" cy="1834112"/>
          </a:xfrm>
          <a:prstGeom prst="ellipse">
            <a:avLst/>
          </a:prstGeom>
          <a:solidFill>
            <a:schemeClr val="tx1"/>
          </a:solidFill>
          <a:effectLst>
            <a:outerShdw blurRad="243723" sx="102000" sy="102000" algn="ctr" rotWithShape="0">
              <a:prstClr val="black">
                <a:alpha val="70000"/>
              </a:prstClr>
            </a:outerShdw>
          </a:effectLst>
        </p:spPr>
        <p:txBody>
          <a:bodyPr anchor="ctr"/>
          <a:lstStyle>
            <a:lvl1pPr marL="0" indent="0" algn="ctr">
              <a:buNone/>
              <a:defRPr sz="1800">
                <a:solidFill>
                  <a:schemeClr val="bg1"/>
                </a:solidFill>
              </a:defRPr>
            </a:lvl1pPr>
          </a:lstStyle>
          <a:p>
            <a:pPr lvl="0"/>
            <a:r>
              <a:rPr lang="en-GB" noProof="0"/>
              <a:t>Insert your headshot</a:t>
            </a:r>
          </a:p>
        </p:txBody>
      </p:sp>
      <p:sp>
        <p:nvSpPr>
          <p:cNvPr id="8" name="Picture Placeholder 3">
            <a:extLst>
              <a:ext uri="{FF2B5EF4-FFF2-40B4-BE49-F238E27FC236}">
                <a16:creationId xmlns:a16="http://schemas.microsoft.com/office/drawing/2014/main" id="{09F37C6C-64F2-C3FD-728A-C83080D52FCA}"/>
              </a:ext>
            </a:extLst>
          </p:cNvPr>
          <p:cNvSpPr>
            <a:spLocks noGrp="1" noChangeAspect="1"/>
          </p:cNvSpPr>
          <p:nvPr>
            <p:ph type="pic" sz="quarter" idx="15" hasCustomPrompt="1"/>
          </p:nvPr>
        </p:nvSpPr>
        <p:spPr>
          <a:xfrm>
            <a:off x="7971703" y="4237282"/>
            <a:ext cx="1834112" cy="1834112"/>
          </a:xfrm>
          <a:prstGeom prst="ellipse">
            <a:avLst/>
          </a:prstGeom>
          <a:solidFill>
            <a:schemeClr val="tx1"/>
          </a:solidFill>
          <a:effectLst>
            <a:outerShdw blurRad="243723" sx="102000" sy="102000" algn="ctr" rotWithShape="0">
              <a:prstClr val="black">
                <a:alpha val="70000"/>
              </a:prstClr>
            </a:outerShdw>
          </a:effectLst>
        </p:spPr>
        <p:txBody>
          <a:bodyPr anchor="ctr"/>
          <a:lstStyle>
            <a:lvl1pPr marL="0" indent="0" algn="ctr">
              <a:buNone/>
              <a:defRPr sz="1800">
                <a:solidFill>
                  <a:schemeClr val="bg1"/>
                </a:solidFill>
              </a:defRPr>
            </a:lvl1pPr>
          </a:lstStyle>
          <a:p>
            <a:pPr lvl="0"/>
            <a:r>
              <a:rPr lang="en-GB" noProof="0"/>
              <a:t>Insert your headshot</a:t>
            </a:r>
          </a:p>
        </p:txBody>
      </p:sp>
      <p:sp>
        <p:nvSpPr>
          <p:cNvPr id="9" name="Text Placeholder 15">
            <a:extLst>
              <a:ext uri="{FF2B5EF4-FFF2-40B4-BE49-F238E27FC236}">
                <a16:creationId xmlns:a16="http://schemas.microsoft.com/office/drawing/2014/main" id="{F62AC121-E4A7-D67E-D068-E0D926DDABB3}"/>
              </a:ext>
            </a:extLst>
          </p:cNvPr>
          <p:cNvSpPr>
            <a:spLocks noGrp="1"/>
          </p:cNvSpPr>
          <p:nvPr>
            <p:ph type="body" sz="quarter" idx="16" hasCustomPrompt="1"/>
          </p:nvPr>
        </p:nvSpPr>
        <p:spPr>
          <a:xfrm>
            <a:off x="4869274" y="3705726"/>
            <a:ext cx="2362201" cy="331027"/>
          </a:xfrm>
          <a:prstGeom prst="rect">
            <a:avLst/>
          </a:prstGeom>
        </p:spPr>
        <p:txBody>
          <a:bodyPr/>
          <a:lstStyle>
            <a:lvl1pPr marL="0" indent="0" algn="ctr">
              <a:buNone/>
              <a:defRPr sz="2000" b="1">
                <a:solidFill>
                  <a:schemeClr val="accent3"/>
                </a:solidFill>
                <a:latin typeface="Arial" panose="020B0604020202020204" pitchFamily="34" charset="0"/>
                <a:cs typeface="Arial" panose="020B0604020202020204" pitchFamily="34" charset="0"/>
              </a:defRPr>
            </a:lvl1pPr>
          </a:lstStyle>
          <a:p>
            <a:pPr lvl="0"/>
            <a:r>
              <a:rPr lang="en-GB"/>
              <a:t>Presenter Name</a:t>
            </a:r>
          </a:p>
        </p:txBody>
      </p:sp>
      <p:sp>
        <p:nvSpPr>
          <p:cNvPr id="11" name="Text Placeholder 15">
            <a:extLst>
              <a:ext uri="{FF2B5EF4-FFF2-40B4-BE49-F238E27FC236}">
                <a16:creationId xmlns:a16="http://schemas.microsoft.com/office/drawing/2014/main" id="{F6F5EE0C-CB89-E1DA-9AA4-E8084FFF9228}"/>
              </a:ext>
            </a:extLst>
          </p:cNvPr>
          <p:cNvSpPr>
            <a:spLocks noGrp="1"/>
          </p:cNvSpPr>
          <p:nvPr>
            <p:ph type="body" sz="quarter" idx="17" hasCustomPrompt="1"/>
          </p:nvPr>
        </p:nvSpPr>
        <p:spPr>
          <a:xfrm>
            <a:off x="7669245" y="3705725"/>
            <a:ext cx="2362201" cy="331027"/>
          </a:xfrm>
          <a:prstGeom prst="rect">
            <a:avLst/>
          </a:prstGeom>
        </p:spPr>
        <p:txBody>
          <a:bodyPr/>
          <a:lstStyle>
            <a:lvl1pPr marL="0" indent="0" algn="ctr">
              <a:buNone/>
              <a:defRPr sz="2000" b="1">
                <a:solidFill>
                  <a:schemeClr val="accent3"/>
                </a:solidFill>
                <a:latin typeface="Arial" panose="020B0604020202020204" pitchFamily="34" charset="0"/>
                <a:cs typeface="Arial" panose="020B0604020202020204" pitchFamily="34" charset="0"/>
              </a:defRPr>
            </a:lvl1pPr>
          </a:lstStyle>
          <a:p>
            <a:pPr lvl="0"/>
            <a:r>
              <a:rPr lang="en-GB"/>
              <a:t>Presenter Name</a:t>
            </a:r>
          </a:p>
        </p:txBody>
      </p:sp>
    </p:spTree>
    <p:extLst>
      <p:ext uri="{BB962C8B-B14F-4D97-AF65-F5344CB8AC3E}">
        <p14:creationId xmlns:p14="http://schemas.microsoft.com/office/powerpoint/2010/main" val="3093907020"/>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26738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061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Date Placeholder 3">
            <a:extLst>
              <a:ext uri="{FF2B5EF4-FFF2-40B4-BE49-F238E27FC236}">
                <a16:creationId xmlns:a16="http://schemas.microsoft.com/office/drawing/2014/main" id="{92E20BC0-29C7-2B2F-8220-2D5CA927DBE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4740A80D-3FD2-AECE-3B78-F0C8940F2F8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
        <p:nvSpPr>
          <p:cNvPr id="6" name="Title 1">
            <a:extLst>
              <a:ext uri="{FF2B5EF4-FFF2-40B4-BE49-F238E27FC236}">
                <a16:creationId xmlns:a16="http://schemas.microsoft.com/office/drawing/2014/main" id="{573F3D6B-5EAE-D329-3B85-4EF0EFDF9FAC}"/>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7" name="Text Placeholder 3">
            <a:extLst>
              <a:ext uri="{FF2B5EF4-FFF2-40B4-BE49-F238E27FC236}">
                <a16:creationId xmlns:a16="http://schemas.microsoft.com/office/drawing/2014/main" id="{79C35932-03D0-F6A9-E456-E5F6FE82F58A}"/>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429064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guide id="3" orient="horz" pos="41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manufaturing plant-image">
    <p:spTree>
      <p:nvGrpSpPr>
        <p:cNvPr id="1" name=""/>
        <p:cNvGrpSpPr/>
        <p:nvPr/>
      </p:nvGrpSpPr>
      <p:grpSpPr>
        <a:xfrm>
          <a:off x="0" y="0"/>
          <a:ext cx="0" cy="0"/>
          <a:chOff x="0" y="0"/>
          <a:chExt cx="0" cy="0"/>
        </a:xfrm>
      </p:grpSpPr>
      <p:pic>
        <p:nvPicPr>
          <p:cNvPr id="2" name="Picture 1" descr="A group of workers in a factory&#10;&#10;Description automatically generated">
            <a:extLst>
              <a:ext uri="{FF2B5EF4-FFF2-40B4-BE49-F238E27FC236}">
                <a16:creationId xmlns:a16="http://schemas.microsoft.com/office/drawing/2014/main" id="{3861C160-F71B-26A3-9089-C655E1ADC2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834"/>
          <a:stretch/>
        </p:blipFill>
        <p:spPr>
          <a:xfrm>
            <a:off x="0" y="690880"/>
            <a:ext cx="12188824" cy="616712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12426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manufaturing plant-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9E640-B2D0-4E32-04ED-47597C2100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1" b="5652"/>
          <a:stretch/>
        </p:blipFill>
        <p:spPr>
          <a:xfrm>
            <a:off x="-75898" y="21830"/>
            <a:ext cx="12258416" cy="683617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084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manufaturing plant-image">
    <p:spTree>
      <p:nvGrpSpPr>
        <p:cNvPr id="1" name=""/>
        <p:cNvGrpSpPr/>
        <p:nvPr/>
      </p:nvGrpSpPr>
      <p:grpSpPr>
        <a:xfrm>
          <a:off x="0" y="0"/>
          <a:ext cx="0" cy="0"/>
          <a:chOff x="0" y="0"/>
          <a:chExt cx="0" cy="0"/>
        </a:xfrm>
      </p:grpSpPr>
      <p:pic>
        <p:nvPicPr>
          <p:cNvPr id="5" name="Picture 4" descr="A person standing in a factory&#10;&#10;Description automatically generated">
            <a:extLst>
              <a:ext uri="{FF2B5EF4-FFF2-40B4-BE49-F238E27FC236}">
                <a16:creationId xmlns:a16="http://schemas.microsoft.com/office/drawing/2014/main" id="{DD972AA4-2500-EA7C-BC8A-EEB37219EB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70" b="12701"/>
          <a:stretch/>
        </p:blipFill>
        <p:spPr>
          <a:xfrm>
            <a:off x="-1" y="0"/>
            <a:ext cx="12188825" cy="685800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25239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manufaturing plant-aerial vie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8485A-4A5A-56E4-C1BF-8A6650024957}"/>
              </a:ext>
            </a:extLst>
          </p:cNvPr>
          <p:cNvPicPr>
            <a:picLocks noChangeAspect="1"/>
          </p:cNvPicPr>
          <p:nvPr userDrawn="1"/>
        </p:nvPicPr>
        <p:blipFill>
          <a:blip r:embed="rId2" cstate="print">
            <a:alphaModFix amt="76000"/>
            <a:extLst>
              <a:ext uri="{28A0092B-C50C-407E-A947-70E740481C1C}">
                <a14:useLocalDpi xmlns:a14="http://schemas.microsoft.com/office/drawing/2010/main" val="0"/>
              </a:ext>
            </a:extLst>
          </a:blip>
          <a:srcRect/>
          <a:stretch/>
        </p:blipFill>
        <p:spPr>
          <a:xfrm>
            <a:off x="1" y="0"/>
            <a:ext cx="12188824" cy="6858000"/>
          </a:xfrm>
          <a:prstGeom prst="rect">
            <a:avLst/>
          </a:prstGeom>
        </p:spPr>
      </p:pic>
      <p:sp>
        <p:nvSpPr>
          <p:cNvPr id="8" name="Date Placeholder 3">
            <a:extLst>
              <a:ext uri="{FF2B5EF4-FFF2-40B4-BE49-F238E27FC236}">
                <a16:creationId xmlns:a16="http://schemas.microsoft.com/office/drawing/2014/main" id="{B1B0EBCD-6B6C-67B7-EB2A-8BC4B82572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5EA35F15-7C69-5457-B8D5-3C8EC16D1BC1}"/>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1539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3dRen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D57A85E-56C3-673D-8588-E0D84512DF2F}"/>
              </a:ext>
            </a:extLst>
          </p:cNvPr>
          <p:cNvPicPr>
            <a:picLocks noChangeAspect="1"/>
          </p:cNvPicPr>
          <p:nvPr userDrawn="1"/>
        </p:nvPicPr>
        <p:blipFill>
          <a:blip r:embed="rId2" cstate="print">
            <a:alphaModFix amt="79000"/>
            <a:extLst>
              <a:ext uri="{28A0092B-C50C-407E-A947-70E740481C1C}">
                <a14:useLocalDpi xmlns:a14="http://schemas.microsoft.com/office/drawing/2010/main" val="0"/>
              </a:ext>
            </a:extLst>
          </a:blip>
          <a:srcRect/>
          <a:stretch/>
        </p:blipFill>
        <p:spPr>
          <a:xfrm>
            <a:off x="0" y="0"/>
            <a:ext cx="12188825" cy="6919069"/>
          </a:xfrm>
          <a:prstGeom prst="rect">
            <a:avLst/>
          </a:prstGeom>
        </p:spPr>
      </p:pic>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557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new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1F6298F-B492-2D25-1D82-D1781ABB71DC}"/>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6EFD105E-A747-6FDD-F216-27D24F93F7A3}"/>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blue and black background with a globe&#10;&#10;Description automatically generated">
            <a:extLst>
              <a:ext uri="{FF2B5EF4-FFF2-40B4-BE49-F238E27FC236}">
                <a16:creationId xmlns:a16="http://schemas.microsoft.com/office/drawing/2014/main" id="{D8188810-F57D-D90F-0370-D2E568DAC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3918"/>
            <a:ext cx="12265894" cy="6989754"/>
          </a:xfrm>
          <a:prstGeom prst="rect">
            <a:avLst/>
          </a:prstGeom>
        </p:spPr>
      </p:pic>
    </p:spTree>
    <p:extLst>
      <p:ext uri="{BB962C8B-B14F-4D97-AF65-F5344CB8AC3E}">
        <p14:creationId xmlns:p14="http://schemas.microsoft.com/office/powerpoint/2010/main" val="5302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Plane p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5100-B342-FA42-B18E-E0713B135DDA}"/>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E71A2F-D205-8871-9402-491F2BA65195}"/>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9" name="Text Placeholder 3">
            <a:extLst>
              <a:ext uri="{FF2B5EF4-FFF2-40B4-BE49-F238E27FC236}">
                <a16:creationId xmlns:a16="http://schemas.microsoft.com/office/drawing/2014/main" id="{1C5C148A-96BD-759F-FE50-C613DD21AEC1}"/>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10" name="Date Placeholder 3">
            <a:extLst>
              <a:ext uri="{FF2B5EF4-FFF2-40B4-BE49-F238E27FC236}">
                <a16:creationId xmlns:a16="http://schemas.microsoft.com/office/drawing/2014/main" id="{1933887F-1E0E-2386-E3C0-435A432DCA1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1" name="Date Placeholder 3">
            <a:extLst>
              <a:ext uri="{FF2B5EF4-FFF2-40B4-BE49-F238E27FC236}">
                <a16:creationId xmlns:a16="http://schemas.microsoft.com/office/drawing/2014/main" id="{157977C9-F79B-3FCB-1ABC-38EAF9242727}"/>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8514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11">
          <p15:clr>
            <a:srgbClr val="FBAE40"/>
          </p15:clr>
        </p15:guide>
        <p15:guide id="3" orient="horz" pos="1644">
          <p15:clr>
            <a:srgbClr val="FBAE40"/>
          </p15:clr>
        </p15:guide>
        <p15:guide id="4" pos="62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5925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3" name="Date Placeholder 3">
            <a:extLst>
              <a:ext uri="{FF2B5EF4-FFF2-40B4-BE49-F238E27FC236}">
                <a16:creationId xmlns:a16="http://schemas.microsoft.com/office/drawing/2014/main" id="{A1E2CFCE-2C96-C21E-2496-8B0E0C66566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A1920C76-1EA0-801E-516E-AC2CCC91FCE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688349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news pap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8" name="Picture 7" descr="A close-up of a white object&#10;&#10;Description automatically generated">
            <a:extLst>
              <a:ext uri="{FF2B5EF4-FFF2-40B4-BE49-F238E27FC236}">
                <a16:creationId xmlns:a16="http://schemas.microsoft.com/office/drawing/2014/main" id="{DDA7ACAE-01AF-7611-E6AF-3B1B6D215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35660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Plane pages-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A738-72A9-7C3A-8AFE-2C5A000C77CF}"/>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3" name="Text Placeholder 3">
            <a:extLst>
              <a:ext uri="{FF2B5EF4-FFF2-40B4-BE49-F238E27FC236}">
                <a16:creationId xmlns:a16="http://schemas.microsoft.com/office/drawing/2014/main" id="{084BCDD9-CB7C-24E2-A91B-5C3EE3A5C2E9}"/>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346149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Angle pages-d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5508D-16BC-5181-28DE-354EB8EFF2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14636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145B6463-3900-E414-2507-184240FF12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684" t="25350"/>
          <a:stretch/>
        </p:blipFill>
        <p:spPr>
          <a:xfrm>
            <a:off x="-38491" y="0"/>
            <a:ext cx="12630254" cy="6858000"/>
          </a:xfrm>
          <a:prstGeom prst="rect">
            <a:avLst/>
          </a:prstGeom>
        </p:spPr>
      </p:pic>
      <p:sp>
        <p:nvSpPr>
          <p:cNvPr id="5" name="Freeform 4">
            <a:extLst>
              <a:ext uri="{FF2B5EF4-FFF2-40B4-BE49-F238E27FC236}">
                <a16:creationId xmlns:a16="http://schemas.microsoft.com/office/drawing/2014/main" id="{418CC826-9D41-471B-20B6-FE63CCD788F7}"/>
              </a:ext>
            </a:extLst>
          </p:cNvPr>
          <p:cNvSpPr/>
          <p:nvPr userDrawn="1"/>
        </p:nvSpPr>
        <p:spPr>
          <a:xfrm>
            <a:off x="-38491" y="-9625"/>
            <a:ext cx="8680757" cy="4986502"/>
          </a:xfrm>
          <a:custGeom>
            <a:avLst/>
            <a:gdLst>
              <a:gd name="connsiteX0" fmla="*/ 19250 w 7709836"/>
              <a:gd name="connsiteY0" fmla="*/ 0 h 4427621"/>
              <a:gd name="connsiteX1" fmla="*/ 7709836 w 7709836"/>
              <a:gd name="connsiteY1" fmla="*/ 0 h 4427621"/>
              <a:gd name="connsiteX2" fmla="*/ 0 w 7709836"/>
              <a:gd name="connsiteY2" fmla="*/ 4427621 h 4427621"/>
              <a:gd name="connsiteX3" fmla="*/ 19250 w 7709836"/>
              <a:gd name="connsiteY3" fmla="*/ 0 h 4427621"/>
            </a:gdLst>
            <a:ahLst/>
            <a:cxnLst>
              <a:cxn ang="0">
                <a:pos x="connsiteX0" y="connsiteY0"/>
              </a:cxn>
              <a:cxn ang="0">
                <a:pos x="connsiteX1" y="connsiteY1"/>
              </a:cxn>
              <a:cxn ang="0">
                <a:pos x="connsiteX2" y="connsiteY2"/>
              </a:cxn>
              <a:cxn ang="0">
                <a:pos x="connsiteX3" y="connsiteY3"/>
              </a:cxn>
            </a:cxnLst>
            <a:rect l="l" t="t" r="r" b="b"/>
            <a:pathLst>
              <a:path w="7709836" h="4427621">
                <a:moveTo>
                  <a:pt x="19250" y="0"/>
                </a:moveTo>
                <a:lnTo>
                  <a:pt x="7709836" y="0"/>
                </a:lnTo>
                <a:lnTo>
                  <a:pt x="0" y="4427621"/>
                </a:lnTo>
                <a:cubicBezTo>
                  <a:pt x="6417" y="2951747"/>
                  <a:pt x="12833" y="1475874"/>
                  <a:pt x="19250" y="0"/>
                </a:cubicBezTo>
                <a:close/>
              </a:path>
            </a:pathLst>
          </a:cu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0A0A7F08-EB75-D0F2-C29D-E66068208B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4D8786A-23DD-83F5-EDDE-AA8759EF8DE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20475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6" name="Date Placeholder 3">
            <a:extLst>
              <a:ext uri="{FF2B5EF4-FFF2-40B4-BE49-F238E27FC236}">
                <a16:creationId xmlns:a16="http://schemas.microsoft.com/office/drawing/2014/main" id="{28B39AC4-8C55-CA04-6199-AC91C19D18F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ED6B081-699F-AA0D-C329-2A3B46FD3B8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10890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alpha val="60252"/>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589" y="-80224"/>
            <a:ext cx="12341406" cy="6936056"/>
          </a:xfrm>
          <a:prstGeom prst="rect">
            <a:avLst/>
          </a:prstGeom>
        </p:spPr>
      </p:pic>
      <p:sp>
        <p:nvSpPr>
          <p:cNvPr id="6" name="Date Placeholder 3">
            <a:extLst>
              <a:ext uri="{FF2B5EF4-FFF2-40B4-BE49-F238E27FC236}">
                <a16:creationId xmlns:a16="http://schemas.microsoft.com/office/drawing/2014/main" id="{9361EEEC-82FE-A96C-61B7-9C2AF705C22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chemeClr val="bg1"/>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chemeClr val="bg1"/>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CD67EA31-3DDF-34EB-C649-652D8D7D8A0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ZEBRA TECHNOLOGIES</a:t>
            </a:r>
          </a:p>
        </p:txBody>
      </p:sp>
      <p:sp>
        <p:nvSpPr>
          <p:cNvPr id="9" name="Rectangle 8">
            <a:extLst>
              <a:ext uri="{FF2B5EF4-FFF2-40B4-BE49-F238E27FC236}">
                <a16:creationId xmlns:a16="http://schemas.microsoft.com/office/drawing/2014/main" id="{C845BD6C-ACC6-F649-CEC8-0ED03F62473E}"/>
              </a:ext>
            </a:extLst>
          </p:cNvPr>
          <p:cNvSpPr/>
          <p:nvPr userDrawn="1"/>
        </p:nvSpPr>
        <p:spPr>
          <a:xfrm>
            <a:off x="-149589" y="-80224"/>
            <a:ext cx="12341406" cy="6938224"/>
          </a:xfrm>
          <a:prstGeom prst="rect">
            <a:avLst/>
          </a:prstGeom>
          <a:solidFill>
            <a:srgbClr val="0A1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 shot of a news&#10;&#10;Description automatically generated">
            <a:extLst>
              <a:ext uri="{FF2B5EF4-FFF2-40B4-BE49-F238E27FC236}">
                <a16:creationId xmlns:a16="http://schemas.microsoft.com/office/drawing/2014/main" id="{019A81EC-2963-1693-BADB-52B40389D3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60" b="4030"/>
          <a:stretch/>
        </p:blipFill>
        <p:spPr>
          <a:xfrm>
            <a:off x="-149590" y="-80225"/>
            <a:ext cx="12332107" cy="6938225"/>
          </a:xfrm>
          <a:prstGeom prst="rect">
            <a:avLst/>
          </a:prstGeom>
        </p:spPr>
      </p:pic>
    </p:spTree>
    <p:extLst>
      <p:ext uri="{BB962C8B-B14F-4D97-AF65-F5344CB8AC3E}">
        <p14:creationId xmlns:p14="http://schemas.microsoft.com/office/powerpoint/2010/main" val="390294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blue, screenshot, electric blue, azure&#10;&#10;Description automatically generated">
            <a:extLst>
              <a:ext uri="{FF2B5EF4-FFF2-40B4-BE49-F238E27FC236}">
                <a16:creationId xmlns:a16="http://schemas.microsoft.com/office/drawing/2014/main" id="{9E076C26-566A-35C6-9924-E48FE8D31B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0340" b="10096"/>
          <a:stretch/>
        </p:blipFill>
        <p:spPr>
          <a:xfrm>
            <a:off x="-1" y="0"/>
            <a:ext cx="12188826" cy="6858000"/>
          </a:xfrm>
          <a:prstGeom prst="rect">
            <a:avLst/>
          </a:prstGeom>
        </p:spPr>
      </p:pic>
    </p:spTree>
    <p:extLst>
      <p:ext uri="{BB962C8B-B14F-4D97-AF65-F5344CB8AC3E}">
        <p14:creationId xmlns:p14="http://schemas.microsoft.com/office/powerpoint/2010/main" val="364856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246CC181-6E75-CB76-4F48-34B756C515D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80901" y="1681"/>
            <a:ext cx="11807924" cy="6856319"/>
          </a:xfrm>
          <a:prstGeom prst="rect">
            <a:avLst/>
          </a:prstGeom>
        </p:spPr>
      </p:pic>
      <p:sp>
        <p:nvSpPr>
          <p:cNvPr id="4" name="Freeform 3">
            <a:extLst>
              <a:ext uri="{FF2B5EF4-FFF2-40B4-BE49-F238E27FC236}">
                <a16:creationId xmlns:a16="http://schemas.microsoft.com/office/drawing/2014/main" id="{AA44A7FE-C16B-D3DF-EE84-A77254B990CC}"/>
              </a:ext>
            </a:extLst>
          </p:cNvPr>
          <p:cNvSpPr/>
          <p:nvPr userDrawn="1"/>
        </p:nvSpPr>
        <p:spPr>
          <a:xfrm>
            <a:off x="0" y="0"/>
            <a:ext cx="8303637" cy="6858000"/>
          </a:xfrm>
          <a:custGeom>
            <a:avLst/>
            <a:gdLst>
              <a:gd name="connsiteX0" fmla="*/ 4157932 w 8143336"/>
              <a:gd name="connsiteY0" fmla="*/ 0 h 6918385"/>
              <a:gd name="connsiteX1" fmla="*/ 8143336 w 8143336"/>
              <a:gd name="connsiteY1" fmla="*/ 6918385 h 6918385"/>
              <a:gd name="connsiteX2" fmla="*/ 0 w 8143336"/>
              <a:gd name="connsiteY2" fmla="*/ 6918385 h 6918385"/>
              <a:gd name="connsiteX3" fmla="*/ 0 w 8143336"/>
              <a:gd name="connsiteY3" fmla="*/ 0 h 6918385"/>
              <a:gd name="connsiteX4" fmla="*/ 4157932 w 8143336"/>
              <a:gd name="connsiteY4" fmla="*/ 0 h 691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336" h="6918385">
                <a:moveTo>
                  <a:pt x="4157932" y="0"/>
                </a:moveTo>
                <a:lnTo>
                  <a:pt x="8143336" y="6918385"/>
                </a:lnTo>
                <a:lnTo>
                  <a:pt x="0" y="6918385"/>
                </a:lnTo>
                <a:lnTo>
                  <a:pt x="0" y="0"/>
                </a:lnTo>
                <a:lnTo>
                  <a:pt x="415793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creenshot, white, design&#10;&#10;Description automatically generated">
            <a:extLst>
              <a:ext uri="{FF2B5EF4-FFF2-40B4-BE49-F238E27FC236}">
                <a16:creationId xmlns:a16="http://schemas.microsoft.com/office/drawing/2014/main" id="{82B17B2A-43C3-3E93-46F4-C3E0F19489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349" t="22016" r="41018" b="20322"/>
          <a:stretch/>
        </p:blipFill>
        <p:spPr>
          <a:xfrm>
            <a:off x="0" y="0"/>
            <a:ext cx="12188825" cy="6858000"/>
          </a:xfrm>
          <a:prstGeom prst="rect">
            <a:avLst/>
          </a:prstGeom>
        </p:spPr>
      </p:pic>
      <p:sp>
        <p:nvSpPr>
          <p:cNvPr id="8" name="Date Placeholder 3">
            <a:extLst>
              <a:ext uri="{FF2B5EF4-FFF2-40B4-BE49-F238E27FC236}">
                <a16:creationId xmlns:a16="http://schemas.microsoft.com/office/drawing/2014/main" id="{80945C92-AADD-689A-B879-6CF236462B6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C5B15EA-0C96-11E9-2CAF-97A03BDD281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91436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39743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pic>
        <p:nvPicPr>
          <p:cNvPr id="3" name="Picture 2" descr="A picture containing screenshot, white, design&#10;&#10;Description automatically generated">
            <a:extLst>
              <a:ext uri="{FF2B5EF4-FFF2-40B4-BE49-F238E27FC236}">
                <a16:creationId xmlns:a16="http://schemas.microsoft.com/office/drawing/2014/main" id="{932FE386-2122-DC86-2AFA-AB6DBAAF3E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969" t="27969"/>
          <a:stretch/>
        </p:blipFill>
        <p:spPr>
          <a:xfrm>
            <a:off x="-1" y="0"/>
            <a:ext cx="12188827" cy="6858000"/>
          </a:xfrm>
          <a:prstGeom prst="rect">
            <a:avLst/>
          </a:prstGeom>
        </p:spPr>
      </p:pic>
    </p:spTree>
    <p:extLst>
      <p:ext uri="{BB962C8B-B14F-4D97-AF65-F5344CB8AC3E}">
        <p14:creationId xmlns:p14="http://schemas.microsoft.com/office/powerpoint/2010/main" val="149090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ackcover">
    <p:spTree>
      <p:nvGrpSpPr>
        <p:cNvPr id="1" name=""/>
        <p:cNvGrpSpPr/>
        <p:nvPr/>
      </p:nvGrpSpPr>
      <p:grpSpPr>
        <a:xfrm>
          <a:off x="0" y="0"/>
          <a:ext cx="0" cy="0"/>
          <a:chOff x="0" y="0"/>
          <a:chExt cx="0" cy="0"/>
        </a:xfrm>
      </p:grpSpPr>
      <p:pic>
        <p:nvPicPr>
          <p:cNvPr id="2" name="Picture 1" descr="A picture containing blue, screenshot, electric blue, azure&#10;&#10;Description automatically generated">
            <a:extLst>
              <a:ext uri="{FF2B5EF4-FFF2-40B4-BE49-F238E27FC236}">
                <a16:creationId xmlns:a16="http://schemas.microsoft.com/office/drawing/2014/main" id="{3E36A072-437A-9848-CF7C-EA8091CE66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893"/>
            <a:ext cx="12188826" cy="6856215"/>
          </a:xfrm>
          <a:prstGeom prst="rect">
            <a:avLst/>
          </a:prstGeom>
        </p:spPr>
      </p:pic>
      <p:sp>
        <p:nvSpPr>
          <p:cNvPr id="4" name="TextBox 3">
            <a:extLst>
              <a:ext uri="{FF2B5EF4-FFF2-40B4-BE49-F238E27FC236}">
                <a16:creationId xmlns:a16="http://schemas.microsoft.com/office/drawing/2014/main" id="{B63E4A57-1264-C22A-C917-5E94F4FB24ED}"/>
              </a:ext>
            </a:extLst>
          </p:cNvPr>
          <p:cNvSpPr txBox="1"/>
          <p:nvPr userDrawn="1"/>
        </p:nvSpPr>
        <p:spPr>
          <a:xfrm>
            <a:off x="452600" y="2234566"/>
            <a:ext cx="5902170" cy="1200016"/>
          </a:xfrm>
          <a:prstGeom prst="rect">
            <a:avLst/>
          </a:prstGeom>
          <a:noFill/>
        </p:spPr>
        <p:txBody>
          <a:bodyPr wrap="square">
            <a:spAutoFit/>
          </a:bodyPr>
          <a:lstStyle/>
          <a:p>
            <a:pPr>
              <a:lnSpc>
                <a:spcPct val="90000"/>
              </a:lnSpc>
              <a:spcBef>
                <a:spcPts val="0"/>
              </a:spcBef>
              <a:spcAft>
                <a:spcPts val="0"/>
              </a:spcAft>
            </a:pPr>
            <a:r>
              <a:rPr lang="en-US" sz="7998" b="1">
                <a:solidFill>
                  <a:schemeClr val="bg1"/>
                </a:solidFill>
                <a:ea typeface="Times New Roman" panose="02020603050405020304" pitchFamily="18" charset="0"/>
                <a:cs typeface="Arial" panose="020B0604020202020204" pitchFamily="34" charset="0"/>
              </a:rPr>
              <a:t>Thank You</a:t>
            </a:r>
          </a:p>
        </p:txBody>
      </p:sp>
      <p:pic>
        <p:nvPicPr>
          <p:cNvPr id="6" name="Graphic 5">
            <a:extLst>
              <a:ext uri="{FF2B5EF4-FFF2-40B4-BE49-F238E27FC236}">
                <a16:creationId xmlns:a16="http://schemas.microsoft.com/office/drawing/2014/main" id="{EF1BB600-0A33-8617-C945-05ED83BCA74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4179" y="1060721"/>
            <a:ext cx="2566320" cy="551717"/>
          </a:xfrm>
          <a:prstGeom prst="rect">
            <a:avLst/>
          </a:prstGeom>
        </p:spPr>
      </p:pic>
      <p:sp>
        <p:nvSpPr>
          <p:cNvPr id="7" name="Rectangle 6">
            <a:extLst>
              <a:ext uri="{FF2B5EF4-FFF2-40B4-BE49-F238E27FC236}">
                <a16:creationId xmlns:a16="http://schemas.microsoft.com/office/drawing/2014/main" id="{BE3089C7-8CC0-4728-8B09-7F285417275C}"/>
              </a:ext>
            </a:extLst>
          </p:cNvPr>
          <p:cNvSpPr/>
          <p:nvPr userDrawn="1"/>
        </p:nvSpPr>
        <p:spPr>
          <a:xfrm>
            <a:off x="564180" y="5797281"/>
            <a:ext cx="5902170" cy="307653"/>
          </a:xfrm>
          <a:prstGeom prst="rect">
            <a:avLst/>
          </a:prstGeom>
        </p:spPr>
        <p:txBody>
          <a:bodyPr wrap="square" lIns="0" tIns="0" rIns="121803" bIns="60901">
            <a:spAutoFit/>
          </a:bodyPr>
          <a:lstStyle/>
          <a:p>
            <a:pPr algn="l"/>
            <a:r>
              <a:rPr lang="en-GB" sz="800">
                <a:solidFill>
                  <a:schemeClr val="bg1"/>
                </a:solidFill>
                <a:cs typeface="Arial" panose="020B0604020202020204" pitchFamily="34" charset="0"/>
              </a:rPr>
              <a:t>ZEBRA and the stylized Zebra head are trademarks of Zebra Technologies Corp., registered in many jurisdictions worldwide. All other trademarks are the property of their respective owners. ©2024 Zebra Technologies Corp. and/or its affiliates. 02/2024.</a:t>
            </a:r>
          </a:p>
        </p:txBody>
      </p:sp>
    </p:spTree>
    <p:extLst>
      <p:ext uri="{BB962C8B-B14F-4D97-AF65-F5344CB8AC3E}">
        <p14:creationId xmlns:p14="http://schemas.microsoft.com/office/powerpoint/2010/main" val="17285458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picture containing screenshot, white, design&#10;&#10;Description automatically generated">
            <a:extLst>
              <a:ext uri="{FF2B5EF4-FFF2-40B4-BE49-F238E27FC236}">
                <a16:creationId xmlns:a16="http://schemas.microsoft.com/office/drawing/2014/main" id="{80ABD048-E259-3C7B-B5CF-D4F7A0840E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0964" t="10945" r="3125" b="3101"/>
          <a:stretch/>
        </p:blipFill>
        <p:spPr>
          <a:xfrm>
            <a:off x="0" y="-1"/>
            <a:ext cx="12188826" cy="6858001"/>
          </a:xfrm>
          <a:prstGeom prst="rect">
            <a:avLst/>
          </a:prstGeom>
        </p:spPr>
      </p:pic>
      <p:sp>
        <p:nvSpPr>
          <p:cNvPr id="4" name="Freeform 3">
            <a:extLst>
              <a:ext uri="{FF2B5EF4-FFF2-40B4-BE49-F238E27FC236}">
                <a16:creationId xmlns:a16="http://schemas.microsoft.com/office/drawing/2014/main" id="{5DF70799-BBD5-6669-E942-C9F59012B00C}"/>
              </a:ext>
            </a:extLst>
          </p:cNvPr>
          <p:cNvSpPr/>
          <p:nvPr userDrawn="1"/>
        </p:nvSpPr>
        <p:spPr>
          <a:xfrm>
            <a:off x="8397766" y="-21020"/>
            <a:ext cx="3804744" cy="6894786"/>
          </a:xfrm>
          <a:custGeom>
            <a:avLst/>
            <a:gdLst>
              <a:gd name="connsiteX0" fmla="*/ 3804744 w 3804744"/>
              <a:gd name="connsiteY0" fmla="*/ 0 h 6894786"/>
              <a:gd name="connsiteX1" fmla="*/ 2732689 w 3804744"/>
              <a:gd name="connsiteY1" fmla="*/ 0 h 6894786"/>
              <a:gd name="connsiteX2" fmla="*/ 0 w 3804744"/>
              <a:gd name="connsiteY2" fmla="*/ 1576552 h 6894786"/>
              <a:gd name="connsiteX3" fmla="*/ 0 w 3804744"/>
              <a:gd name="connsiteY3" fmla="*/ 6894786 h 6894786"/>
              <a:gd name="connsiteX4" fmla="*/ 3804744 w 3804744"/>
              <a:gd name="connsiteY4" fmla="*/ 6894786 h 6894786"/>
              <a:gd name="connsiteX5" fmla="*/ 3804744 w 3804744"/>
              <a:gd name="connsiteY5" fmla="*/ 0 h 689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744" h="6894786">
                <a:moveTo>
                  <a:pt x="3804744" y="0"/>
                </a:moveTo>
                <a:lnTo>
                  <a:pt x="2732689" y="0"/>
                </a:lnTo>
                <a:lnTo>
                  <a:pt x="0" y="1576552"/>
                </a:lnTo>
                <a:lnTo>
                  <a:pt x="0" y="6894786"/>
                </a:lnTo>
                <a:lnTo>
                  <a:pt x="3804744" y="6894786"/>
                </a:lnTo>
                <a:cubicBezTo>
                  <a:pt x="3797737" y="4593021"/>
                  <a:pt x="3790731" y="2291255"/>
                  <a:pt x="3804744" y="0"/>
                </a:cubicBez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80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light blue angle">
    <p:spTree>
      <p:nvGrpSpPr>
        <p:cNvPr id="1" name=""/>
        <p:cNvGrpSpPr/>
        <p:nvPr/>
      </p:nvGrpSpPr>
      <p:grpSpPr>
        <a:xfrm>
          <a:off x="0" y="0"/>
          <a:ext cx="0" cy="0"/>
          <a:chOff x="0" y="0"/>
          <a:chExt cx="0" cy="0"/>
        </a:xfrm>
      </p:grpSpPr>
      <p:pic>
        <p:nvPicPr>
          <p:cNvPr id="12" name="Picture 11" descr="A picture containing screenshot, white, design&#10;&#10;Description automatically generated">
            <a:extLst>
              <a:ext uri="{FF2B5EF4-FFF2-40B4-BE49-F238E27FC236}">
                <a16:creationId xmlns:a16="http://schemas.microsoft.com/office/drawing/2014/main" id="{11ABF675-C5B2-92B9-E3B0-D5CB095EAC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64" t="7023" r="3125" b="7023"/>
          <a:stretch/>
        </p:blipFill>
        <p:spPr>
          <a:xfrm>
            <a:off x="0" y="-1"/>
            <a:ext cx="12188826" cy="6858001"/>
          </a:xfrm>
          <a:prstGeom prst="rect">
            <a:avLst/>
          </a:prstGeom>
        </p:spPr>
      </p:pic>
    </p:spTree>
    <p:extLst>
      <p:ext uri="{BB962C8B-B14F-4D97-AF65-F5344CB8AC3E}">
        <p14:creationId xmlns:p14="http://schemas.microsoft.com/office/powerpoint/2010/main" val="395486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4"/>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solidFill>
            <a:schemeClr val="accent4"/>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4"/>
              </a:buClr>
              <a:defRPr/>
            </a:lvl1pPr>
          </a:lstStyle>
          <a:p>
            <a:pPr lvl="0"/>
            <a:r>
              <a:rPr lang="en-US"/>
              <a:t>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2FCB95CC-5EC3-944D-90FE-16343AA8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1753" y="222242"/>
            <a:ext cx="447621" cy="696812"/>
          </a:xfrm>
          <a:prstGeom prst="rect">
            <a:avLst/>
          </a:prstGeom>
        </p:spPr>
      </p:pic>
    </p:spTree>
    <p:extLst>
      <p:ext uri="{BB962C8B-B14F-4D97-AF65-F5344CB8AC3E}">
        <p14:creationId xmlns:p14="http://schemas.microsoft.com/office/powerpoint/2010/main" val="399176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Backcover">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5" name="TextBox 4">
            <a:extLst>
              <a:ext uri="{FF2B5EF4-FFF2-40B4-BE49-F238E27FC236}">
                <a16:creationId xmlns:a16="http://schemas.microsoft.com/office/drawing/2014/main" id="{2BF461C1-A129-9624-3163-2BABF5F16683}"/>
              </a:ext>
            </a:extLst>
          </p:cNvPr>
          <p:cNvSpPr txBox="1"/>
          <p:nvPr userDrawn="1"/>
        </p:nvSpPr>
        <p:spPr>
          <a:xfrm>
            <a:off x="595550" y="2405063"/>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441670" cy="6155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8" y="3796829"/>
            <a:ext cx="2378849" cy="769828"/>
          </a:xfrm>
          <a:prstGeom prst="rect">
            <a:avLst/>
          </a:prstGeom>
        </p:spPr>
      </p:pic>
    </p:spTree>
    <p:extLst>
      <p:ext uri="{BB962C8B-B14F-4D97-AF65-F5344CB8AC3E}">
        <p14:creationId xmlns:p14="http://schemas.microsoft.com/office/powerpoint/2010/main" val="4324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5" name="Picture 4" descr="A high angle view of a factory&#10;&#10;Description automatically generated">
            <a:extLst>
              <a:ext uri="{FF2B5EF4-FFF2-40B4-BE49-F238E27FC236}">
                <a16:creationId xmlns:a16="http://schemas.microsoft.com/office/drawing/2014/main" id="{B0C34CE5-033F-B7CC-3D18-AD1F8010624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4005" b="11950"/>
          <a:stretch/>
        </p:blipFill>
        <p:spPr>
          <a:xfrm>
            <a:off x="4677879" y="-7014"/>
            <a:ext cx="7729623" cy="6874639"/>
          </a:xfrm>
          <a:prstGeom prst="rect">
            <a:avLst/>
          </a:prstGeom>
        </p:spPr>
      </p:pic>
      <p:pic>
        <p:nvPicPr>
          <p:cNvPr id="7" name="Picture 6" descr="A conveyor belt with blue bottles&#10;&#10;Description automatically generated">
            <a:extLst>
              <a:ext uri="{FF2B5EF4-FFF2-40B4-BE49-F238E27FC236}">
                <a16:creationId xmlns:a16="http://schemas.microsoft.com/office/drawing/2014/main" id="{1AEF1BB1-DFC8-C9F3-E8D0-298CC476E95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95"/>
          <a:stretch/>
        </p:blipFill>
        <p:spPr>
          <a:xfrm>
            <a:off x="4691270" y="-6773"/>
            <a:ext cx="7807689" cy="6867625"/>
          </a:xfrm>
          <a:prstGeom prst="rect">
            <a:avLst/>
          </a:prstGeom>
        </p:spPr>
      </p:pic>
    </p:spTree>
    <p:extLst>
      <p:ext uri="{BB962C8B-B14F-4D97-AF65-F5344CB8AC3E}">
        <p14:creationId xmlns:p14="http://schemas.microsoft.com/office/powerpoint/2010/main" val="253245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8" name="Picture 7" descr="A conveyor belt with a black background&#10;&#10;Description automatically generated">
            <a:extLst>
              <a:ext uri="{FF2B5EF4-FFF2-40B4-BE49-F238E27FC236}">
                <a16:creationId xmlns:a16="http://schemas.microsoft.com/office/drawing/2014/main" id="{59DBE12D-4E90-C647-E234-7093873E12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8"/>
          <a:stretch/>
        </p:blipFill>
        <p:spPr>
          <a:xfrm>
            <a:off x="595551" y="-1"/>
            <a:ext cx="11824096" cy="6857999"/>
          </a:xfrm>
          <a:prstGeom prst="rect">
            <a:avLst/>
          </a:prstGeom>
        </p:spPr>
      </p:pic>
    </p:spTree>
    <p:extLst>
      <p:ext uri="{BB962C8B-B14F-4D97-AF65-F5344CB8AC3E}">
        <p14:creationId xmlns:p14="http://schemas.microsoft.com/office/powerpoint/2010/main" val="15341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2" y="103733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2" y="1403099"/>
            <a:ext cx="10503719" cy="365760"/>
          </a:xfrm>
        </p:spPr>
        <p:txBody>
          <a:bodyPr/>
          <a:lstStyle>
            <a:lvl1pPr marL="0" indent="0">
              <a:buNone/>
              <a:defRPr sz="2398">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1" y="187630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9F763598-77B0-3284-35D6-C33D0ECED126}"/>
              </a:ext>
            </a:extLst>
          </p:cNvPr>
          <p:cNvSpPr>
            <a:spLocks noGrp="1"/>
          </p:cNvSpPr>
          <p:nvPr>
            <p:ph type="sldNum" sz="quarter" idx="13"/>
          </p:nvPr>
        </p:nvSpPr>
        <p:spPr>
          <a:xfrm>
            <a:off x="9123853" y="6251847"/>
            <a:ext cx="2743200" cy="365125"/>
          </a:xfrm>
          <a:prstGeom prst="rect">
            <a:avLst/>
          </a:prstGeom>
        </p:spPr>
        <p:txBody>
          <a:bodyPr anchor="b"/>
          <a:lstStyle>
            <a:lvl1pPr algn="r">
              <a:defRPr sz="800">
                <a:solidFill>
                  <a:schemeClr val="tx1">
                    <a:lumMod val="50000"/>
                    <a:lumOff val="50000"/>
                  </a:schemeClr>
                </a:solidFill>
              </a:defRPr>
            </a:lvl1pPr>
          </a:lstStyle>
          <a:p>
            <a:fld id="{792175D4-2E7E-454B-A73A-B003783E324B}" type="slidenum">
              <a:rPr lang="en-US" smtClean="0"/>
              <a:pPr/>
              <a:t>‹#›</a:t>
            </a:fld>
            <a:endParaRPr lang="en-US"/>
          </a:p>
        </p:txBody>
      </p:sp>
      <p:sp>
        <p:nvSpPr>
          <p:cNvPr id="3" name="Footer Placeholder 2">
            <a:extLst>
              <a:ext uri="{FF2B5EF4-FFF2-40B4-BE49-F238E27FC236}">
                <a16:creationId xmlns:a16="http://schemas.microsoft.com/office/drawing/2014/main" id="{30FB340C-0B84-71D4-D181-8C25658A5D85}"/>
              </a:ext>
            </a:extLst>
          </p:cNvPr>
          <p:cNvSpPr>
            <a:spLocks noGrp="1"/>
          </p:cNvSpPr>
          <p:nvPr>
            <p:ph type="ftr" sz="quarter" idx="12"/>
          </p:nvPr>
        </p:nvSpPr>
        <p:spPr>
          <a:xfrm>
            <a:off x="377091" y="6400800"/>
            <a:ext cx="3239313" cy="457200"/>
          </a:xfrm>
          <a:prstGeom prst="rect">
            <a:avLst/>
          </a:prstGeom>
        </p:spPr>
        <p:txBody>
          <a:bodyPr/>
          <a:lstStyle>
            <a:lvl1pPr>
              <a:defRPr sz="800">
                <a:solidFill>
                  <a:schemeClr val="tx1">
                    <a:lumMod val="50000"/>
                    <a:lumOff val="50000"/>
                  </a:schemeClr>
                </a:solidFill>
              </a:defRPr>
            </a:lvl1pPr>
          </a:lstStyle>
          <a:p>
            <a:r>
              <a:rPr lang="en-US"/>
              <a:t>Zebra Confidential. For recipient’s internal use only.</a:t>
            </a:r>
          </a:p>
        </p:txBody>
      </p:sp>
    </p:spTree>
    <p:extLst>
      <p:ext uri="{BB962C8B-B14F-4D97-AF65-F5344CB8AC3E}">
        <p14:creationId xmlns:p14="http://schemas.microsoft.com/office/powerpoint/2010/main" val="10379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BF558C-D54B-2768-93A0-048D38B794C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D4A7C313-6B3F-7B6C-5BA7-533A885DC6A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09440532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4E5D-785B-B15F-7D34-C3E6423381A8}"/>
              </a:ext>
            </a:extLst>
          </p:cNvPr>
          <p:cNvSpPr>
            <a:spLocks noGrp="1"/>
          </p:cNvSpPr>
          <p:nvPr>
            <p:ph type="title"/>
          </p:nvPr>
        </p:nvSpPr>
        <p:spPr/>
        <p:txBody>
          <a:bodyPr>
            <a:normAutofit/>
          </a:bodyPr>
          <a:lstStyle>
            <a:lvl1pPr>
              <a:defRPr sz="3999"/>
            </a:lvl1pPr>
          </a:lstStyle>
          <a:p>
            <a:r>
              <a:rPr lang="en-US"/>
              <a:t>Click to edit Master title style</a:t>
            </a:r>
          </a:p>
        </p:txBody>
      </p:sp>
      <p:sp>
        <p:nvSpPr>
          <p:cNvPr id="3" name="Content Placeholder 2">
            <a:extLst>
              <a:ext uri="{FF2B5EF4-FFF2-40B4-BE49-F238E27FC236}">
                <a16:creationId xmlns:a16="http://schemas.microsoft.com/office/drawing/2014/main" id="{643DC45B-1E25-B44A-C460-BA6062B0C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1E9E478-7C69-5C56-4532-156DFCECDA7B}"/>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Tree>
    <p:extLst>
      <p:ext uri="{BB962C8B-B14F-4D97-AF65-F5344CB8AC3E}">
        <p14:creationId xmlns:p14="http://schemas.microsoft.com/office/powerpoint/2010/main" val="294654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3" name="Date Placeholder 3">
            <a:extLst>
              <a:ext uri="{FF2B5EF4-FFF2-40B4-BE49-F238E27FC236}">
                <a16:creationId xmlns:a16="http://schemas.microsoft.com/office/drawing/2014/main" id="{DFE86558-20E5-541F-F66B-E15D1924335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D1C7094A-1A57-000C-EDD5-E2A0ADBF99F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32686925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cover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5AB2-0053-711A-7D99-BFB86C6045AF}"/>
              </a:ext>
            </a:extLst>
          </p:cNvPr>
          <p:cNvSpPr>
            <a:spLocks noGrp="1"/>
          </p:cNvSpPr>
          <p:nvPr>
            <p:ph type="ctrTitle"/>
          </p:nvPr>
        </p:nvSpPr>
        <p:spPr>
          <a:xfrm>
            <a:off x="601205" y="4934467"/>
            <a:ext cx="9141619" cy="750287"/>
          </a:xfrm>
        </p:spPr>
        <p:txBody>
          <a:bodyPr anchor="b">
            <a:normAutofit/>
          </a:bodyPr>
          <a:lstStyle>
            <a:lvl1pPr algn="l">
              <a:defRPr sz="2998">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A95F1AB-2594-409D-BCB3-AB27863D23CB}"/>
              </a:ext>
            </a:extLst>
          </p:cNvPr>
          <p:cNvSpPr>
            <a:spLocks noGrp="1"/>
          </p:cNvSpPr>
          <p:nvPr>
            <p:ph type="subTitle" idx="1"/>
          </p:nvPr>
        </p:nvSpPr>
        <p:spPr>
          <a:xfrm>
            <a:off x="601205" y="5776830"/>
            <a:ext cx="9141619" cy="426265"/>
          </a:xfrm>
        </p:spPr>
        <p:txBody>
          <a:bodyPr/>
          <a:lstStyle>
            <a:lvl1pPr marL="0" indent="0" algn="l">
              <a:buNone/>
              <a:defRPr sz="2398">
                <a:solidFill>
                  <a:schemeClr val="bg1"/>
                </a:solidFill>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1C881124-E48E-93D9-361B-E97E029C3BC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8903" y="3016777"/>
            <a:ext cx="1912398" cy="618878"/>
          </a:xfrm>
          <a:prstGeom prst="rect">
            <a:avLst/>
          </a:prstGeom>
        </p:spPr>
      </p:pic>
      <p:pic>
        <p:nvPicPr>
          <p:cNvPr id="5" name="Picture 4" descr="A person in a warehouse&#10;&#10;Description automatically generated">
            <a:extLst>
              <a:ext uri="{FF2B5EF4-FFF2-40B4-BE49-F238E27FC236}">
                <a16:creationId xmlns:a16="http://schemas.microsoft.com/office/drawing/2014/main" id="{9352D46F-C294-0672-3E3B-1E46C79495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09" y="-7952"/>
            <a:ext cx="12204034" cy="6885305"/>
          </a:xfrm>
          <a:prstGeom prst="rect">
            <a:avLst/>
          </a:prstGeom>
        </p:spPr>
      </p:pic>
      <p:pic>
        <p:nvPicPr>
          <p:cNvPr id="6" name="Graphic 5">
            <a:extLst>
              <a:ext uri="{FF2B5EF4-FFF2-40B4-BE49-F238E27FC236}">
                <a16:creationId xmlns:a16="http://schemas.microsoft.com/office/drawing/2014/main" id="{4FC9BF73-71B6-E0B6-C9D1-E150CBD9878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442" y="1923533"/>
            <a:ext cx="1825919" cy="619995"/>
          </a:xfrm>
          <a:prstGeom prst="rect">
            <a:avLst/>
          </a:prstGeom>
        </p:spPr>
      </p:pic>
    </p:spTree>
    <p:extLst>
      <p:ext uri="{BB962C8B-B14F-4D97-AF65-F5344CB8AC3E}">
        <p14:creationId xmlns:p14="http://schemas.microsoft.com/office/powerpoint/2010/main" val="9401788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353743909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31187-C1FF-92A0-4806-2FB6ED722421}"/>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646C2F9-3F21-17F9-8B64-F2C35995609A}"/>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8" name="Text Placeholder 3">
            <a:extLst>
              <a:ext uri="{FF2B5EF4-FFF2-40B4-BE49-F238E27FC236}">
                <a16:creationId xmlns:a16="http://schemas.microsoft.com/office/drawing/2014/main" id="{6AC5FB85-2776-DAD2-0857-58C6F3D00068}"/>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9" name="Date Placeholder 3">
            <a:extLst>
              <a:ext uri="{FF2B5EF4-FFF2-40B4-BE49-F238E27FC236}">
                <a16:creationId xmlns:a16="http://schemas.microsoft.com/office/drawing/2014/main" id="{3429A251-F7C4-DE9F-B99B-8E3816FBE75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0" name="Date Placeholder 3">
            <a:extLst>
              <a:ext uri="{FF2B5EF4-FFF2-40B4-BE49-F238E27FC236}">
                <a16:creationId xmlns:a16="http://schemas.microsoft.com/office/drawing/2014/main" id="{6C1C2E36-3B79-9793-9D88-6CE8761C647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122914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2">
    <p:spTree>
      <p:nvGrpSpPr>
        <p:cNvPr id="1" name=""/>
        <p:cNvGrpSpPr/>
        <p:nvPr/>
      </p:nvGrpSpPr>
      <p:grpSpPr>
        <a:xfrm>
          <a:off x="0" y="0"/>
          <a:ext cx="0" cy="0"/>
          <a:chOff x="0" y="0"/>
          <a:chExt cx="0" cy="0"/>
        </a:xfrm>
      </p:grpSpPr>
      <p:pic>
        <p:nvPicPr>
          <p:cNvPr id="6" name="Picture 5" descr="A picture containing blue, screenshot, electric blue, azure&#10;&#10;Description automatically generated">
            <a:extLst>
              <a:ext uri="{FF2B5EF4-FFF2-40B4-BE49-F238E27FC236}">
                <a16:creationId xmlns:a16="http://schemas.microsoft.com/office/drawing/2014/main" id="{DDBCE2B1-CBB3-DF48-24D9-BF3F71465C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74" r="1219"/>
          <a:stretch/>
        </p:blipFill>
        <p:spPr>
          <a:xfrm>
            <a:off x="-152361" y="-1"/>
            <a:ext cx="12341186" cy="6933287"/>
          </a:xfrm>
          <a:prstGeom prst="rect">
            <a:avLst/>
          </a:prstGeom>
        </p:spPr>
      </p:pic>
      <p:pic>
        <p:nvPicPr>
          <p:cNvPr id="8" name="Graphic 7">
            <a:extLst>
              <a:ext uri="{FF2B5EF4-FFF2-40B4-BE49-F238E27FC236}">
                <a16:creationId xmlns:a16="http://schemas.microsoft.com/office/drawing/2014/main" id="{08BD3376-4AB6-0193-E1F5-7EB7391C05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041" y="513482"/>
            <a:ext cx="1825919" cy="619995"/>
          </a:xfrm>
          <a:prstGeom prst="rect">
            <a:avLst/>
          </a:prstGeom>
        </p:spPr>
      </p:pic>
      <p:pic>
        <p:nvPicPr>
          <p:cNvPr id="10" name="Picture 9" descr="A person holding a box&#10;&#10;Description automatically generated">
            <a:extLst>
              <a:ext uri="{FF2B5EF4-FFF2-40B4-BE49-F238E27FC236}">
                <a16:creationId xmlns:a16="http://schemas.microsoft.com/office/drawing/2014/main" id="{9142EAF9-AE7A-D402-0514-8BD3DDBB3A5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 t="1219" r="586"/>
          <a:stretch/>
        </p:blipFill>
        <p:spPr>
          <a:xfrm>
            <a:off x="2591646" y="0"/>
            <a:ext cx="9597179" cy="6933286"/>
          </a:xfrm>
          <a:prstGeom prst="rect">
            <a:avLst/>
          </a:prstGeom>
        </p:spPr>
      </p:pic>
    </p:spTree>
    <p:extLst>
      <p:ext uri="{BB962C8B-B14F-4D97-AF65-F5344CB8AC3E}">
        <p14:creationId xmlns:p14="http://schemas.microsoft.com/office/powerpoint/2010/main" val="392403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heme" Target="../theme/theme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Date Placeholder 3">
            <a:extLst>
              <a:ext uri="{FF2B5EF4-FFF2-40B4-BE49-F238E27FC236}">
                <a16:creationId xmlns:a16="http://schemas.microsoft.com/office/drawing/2014/main" id="{CDA03021-70B2-E696-04C7-9643B6ADEB1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8E92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74943829"/>
      </p:ext>
    </p:extLst>
  </p:cSld>
  <p:clrMap bg1="lt1" tx1="dk1" bg2="lt2" tx2="dk2" accent1="accent1" accent2="accent2" accent3="accent3" accent4="accent4" accent5="accent5" accent6="accent6" hlink="hlink" folHlink="folHlink"/>
  <p:sldLayoutIdLst>
    <p:sldLayoutId id="2147484289" r:id="rId1"/>
    <p:sldLayoutId id="2147484410" r:id="rId2"/>
    <p:sldLayoutId id="2147484291" r:id="rId3"/>
    <p:sldLayoutId id="2147484384" r:id="rId4"/>
    <p:sldLayoutId id="2147484413" r:id="rId5"/>
    <p:sldLayoutId id="2147484414" r:id="rId6"/>
    <p:sldLayoutId id="214748438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a:t>Click to enter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6AB3D4F2-E8F0-A4BA-DB59-0CB2F169B4BF}"/>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A7E02-50D1-0443-B346-08645CA26EA6}" type="slidenum">
              <a:rPr lang="en-US" smtClean="0"/>
              <a:t>‹#›</a:t>
            </a:fld>
            <a:endParaRPr lang="en-US"/>
          </a:p>
        </p:txBody>
      </p:sp>
    </p:spTree>
    <p:extLst>
      <p:ext uri="{BB962C8B-B14F-4D97-AF65-F5344CB8AC3E}">
        <p14:creationId xmlns:p14="http://schemas.microsoft.com/office/powerpoint/2010/main" val="2092695280"/>
      </p:ext>
    </p:extLst>
  </p:cSld>
  <p:clrMap bg1="lt1" tx1="dk1" bg2="lt2" tx2="dk2" accent1="accent1" accent2="accent2" accent3="accent3" accent4="accent4" accent5="accent5" accent6="accent6" hlink="hlink" folHlink="folHlink"/>
  <p:sldLayoutIdLst>
    <p:sldLayoutId id="2147484297" r:id="rId1"/>
    <p:sldLayoutId id="2147484313" r:id="rId2"/>
    <p:sldLayoutId id="2147484409" r:id="rId3"/>
    <p:sldLayoutId id="2147484314" r:id="rId4"/>
    <p:sldLayoutId id="2147484298" r:id="rId5"/>
    <p:sldLayoutId id="2147484299" r:id="rId6"/>
    <p:sldLayoutId id="2147484481" r:id="rId7"/>
    <p:sldLayoutId id="2147484303" r:id="rId8"/>
    <p:sldLayoutId id="2147484312" r:id="rId9"/>
    <p:sldLayoutId id="2147484385" r:id="rId10"/>
    <p:sldLayoutId id="2147484407" r:id="rId11"/>
    <p:sldLayoutId id="2147484315" r:id="rId12"/>
    <p:sldLayoutId id="2147484415" r:id="rId13"/>
    <p:sldLayoutId id="2147484417" r:id="rId14"/>
  </p:sldLayoutIdLst>
  <p:hf hdr="0" ft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rgbClr val="0073E6"/>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a:t>Click to enter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6AB3D4F2-E8F0-A4BA-DB59-0CB2F169B4BF}"/>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A7E02-50D1-0443-B346-08645CA26EA6}" type="slidenum">
              <a:rPr lang="en-US" smtClean="0"/>
              <a:t>‹#›</a:t>
            </a:fld>
            <a:endParaRPr lang="en-US"/>
          </a:p>
        </p:txBody>
      </p:sp>
    </p:spTree>
    <p:extLst>
      <p:ext uri="{BB962C8B-B14F-4D97-AF65-F5344CB8AC3E}">
        <p14:creationId xmlns:p14="http://schemas.microsoft.com/office/powerpoint/2010/main" val="2528883070"/>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80" r:id="rId15"/>
  </p:sldLayoutIdLst>
  <p:hf hdr="0" ft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rgbClr val="0073E6"/>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A00AC-BDD9-9353-E401-337FAC1C80C7}"/>
              </a:ext>
            </a:extLst>
          </p:cNvPr>
          <p:cNvSpPr>
            <a:spLocks noGrp="1"/>
          </p:cNvSpPr>
          <p:nvPr>
            <p:ph type="title"/>
          </p:nvPr>
        </p:nvSpPr>
        <p:spPr>
          <a:xfrm>
            <a:off x="457200" y="457200"/>
            <a:ext cx="11198225" cy="365125"/>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4C32AF4-3341-3762-C932-1551E7AC129E}"/>
              </a:ext>
            </a:extLst>
          </p:cNvPr>
          <p:cNvSpPr>
            <a:spLocks noGrp="1"/>
          </p:cNvSpPr>
          <p:nvPr>
            <p:ph type="body" idx="1"/>
          </p:nvPr>
        </p:nvSpPr>
        <p:spPr>
          <a:xfrm>
            <a:off x="457200" y="1692275"/>
            <a:ext cx="11225213" cy="44688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D6B7A776-98A2-C410-D236-95BDF6A8F8D4}"/>
              </a:ext>
            </a:extLst>
          </p:cNvPr>
          <p:cNvSpPr>
            <a:spLocks noGrp="1"/>
          </p:cNvSpPr>
          <p:nvPr>
            <p:ph type="sldNum" sz="quarter" idx="4"/>
          </p:nvPr>
        </p:nvSpPr>
        <p:spPr>
          <a:xfrm>
            <a:off x="10923588" y="6402388"/>
            <a:ext cx="1265237" cy="457200"/>
          </a:xfrm>
          <a:prstGeom prst="rect">
            <a:avLst/>
          </a:prstGeom>
        </p:spPr>
        <p:txBody>
          <a:bodyPr vert="horz" lIns="0" tIns="0" rIns="182880" bIns="182880" rtlCol="0" anchor="b" anchorCtr="0"/>
          <a:lstStyle>
            <a:lvl1pPr algn="r" defTabSz="914126" eaLnBrk="1" fontAlgn="auto" hangingPunct="1">
              <a:spcBef>
                <a:spcPts val="0"/>
              </a:spcBef>
              <a:spcAft>
                <a:spcPts val="0"/>
              </a:spcAft>
              <a:defRPr sz="800" smtClean="0">
                <a:solidFill>
                  <a:srgbClr val="000000"/>
                </a:solidFill>
                <a:latin typeface="Arial" panose="020B0604020202020204"/>
                <a:ea typeface="+mn-ea"/>
              </a:defRPr>
            </a:lvl1pPr>
          </a:lstStyle>
          <a:p>
            <a:pPr>
              <a:defRPr/>
            </a:pPr>
            <a:fld id="{72129C55-11A1-D74A-8A47-E3561E593D2E}" type="slidenum">
              <a:rPr lang="en-US"/>
              <a:pPr>
                <a:defRPr/>
              </a:pPr>
              <a:t>‹#›</a:t>
            </a:fld>
            <a:endParaRPr lang="en-US"/>
          </a:p>
        </p:txBody>
      </p:sp>
      <p:sp>
        <p:nvSpPr>
          <p:cNvPr id="5" name="Date Placeholder 3">
            <a:extLst>
              <a:ext uri="{FF2B5EF4-FFF2-40B4-BE49-F238E27FC236}">
                <a16:creationId xmlns:a16="http://schemas.microsoft.com/office/drawing/2014/main" id="{FB95FCC2-12F9-50BE-CB80-E267F4CFFB32}"/>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85000"/>
                  </a:schemeClr>
                </a:solidFill>
                <a:effectLst/>
                <a:uLnTx/>
                <a:uFillTx/>
                <a:latin typeface="Arial" pitchFamily="34" charset="0"/>
                <a:ea typeface="MS PGothic" pitchFamily="34" charset="-128"/>
                <a:cs typeface="+mn-cs"/>
              </a:rPr>
              <a:t>ZEBRA CONFIDENTIAL</a:t>
            </a:r>
          </a:p>
        </p:txBody>
      </p:sp>
    </p:spTree>
    <p:extLst>
      <p:ext uri="{BB962C8B-B14F-4D97-AF65-F5344CB8AC3E}">
        <p14:creationId xmlns:p14="http://schemas.microsoft.com/office/powerpoint/2010/main" val="118788223"/>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Lst>
  <p:transition spd="med">
    <p:fade/>
  </p:transition>
  <p:hf hdr="0" ftr="0" dt="0"/>
  <p:txStyles>
    <p:titleStyle>
      <a:lvl1pPr algn="l" defTabSz="912813" rtl="0" fontAlgn="base">
        <a:spcBef>
          <a:spcPct val="0"/>
        </a:spcBef>
        <a:spcAft>
          <a:spcPct val="0"/>
        </a:spcAft>
        <a:defRPr sz="2700" kern="1200">
          <a:solidFill>
            <a:schemeClr val="tx1"/>
          </a:solidFill>
          <a:latin typeface="+mj-lt"/>
          <a:ea typeface="+mj-ea"/>
          <a:cs typeface="+mj-cs"/>
        </a:defRPr>
      </a:lvl1pPr>
      <a:lvl2pPr algn="l" defTabSz="912813" rtl="0" fontAlgn="base">
        <a:spcBef>
          <a:spcPct val="0"/>
        </a:spcBef>
        <a:spcAft>
          <a:spcPct val="0"/>
        </a:spcAft>
        <a:defRPr sz="2700">
          <a:solidFill>
            <a:schemeClr val="tx1"/>
          </a:solidFill>
          <a:latin typeface="Arial" panose="020B0604020202020204" pitchFamily="34" charset="0"/>
        </a:defRPr>
      </a:lvl2pPr>
      <a:lvl3pPr algn="l" defTabSz="912813" rtl="0" fontAlgn="base">
        <a:spcBef>
          <a:spcPct val="0"/>
        </a:spcBef>
        <a:spcAft>
          <a:spcPct val="0"/>
        </a:spcAft>
        <a:defRPr sz="2700">
          <a:solidFill>
            <a:schemeClr val="tx1"/>
          </a:solidFill>
          <a:latin typeface="Arial" panose="020B0604020202020204" pitchFamily="34" charset="0"/>
        </a:defRPr>
      </a:lvl3pPr>
      <a:lvl4pPr algn="l" defTabSz="912813" rtl="0" fontAlgn="base">
        <a:spcBef>
          <a:spcPct val="0"/>
        </a:spcBef>
        <a:spcAft>
          <a:spcPct val="0"/>
        </a:spcAft>
        <a:defRPr sz="2700">
          <a:solidFill>
            <a:schemeClr val="tx1"/>
          </a:solidFill>
          <a:latin typeface="Arial" panose="020B0604020202020204" pitchFamily="34" charset="0"/>
        </a:defRPr>
      </a:lvl4pPr>
      <a:lvl5pPr algn="l" defTabSz="912813" rtl="0" fontAlgn="base">
        <a:spcBef>
          <a:spcPct val="0"/>
        </a:spcBef>
        <a:spcAft>
          <a:spcPct val="0"/>
        </a:spcAft>
        <a:defRPr sz="2700">
          <a:solidFill>
            <a:schemeClr val="tx1"/>
          </a:solidFill>
          <a:latin typeface="Arial" panose="020B0604020202020204" pitchFamily="34" charset="0"/>
        </a:defRPr>
      </a:lvl5pPr>
      <a:lvl6pPr marL="457200" algn="l" defTabSz="912813" rtl="0" fontAlgn="base">
        <a:spcBef>
          <a:spcPct val="0"/>
        </a:spcBef>
        <a:spcAft>
          <a:spcPct val="0"/>
        </a:spcAft>
        <a:defRPr sz="2700">
          <a:solidFill>
            <a:schemeClr val="tx1"/>
          </a:solidFill>
          <a:latin typeface="Arial" panose="020B0604020202020204" pitchFamily="34" charset="0"/>
        </a:defRPr>
      </a:lvl6pPr>
      <a:lvl7pPr marL="914400" algn="l" defTabSz="912813" rtl="0" fontAlgn="base">
        <a:spcBef>
          <a:spcPct val="0"/>
        </a:spcBef>
        <a:spcAft>
          <a:spcPct val="0"/>
        </a:spcAft>
        <a:defRPr sz="2700">
          <a:solidFill>
            <a:schemeClr val="tx1"/>
          </a:solidFill>
          <a:latin typeface="Arial" panose="020B0604020202020204" pitchFamily="34" charset="0"/>
        </a:defRPr>
      </a:lvl7pPr>
      <a:lvl8pPr marL="1371600" algn="l" defTabSz="912813" rtl="0" fontAlgn="base">
        <a:spcBef>
          <a:spcPct val="0"/>
        </a:spcBef>
        <a:spcAft>
          <a:spcPct val="0"/>
        </a:spcAft>
        <a:defRPr sz="2700">
          <a:solidFill>
            <a:schemeClr val="tx1"/>
          </a:solidFill>
          <a:latin typeface="Arial" panose="020B0604020202020204" pitchFamily="34" charset="0"/>
        </a:defRPr>
      </a:lvl8pPr>
      <a:lvl9pPr marL="1828800" algn="l" defTabSz="912813" rtl="0" fontAlgn="base">
        <a:spcBef>
          <a:spcPct val="0"/>
        </a:spcBef>
        <a:spcAft>
          <a:spcPct val="0"/>
        </a:spcAft>
        <a:defRPr sz="2700">
          <a:solidFill>
            <a:schemeClr val="tx1"/>
          </a:solidFill>
          <a:latin typeface="Arial" panose="020B0604020202020204" pitchFamily="34" charset="0"/>
        </a:defRPr>
      </a:lvl9pPr>
    </p:titleStyle>
    <p:bodyStyle>
      <a:lvl1pPr marL="227013" indent="-227013" algn="l" defTabSz="912813" rtl="0" fontAlgn="base">
        <a:spcBef>
          <a:spcPts val="1000"/>
        </a:spcBef>
        <a:spcAft>
          <a:spcPct val="0"/>
        </a:spcAft>
        <a:buClr>
          <a:schemeClr val="accent1"/>
        </a:buClr>
        <a:buFont typeface="Arial" panose="020B0604020202020204" pitchFamily="34" charset="0"/>
        <a:buChar char="•"/>
        <a:defRPr sz="1900" kern="1200">
          <a:solidFill>
            <a:schemeClr val="tx1"/>
          </a:solidFill>
          <a:latin typeface="+mn-lt"/>
          <a:ea typeface="+mn-ea"/>
          <a:cs typeface="+mn-cs"/>
        </a:defRPr>
      </a:lvl1pPr>
      <a:lvl2pPr marL="457200" indent="-230188" algn="l" defTabSz="912813" rtl="0" fontAlgn="base">
        <a:spcBef>
          <a:spcPts val="800"/>
        </a:spcBef>
        <a:spcAft>
          <a:spcPct val="0"/>
        </a:spcAft>
        <a:buFont typeface="Arial" panose="020B0604020202020204" pitchFamily="34" charset="0"/>
        <a:buChar char="–"/>
        <a:defRPr sz="1700" kern="1200">
          <a:solidFill>
            <a:schemeClr val="tx1"/>
          </a:solidFill>
          <a:latin typeface="+mn-lt"/>
          <a:ea typeface="+mn-ea"/>
          <a:cs typeface="+mn-cs"/>
        </a:defRPr>
      </a:lvl2pPr>
      <a:lvl3pPr marL="631825" indent="-173038" algn="l" defTabSz="912813" rtl="0" fontAlgn="base">
        <a:spcBef>
          <a:spcPts val="600"/>
        </a:spcBef>
        <a:spcAft>
          <a:spcPct val="0"/>
        </a:spcAft>
        <a:buFont typeface="Arial" panose="020B0604020202020204" pitchFamily="34" charset="0"/>
        <a:buChar char="•"/>
        <a:defRPr sz="16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28841036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 id="2147484462" r:id="rId14"/>
    <p:sldLayoutId id="2147484463" r:id="rId15"/>
    <p:sldLayoutId id="2147484464" r:id="rId16"/>
    <p:sldLayoutId id="2147484465" r:id="rId17"/>
    <p:sldLayoutId id="2147484466" r:id="rId18"/>
    <p:sldLayoutId id="2147484467" r:id="rId19"/>
    <p:sldLayoutId id="2147484468" r:id="rId20"/>
    <p:sldLayoutId id="2147484469" r:id="rId21"/>
    <p:sldLayoutId id="2147484470" r:id="rId22"/>
    <p:sldLayoutId id="2147484471" r:id="rId23"/>
    <p:sldLayoutId id="2147484472" r:id="rId24"/>
    <p:sldLayoutId id="2147484473" r:id="rId25"/>
    <p:sldLayoutId id="2147484474" r:id="rId26"/>
    <p:sldLayoutId id="2147484475" r:id="rId27"/>
    <p:sldLayoutId id="2147484476" r:id="rId28"/>
    <p:sldLayoutId id="2147484477" r:id="rId29"/>
    <p:sldLayoutId id="2147484478" r:id="rId30"/>
    <p:sldLayoutId id="2147484479"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1.png"/><Relationship Id="rId11" Type="http://schemas.microsoft.com/office/2007/relationships/hdphoto" Target="../media/hdphoto4.wdp"/><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58.png"/><Relationship Id="rId1" Type="http://schemas.openxmlformats.org/officeDocument/2006/relationships/slideLayout" Target="../slideLayouts/slideLayout79.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notesSlide" Target="../notesSlides/notesSlide11.xml"/><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png"/><Relationship Id="rId1" Type="http://schemas.openxmlformats.org/officeDocument/2006/relationships/slideLayout" Target="../slideLayouts/slideLayout20.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emf"/><Relationship Id="rId22" Type="http://schemas.openxmlformats.org/officeDocument/2006/relationships/image" Target="../media/image122.svg"/><Relationship Id="rId27" Type="http://schemas.openxmlformats.org/officeDocument/2006/relationships/image" Target="../media/image127.png"/><Relationship Id="rId30" Type="http://schemas.openxmlformats.org/officeDocument/2006/relationships/image" Target="../media/image130.png"/></Relationships>
</file>

<file path=ppt/slides/_rels/slide1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jpeg"/><Relationship Id="rId9" Type="http://schemas.openxmlformats.org/officeDocument/2006/relationships/image" Target="../media/image1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6.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58.png"/><Relationship Id="rId10" Type="http://schemas.openxmlformats.org/officeDocument/2006/relationships/image" Target="../media/image77.png"/><Relationship Id="rId4" Type="http://schemas.openxmlformats.org/officeDocument/2006/relationships/image" Target="../media/image72.svg"/><Relationship Id="rId9" Type="http://schemas.openxmlformats.org/officeDocument/2006/relationships/image" Target="../media/image76.sv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94886-AFEE-4549-B2AB-9C0B66E91620}"/>
              </a:ext>
            </a:extLst>
          </p:cNvPr>
          <p:cNvSpPr>
            <a:spLocks noGrp="1"/>
          </p:cNvSpPr>
          <p:nvPr>
            <p:ph type="subTitle" idx="1"/>
          </p:nvPr>
        </p:nvSpPr>
        <p:spPr>
          <a:xfrm>
            <a:off x="602637" y="3008651"/>
            <a:ext cx="4835637" cy="1870022"/>
          </a:xfrm>
        </p:spPr>
        <p:txBody>
          <a:bodyPr/>
          <a:lstStyle/>
          <a:p>
            <a:pPr>
              <a:lnSpc>
                <a:spcPct val="90000"/>
              </a:lnSpc>
              <a:spcBef>
                <a:spcPts val="0"/>
              </a:spcBef>
            </a:pPr>
            <a:r>
              <a:rPr lang="en-US" sz="6000" b="1"/>
              <a:t>Anticipate and Adapt</a:t>
            </a:r>
          </a:p>
        </p:txBody>
      </p:sp>
      <p:sp>
        <p:nvSpPr>
          <p:cNvPr id="2" name="Text Placeholder 3">
            <a:extLst>
              <a:ext uri="{FF2B5EF4-FFF2-40B4-BE49-F238E27FC236}">
                <a16:creationId xmlns:a16="http://schemas.microsoft.com/office/drawing/2014/main" id="{AEA02CE9-4B1E-66E7-DADB-FABB21A98568}"/>
              </a:ext>
            </a:extLst>
          </p:cNvPr>
          <p:cNvSpPr txBox="1">
            <a:spLocks/>
          </p:cNvSpPr>
          <p:nvPr/>
        </p:nvSpPr>
        <p:spPr>
          <a:xfrm>
            <a:off x="604521" y="4695793"/>
            <a:ext cx="9896076" cy="425671"/>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rgbClr val="0073E6"/>
              </a:buClr>
              <a:buFont typeface="Arial" panose="020B0604020202020204" pitchFamily="34" charset="0"/>
              <a:buNone/>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defTabSz="913852">
              <a:defRPr/>
            </a:pPr>
            <a:r>
              <a:rPr lang="en-US" sz="2399">
                <a:solidFill>
                  <a:srgbClr val="FFFFFF"/>
                </a:solidFill>
                <a:latin typeface="Arial" panose="020B0604020202020204"/>
              </a:rPr>
              <a:t>Make Modern Warehousing a Reality</a:t>
            </a:r>
          </a:p>
        </p:txBody>
      </p:sp>
    </p:spTree>
    <p:extLst>
      <p:ext uri="{BB962C8B-B14F-4D97-AF65-F5344CB8AC3E}">
        <p14:creationId xmlns:p14="http://schemas.microsoft.com/office/powerpoint/2010/main" val="359366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79E01F4C-EC27-BAF6-8231-556CEACC02F0}"/>
              </a:ext>
            </a:extLst>
          </p:cNvPr>
          <p:cNvCxnSpPr>
            <a:cxnSpLocks/>
          </p:cNvCxnSpPr>
          <p:nvPr/>
        </p:nvCxnSpPr>
        <p:spPr>
          <a:xfrm>
            <a:off x="5148470" y="2949813"/>
            <a:ext cx="62285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C7FC45-1526-8FF9-BB8E-FA54C543BE70}"/>
              </a:ext>
            </a:extLst>
          </p:cNvPr>
          <p:cNvCxnSpPr>
            <a:cxnSpLocks/>
          </p:cNvCxnSpPr>
          <p:nvPr/>
        </p:nvCxnSpPr>
        <p:spPr>
          <a:xfrm>
            <a:off x="5300870" y="4591241"/>
            <a:ext cx="60761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364F3FFE-7E09-A02E-3C91-DE9607413D99}"/>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8" name="Rectangle 4">
            <a:extLst>
              <a:ext uri="{FF2B5EF4-FFF2-40B4-BE49-F238E27FC236}">
                <a16:creationId xmlns:a16="http://schemas.microsoft.com/office/drawing/2014/main" id="{2A6A92DB-5E76-7236-5897-B8117E2BAC20}"/>
              </a:ext>
            </a:extLst>
          </p:cNvPr>
          <p:cNvSpPr>
            <a:spLocks noChangeArrowheads="1"/>
          </p:cNvSpPr>
          <p:nvPr/>
        </p:nvSpPr>
        <p:spPr bwMode="auto">
          <a:xfrm>
            <a:off x="-1" y="457974"/>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10" name="Title 4">
            <a:extLst>
              <a:ext uri="{FF2B5EF4-FFF2-40B4-BE49-F238E27FC236}">
                <a16:creationId xmlns:a16="http://schemas.microsoft.com/office/drawing/2014/main" id="{80CAF583-4F2F-AA62-908F-487998226807}"/>
              </a:ext>
            </a:extLst>
          </p:cNvPr>
          <p:cNvSpPr txBox="1">
            <a:spLocks/>
          </p:cNvSpPr>
          <p:nvPr/>
        </p:nvSpPr>
        <p:spPr>
          <a:xfrm>
            <a:off x="5989490" y="5276823"/>
            <a:ext cx="4884528" cy="27873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algn="l">
              <a:spcAft>
                <a:spcPts val="1000"/>
              </a:spcAft>
              <a:buClr>
                <a:schemeClr val="accent1"/>
              </a:buClr>
            </a:pPr>
            <a:r>
              <a:rPr lang="en-US" sz="1400"/>
              <a:t>Confirmed correct container loaded onto correct truck</a:t>
            </a:r>
          </a:p>
        </p:txBody>
      </p:sp>
      <p:sp>
        <p:nvSpPr>
          <p:cNvPr id="16" name="Rectangle 15">
            <a:extLst>
              <a:ext uri="{FF2B5EF4-FFF2-40B4-BE49-F238E27FC236}">
                <a16:creationId xmlns:a16="http://schemas.microsoft.com/office/drawing/2014/main" id="{CF3C0802-9B65-966A-0935-C17B2861293A}"/>
              </a:ext>
            </a:extLst>
          </p:cNvPr>
          <p:cNvSpPr/>
          <p:nvPr/>
        </p:nvSpPr>
        <p:spPr>
          <a:xfrm>
            <a:off x="5989490" y="4680118"/>
            <a:ext cx="5306180"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800" b="1" i="0">
                <a:solidFill>
                  <a:srgbClr val="0073E6"/>
                </a:solidFill>
                <a:effectLst/>
                <a:cs typeface="Arial" panose="020B0604020202020204" pitchFamily="34" charset="0"/>
              </a:rPr>
              <a:t>Met Order Expectations </a:t>
            </a:r>
            <a:endParaRPr lang="en-US" sz="2800" b="1" kern="100">
              <a:solidFill>
                <a:srgbClr val="0073E6"/>
              </a:solidFill>
              <a:cs typeface="Arial" panose="020B0604020202020204" pitchFamily="34" charset="0"/>
            </a:endParaRPr>
          </a:p>
        </p:txBody>
      </p:sp>
      <p:sp>
        <p:nvSpPr>
          <p:cNvPr id="13" name="Rectangle 12">
            <a:extLst>
              <a:ext uri="{FF2B5EF4-FFF2-40B4-BE49-F238E27FC236}">
                <a16:creationId xmlns:a16="http://schemas.microsoft.com/office/drawing/2014/main" id="{ADA7EF05-6076-0819-8547-1E12A23DF6CC}"/>
              </a:ext>
            </a:extLst>
          </p:cNvPr>
          <p:cNvSpPr/>
          <p:nvPr/>
        </p:nvSpPr>
        <p:spPr>
          <a:xfrm>
            <a:off x="4950291" y="2016131"/>
            <a:ext cx="5403557"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spcBef>
                <a:spcPts val="0"/>
              </a:spcBef>
              <a:spcAft>
                <a:spcPts val="0"/>
              </a:spcAft>
            </a:pPr>
            <a:endParaRPr lang="en-US" sz="2800" b="1" kern="100">
              <a:solidFill>
                <a:srgbClr val="0991D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0BB66ADD-479C-783E-548B-380D8FE9FD78}"/>
              </a:ext>
            </a:extLst>
          </p:cNvPr>
          <p:cNvSpPr txBox="1">
            <a:spLocks/>
          </p:cNvSpPr>
          <p:nvPr/>
        </p:nvSpPr>
        <p:spPr>
          <a:xfrm>
            <a:off x="6008915" y="2543270"/>
            <a:ext cx="4886470" cy="491606"/>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algn="l">
              <a:spcAft>
                <a:spcPts val="1000"/>
              </a:spcAft>
              <a:buClr>
                <a:schemeClr val="accent1"/>
              </a:buClr>
            </a:pPr>
            <a:r>
              <a:rPr lang="en-US" sz="1400"/>
              <a:t>Eliminated need for hand scanning and manual data entry</a:t>
            </a:r>
          </a:p>
        </p:txBody>
      </p:sp>
      <p:sp>
        <p:nvSpPr>
          <p:cNvPr id="9" name="Rectangle 8">
            <a:extLst>
              <a:ext uri="{FF2B5EF4-FFF2-40B4-BE49-F238E27FC236}">
                <a16:creationId xmlns:a16="http://schemas.microsoft.com/office/drawing/2014/main" id="{9D5B45CA-C318-359A-E7D7-295D3E64B309}"/>
              </a:ext>
            </a:extLst>
          </p:cNvPr>
          <p:cNvSpPr/>
          <p:nvPr/>
        </p:nvSpPr>
        <p:spPr>
          <a:xfrm>
            <a:off x="5989490" y="3308499"/>
            <a:ext cx="5662194"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800" b="1" kern="100">
                <a:solidFill>
                  <a:srgbClr val="0073E6"/>
                </a:solidFill>
                <a:cs typeface="Arial" panose="020B0604020202020204" pitchFamily="34" charset="0"/>
              </a:rPr>
              <a:t>Increased Visibility Across Floor</a:t>
            </a:r>
          </a:p>
        </p:txBody>
      </p:sp>
      <p:sp>
        <p:nvSpPr>
          <p:cNvPr id="20" name="Title 4">
            <a:extLst>
              <a:ext uri="{FF2B5EF4-FFF2-40B4-BE49-F238E27FC236}">
                <a16:creationId xmlns:a16="http://schemas.microsoft.com/office/drawing/2014/main" id="{200453BB-D860-64E7-7A52-9F940A2309CB}"/>
              </a:ext>
            </a:extLst>
          </p:cNvPr>
          <p:cNvSpPr txBox="1">
            <a:spLocks/>
          </p:cNvSpPr>
          <p:nvPr/>
        </p:nvSpPr>
        <p:spPr>
          <a:xfrm>
            <a:off x="5989490" y="3896037"/>
            <a:ext cx="4811150" cy="54228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algn="l">
              <a:spcAft>
                <a:spcPts val="1000"/>
              </a:spcAft>
              <a:buClr>
                <a:schemeClr val="accent1"/>
              </a:buClr>
            </a:pPr>
            <a:r>
              <a:rPr lang="en-US" sz="1400"/>
              <a:t>Verified container location in real-time</a:t>
            </a:r>
          </a:p>
        </p:txBody>
      </p:sp>
      <p:sp>
        <p:nvSpPr>
          <p:cNvPr id="11" name="Title 1">
            <a:extLst>
              <a:ext uri="{FF2B5EF4-FFF2-40B4-BE49-F238E27FC236}">
                <a16:creationId xmlns:a16="http://schemas.microsoft.com/office/drawing/2014/main" id="{5886DCE9-A2DF-8ECF-2488-73F0E1E33700}"/>
              </a:ext>
            </a:extLst>
          </p:cNvPr>
          <p:cNvSpPr txBox="1">
            <a:spLocks/>
          </p:cNvSpPr>
          <p:nvPr/>
        </p:nvSpPr>
        <p:spPr>
          <a:xfrm>
            <a:off x="476246" y="567131"/>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Customer Success</a:t>
            </a:r>
          </a:p>
          <a:p>
            <a:r>
              <a:rPr lang="en-US" sz="3000" b="1">
                <a:solidFill>
                  <a:srgbClr val="0073E6"/>
                </a:solidFill>
              </a:rPr>
              <a:t>Major online retailer increases visibility and order accuracy    </a:t>
            </a:r>
          </a:p>
        </p:txBody>
      </p:sp>
      <p:sp>
        <p:nvSpPr>
          <p:cNvPr id="19" name="Oval 18">
            <a:extLst>
              <a:ext uri="{FF2B5EF4-FFF2-40B4-BE49-F238E27FC236}">
                <a16:creationId xmlns:a16="http://schemas.microsoft.com/office/drawing/2014/main" id="{F8AF16DA-E87C-7FC5-D191-C30C4A59B3B3}"/>
              </a:ext>
            </a:extLst>
          </p:cNvPr>
          <p:cNvSpPr/>
          <p:nvPr/>
        </p:nvSpPr>
        <p:spPr>
          <a:xfrm>
            <a:off x="1017032" y="2080950"/>
            <a:ext cx="3887917" cy="3887917"/>
          </a:xfrm>
          <a:prstGeom prst="ellipse">
            <a:avLst/>
          </a:prstGeom>
          <a:solidFill>
            <a:schemeClr val="bg1"/>
          </a:solidFill>
          <a:ln>
            <a:no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54238B-22DB-5231-94EA-042D68D401D3}"/>
              </a:ext>
            </a:extLst>
          </p:cNvPr>
          <p:cNvSpPr txBox="1"/>
          <p:nvPr/>
        </p:nvSpPr>
        <p:spPr>
          <a:xfrm>
            <a:off x="6008915" y="2058302"/>
            <a:ext cx="6103620" cy="430887"/>
          </a:xfrm>
          <a:prstGeom prst="rect">
            <a:avLst/>
          </a:prstGeom>
          <a:noFill/>
        </p:spPr>
        <p:txBody>
          <a:bodyPr wrap="square" lIns="0" tIns="0" rIns="0" bIns="0">
            <a:spAutoFit/>
          </a:bodyPr>
          <a:lstStyle/>
          <a:p>
            <a:r>
              <a:rPr lang="en-US" sz="2800" b="1" kern="100">
                <a:solidFill>
                  <a:srgbClr val="0073E6"/>
                </a:solidFill>
                <a:cs typeface="Arial" panose="020B0604020202020204" pitchFamily="34" charset="0"/>
              </a:rPr>
              <a:t>Enhanced Worker Efficiencies </a:t>
            </a:r>
          </a:p>
        </p:txBody>
      </p:sp>
      <p:sp>
        <p:nvSpPr>
          <p:cNvPr id="2" name="Oval 1">
            <a:extLst>
              <a:ext uri="{FF2B5EF4-FFF2-40B4-BE49-F238E27FC236}">
                <a16:creationId xmlns:a16="http://schemas.microsoft.com/office/drawing/2014/main" id="{6A2050DD-973D-16C0-1EB3-A3AD0733B6A0}"/>
              </a:ext>
            </a:extLst>
          </p:cNvPr>
          <p:cNvSpPr/>
          <p:nvPr/>
        </p:nvSpPr>
        <p:spPr>
          <a:xfrm>
            <a:off x="573716" y="1591202"/>
            <a:ext cx="4811150" cy="4811150"/>
          </a:xfrm>
          <a:prstGeom prst="ellipse">
            <a:avLst/>
          </a:prstGeom>
          <a:noFill/>
          <a:ln w="38100">
            <a:solidFill>
              <a:schemeClr val="bg1"/>
            </a:solid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43B8BD1-AA01-63CF-BDD6-9B064972F22E}"/>
              </a:ext>
            </a:extLst>
          </p:cNvPr>
          <p:cNvGrpSpPr/>
          <p:nvPr/>
        </p:nvGrpSpPr>
        <p:grpSpPr>
          <a:xfrm>
            <a:off x="595636" y="1456383"/>
            <a:ext cx="4834572" cy="4512484"/>
            <a:chOff x="1439667" y="1371600"/>
            <a:chExt cx="4834572" cy="4512484"/>
          </a:xfrm>
        </p:grpSpPr>
        <p:pic>
          <p:nvPicPr>
            <p:cNvPr id="22" name="Picture 21" descr="A picture containing text&#10;&#10;Description automatically generated">
              <a:extLst>
                <a:ext uri="{FF2B5EF4-FFF2-40B4-BE49-F238E27FC236}">
                  <a16:creationId xmlns:a16="http://schemas.microsoft.com/office/drawing/2014/main" id="{5263A538-705F-607A-A549-5CFE88869E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74" r="38325"/>
            <a:stretch/>
          </p:blipFill>
          <p:spPr>
            <a:xfrm>
              <a:off x="2838148" y="1418558"/>
              <a:ext cx="614481" cy="3628521"/>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85B7F110-E738-A4E7-F9BC-81031AE14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74" r="38325"/>
            <a:stretch/>
          </p:blipFill>
          <p:spPr>
            <a:xfrm>
              <a:off x="2222804" y="1371600"/>
              <a:ext cx="622432" cy="3675479"/>
            </a:xfrm>
            <a:prstGeom prst="rect">
              <a:avLst/>
            </a:prstGeom>
          </p:spPr>
        </p:pic>
        <p:pic>
          <p:nvPicPr>
            <p:cNvPr id="32" name="Picture 31">
              <a:extLst>
                <a:ext uri="{FF2B5EF4-FFF2-40B4-BE49-F238E27FC236}">
                  <a16:creationId xmlns:a16="http://schemas.microsoft.com/office/drawing/2014/main" id="{8C3B9599-B61D-CD1A-F0E5-2CC11DB0E1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25679" y="1669297"/>
              <a:ext cx="1349732" cy="899819"/>
            </a:xfrm>
            <a:prstGeom prst="rect">
              <a:avLst/>
            </a:prstGeom>
            <a:effectLst>
              <a:outerShdw blurRad="114583" dist="37695" dir="6480000" algn="tl" rotWithShape="0">
                <a:prstClr val="black">
                  <a:alpha val="9610"/>
                </a:prstClr>
              </a:outerShdw>
            </a:effectLst>
            <a:scene3d>
              <a:camera prst="orthographicFront"/>
              <a:lightRig rig="threePt" dir="t"/>
            </a:scene3d>
            <a:sp3d>
              <a:bevelT w="57150" h="57150"/>
            </a:sp3d>
          </p:spPr>
        </p:pic>
        <p:pic>
          <p:nvPicPr>
            <p:cNvPr id="34" name="Picture 33" descr="A picture containing text, electronics, black&#10;&#10;Description automatically generated">
              <a:extLst>
                <a:ext uri="{FF2B5EF4-FFF2-40B4-BE49-F238E27FC236}">
                  <a16:creationId xmlns:a16="http://schemas.microsoft.com/office/drawing/2014/main" id="{BA298DDC-F762-14FA-BB5C-94AD34A4DD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39667" y="3560493"/>
              <a:ext cx="2659580" cy="1791061"/>
            </a:xfrm>
            <a:prstGeom prst="rect">
              <a:avLst/>
            </a:prstGeom>
          </p:spPr>
        </p:pic>
        <p:pic>
          <p:nvPicPr>
            <p:cNvPr id="40" name="Picture 39" descr="A handheld barcode scanner&#10;&#10;Description automatically generated">
              <a:extLst>
                <a:ext uri="{FF2B5EF4-FFF2-40B4-BE49-F238E27FC236}">
                  <a16:creationId xmlns:a16="http://schemas.microsoft.com/office/drawing/2014/main" id="{EBAC81B6-83B5-91E4-6603-630AD7B110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9224" y="2575057"/>
              <a:ext cx="2355015" cy="2739680"/>
            </a:xfrm>
            <a:prstGeom prst="rect">
              <a:avLst/>
            </a:prstGeom>
          </p:spPr>
        </p:pic>
        <p:pic>
          <p:nvPicPr>
            <p:cNvPr id="45" name="Picture 44" descr="A device with a screen on it&#10;&#10;Description automatically generated">
              <a:extLst>
                <a:ext uri="{FF2B5EF4-FFF2-40B4-BE49-F238E27FC236}">
                  <a16:creationId xmlns:a16="http://schemas.microsoft.com/office/drawing/2014/main" id="{B7737D9F-7C94-C667-C7F1-2961E61E3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3123" y="2653501"/>
              <a:ext cx="3013084" cy="3013084"/>
            </a:xfrm>
            <a:prstGeom prst="rect">
              <a:avLst/>
            </a:prstGeom>
          </p:spPr>
        </p:pic>
        <p:pic>
          <p:nvPicPr>
            <p:cNvPr id="41" name="Picture 40" descr="A close up of a grey object&#10;&#10;Description automatically generated">
              <a:extLst>
                <a:ext uri="{FF2B5EF4-FFF2-40B4-BE49-F238E27FC236}">
                  <a16:creationId xmlns:a16="http://schemas.microsoft.com/office/drawing/2014/main" id="{B3603289-0A0A-0596-59D1-595E0BE5FC3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365" b="73750" l="24219" r="75260">
                          <a14:foregroundMark x1="24219" y1="45469" x2="24219" y2="45469"/>
                          <a14:foregroundMark x1="51094" y1="69167" x2="51094" y2="69167"/>
                          <a14:foregroundMark x1="71302" y1="65677" x2="71302" y2="65677"/>
                          <a14:foregroundMark x1="68073" y1="62135" x2="68073" y2="62135"/>
                          <a14:foregroundMark x1="68073" y1="62135" x2="68073" y2="62135"/>
                          <a14:foregroundMark x1="62500" y1="70625" x2="62500" y2="70625"/>
                          <a14:foregroundMark x1="62500" y1="70625" x2="62500" y2="70625"/>
                          <a14:foregroundMark x1="39688" y1="68594" x2="39688" y2="68594"/>
                          <a14:foregroundMark x1="39688" y1="68594" x2="39688" y2="68594"/>
                        </a14:backgroundRemoval>
                      </a14:imgEffect>
                    </a14:imgLayer>
                  </a14:imgProps>
                </a:ext>
                <a:ext uri="{28A0092B-C50C-407E-A947-70E740481C1C}">
                  <a14:useLocalDpi xmlns:a14="http://schemas.microsoft.com/office/drawing/2010/main" val="0"/>
                </a:ext>
              </a:extLst>
            </a:blip>
            <a:srcRect l="19036" t="19364" r="18455" b="20165"/>
            <a:stretch/>
          </p:blipFill>
          <p:spPr>
            <a:xfrm>
              <a:off x="2777541" y="4576410"/>
              <a:ext cx="1164244" cy="1126297"/>
            </a:xfrm>
            <a:prstGeom prst="rect">
              <a:avLst/>
            </a:prstGeom>
          </p:spPr>
        </p:pic>
        <p:pic>
          <p:nvPicPr>
            <p:cNvPr id="42" name="Picture 41" descr="A close up of a device&#10;&#10;Description automatically generated">
              <a:extLst>
                <a:ext uri="{FF2B5EF4-FFF2-40B4-BE49-F238E27FC236}">
                  <a16:creationId xmlns:a16="http://schemas.microsoft.com/office/drawing/2014/main" id="{9F0940D3-7AA8-A351-8A6E-1DA048B46B4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1250" b="62917" l="6406" r="90000">
                          <a14:foregroundMark x1="6406" y1="46563" x2="6406" y2="46563"/>
                        </a14:backgroundRemoval>
                      </a14:imgEffect>
                    </a14:imgLayer>
                  </a14:imgProps>
                </a:ext>
                <a:ext uri="{28A0092B-C50C-407E-A947-70E740481C1C}">
                  <a14:useLocalDpi xmlns:a14="http://schemas.microsoft.com/office/drawing/2010/main" val="0"/>
                </a:ext>
              </a:extLst>
            </a:blip>
            <a:srcRect t="27330" b="33109"/>
            <a:stretch/>
          </p:blipFill>
          <p:spPr>
            <a:xfrm>
              <a:off x="3512367" y="5191064"/>
              <a:ext cx="1751760" cy="693020"/>
            </a:xfrm>
            <a:prstGeom prst="rect">
              <a:avLst/>
            </a:prstGeom>
          </p:spPr>
        </p:pic>
      </p:grpSp>
      <p:sp>
        <p:nvSpPr>
          <p:cNvPr id="46" name="Freeform 45">
            <a:extLst>
              <a:ext uri="{FF2B5EF4-FFF2-40B4-BE49-F238E27FC236}">
                <a16:creationId xmlns:a16="http://schemas.microsoft.com/office/drawing/2014/main" id="{EC9B49F9-74AC-425E-98D9-50D3AD0951DB}"/>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Asset Visibility and Tracking</a:t>
            </a:r>
          </a:p>
        </p:txBody>
      </p:sp>
    </p:spTree>
    <p:extLst>
      <p:ext uri="{BB962C8B-B14F-4D97-AF65-F5344CB8AC3E}">
        <p14:creationId xmlns:p14="http://schemas.microsoft.com/office/powerpoint/2010/main" val="35807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D618-ED2A-29AF-C1A2-2934AF3F26E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8EFCD40-4B2C-A49A-6D67-27C7639AC829}"/>
              </a:ext>
            </a:extLst>
          </p:cNvPr>
          <p:cNvSpPr/>
          <p:nvPr/>
        </p:nvSpPr>
        <p:spPr>
          <a:xfrm>
            <a:off x="8076764" y="4331594"/>
            <a:ext cx="3474720" cy="640080"/>
          </a:xfrm>
          <a:prstGeom prst="rect">
            <a:avLst/>
          </a:prstGeom>
          <a:solidFill>
            <a:srgbClr val="F5FA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OneCare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Signature Services</a:t>
            </a:r>
          </a:p>
        </p:txBody>
      </p:sp>
      <p:grpSp>
        <p:nvGrpSpPr>
          <p:cNvPr id="34" name="Group 33">
            <a:extLst>
              <a:ext uri="{FF2B5EF4-FFF2-40B4-BE49-F238E27FC236}">
                <a16:creationId xmlns:a16="http://schemas.microsoft.com/office/drawing/2014/main" id="{07939240-3F02-978F-15B6-60014F7BB326}"/>
              </a:ext>
            </a:extLst>
          </p:cNvPr>
          <p:cNvGrpSpPr/>
          <p:nvPr/>
        </p:nvGrpSpPr>
        <p:grpSpPr>
          <a:xfrm>
            <a:off x="580448" y="4963603"/>
            <a:ext cx="10940069" cy="327694"/>
            <a:chOff x="580448" y="4343400"/>
            <a:chExt cx="10940069" cy="327694"/>
          </a:xfrm>
        </p:grpSpPr>
        <p:pic>
          <p:nvPicPr>
            <p:cNvPr id="31" name="Picture 30" descr="Shape&#10;&#10;Description automatically generated with low confidence">
              <a:extLst>
                <a:ext uri="{FF2B5EF4-FFF2-40B4-BE49-F238E27FC236}">
                  <a16:creationId xmlns:a16="http://schemas.microsoft.com/office/drawing/2014/main" id="{120B349D-BC80-EB4D-785B-28BCB37C75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2126132" y="2797716"/>
              <a:ext cx="327694" cy="3419062"/>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3082DF3C-7898-F71D-1D3C-923541D42B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5824548" y="2797716"/>
              <a:ext cx="327694" cy="3419062"/>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69CA6997-06B6-2742-5D3D-7481EE05FE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9647139" y="2797716"/>
              <a:ext cx="327694" cy="3419062"/>
            </a:xfrm>
            <a:prstGeom prst="rect">
              <a:avLst/>
            </a:prstGeom>
          </p:spPr>
        </p:pic>
      </p:grpSp>
      <p:pic>
        <p:nvPicPr>
          <p:cNvPr id="28" name="Picture 27" descr="Shape&#10;&#10;Description automatically generated with low confidence">
            <a:extLst>
              <a:ext uri="{FF2B5EF4-FFF2-40B4-BE49-F238E27FC236}">
                <a16:creationId xmlns:a16="http://schemas.microsoft.com/office/drawing/2014/main" id="{DDFEB00F-1870-72E6-D11F-15AD37579C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2126132" y="1269117"/>
            <a:ext cx="327694" cy="3419062"/>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50B0937D-F145-B8EB-D392-76EADA5CBE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5796056" y="1269117"/>
            <a:ext cx="327694" cy="3419062"/>
          </a:xfrm>
          <a:prstGeom prst="rect">
            <a:avLst/>
          </a:prstGeom>
        </p:spPr>
      </p:pic>
      <p:sp>
        <p:nvSpPr>
          <p:cNvPr id="2" name="Title 1">
            <a:extLst>
              <a:ext uri="{FF2B5EF4-FFF2-40B4-BE49-F238E27FC236}">
                <a16:creationId xmlns:a16="http://schemas.microsoft.com/office/drawing/2014/main" id="{DCC7785E-F3C2-8E61-E00E-9CB15BD7C2E3}"/>
              </a:ext>
            </a:extLst>
          </p:cNvPr>
          <p:cNvSpPr txBox="1">
            <a:spLocks/>
          </p:cNvSpPr>
          <p:nvPr/>
        </p:nvSpPr>
        <p:spPr>
          <a:xfrm>
            <a:off x="476246" y="474456"/>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 panose="020B0604020202020204"/>
                <a:ea typeface="+mj-ea"/>
                <a:cs typeface="+mj-cs"/>
              </a:rPr>
              <a:t>Zebra RAIN RFID Solutions Portfolio</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73E6"/>
                </a:solidFill>
                <a:effectLst/>
                <a:uLnTx/>
                <a:uFillTx/>
                <a:latin typeface="Arial" panose="020B0604020202020204"/>
                <a:ea typeface="+mj-ea"/>
                <a:cs typeface="+mj-cs"/>
              </a:rPr>
              <a:t>More transformation. No complication.</a:t>
            </a:r>
          </a:p>
        </p:txBody>
      </p:sp>
      <p:sp>
        <p:nvSpPr>
          <p:cNvPr id="4" name="TextBox 3">
            <a:extLst>
              <a:ext uri="{FF2B5EF4-FFF2-40B4-BE49-F238E27FC236}">
                <a16:creationId xmlns:a16="http://schemas.microsoft.com/office/drawing/2014/main" id="{ADFAF6DA-4251-4915-5E01-D3EF4280B05E}"/>
              </a:ext>
            </a:extLst>
          </p:cNvPr>
          <p:cNvSpPr txBox="1"/>
          <p:nvPr/>
        </p:nvSpPr>
        <p:spPr>
          <a:xfrm>
            <a:off x="1692876" y="4043529"/>
            <a:ext cx="0" cy="0"/>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Arial" pitchFamily="34" charset="0"/>
              <a:ea typeface="MS PGothic" pitchFamily="34" charset="-128"/>
              <a:cs typeface="+mn-cs"/>
            </a:endParaRPr>
          </a:p>
        </p:txBody>
      </p:sp>
      <p:sp>
        <p:nvSpPr>
          <p:cNvPr id="10" name="TextBox 9">
            <a:extLst>
              <a:ext uri="{FF2B5EF4-FFF2-40B4-BE49-F238E27FC236}">
                <a16:creationId xmlns:a16="http://schemas.microsoft.com/office/drawing/2014/main" id="{37474EF9-D38D-3FC1-8BFA-150961FF8F5C}"/>
              </a:ext>
            </a:extLst>
          </p:cNvPr>
          <p:cNvSpPr txBox="1"/>
          <p:nvPr/>
        </p:nvSpPr>
        <p:spPr>
          <a:xfrm>
            <a:off x="608507" y="5111411"/>
            <a:ext cx="3072947" cy="794867"/>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Gives your assets a digital voice with accurate, scalable RFID encoding solutions </a:t>
            </a:r>
          </a:p>
        </p:txBody>
      </p:sp>
      <p:sp>
        <p:nvSpPr>
          <p:cNvPr id="11" name="TextBox 10">
            <a:extLst>
              <a:ext uri="{FF2B5EF4-FFF2-40B4-BE49-F238E27FC236}">
                <a16:creationId xmlns:a16="http://schemas.microsoft.com/office/drawing/2014/main" id="{888312DE-1F89-D41B-A415-4D915C05905A}"/>
              </a:ext>
            </a:extLst>
          </p:cNvPr>
          <p:cNvSpPr txBox="1"/>
          <p:nvPr/>
        </p:nvSpPr>
        <p:spPr>
          <a:xfrm>
            <a:off x="4326629" y="5134751"/>
            <a:ext cx="3553114" cy="733312"/>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Includes a wide selection of RFID inlays, labels and tags to meet the requirements of most applications and budgets </a:t>
            </a:r>
          </a:p>
        </p:txBody>
      </p:sp>
      <p:sp>
        <p:nvSpPr>
          <p:cNvPr id="12" name="TextBox 11">
            <a:extLst>
              <a:ext uri="{FF2B5EF4-FFF2-40B4-BE49-F238E27FC236}">
                <a16:creationId xmlns:a16="http://schemas.microsoft.com/office/drawing/2014/main" id="{A9AB649D-20DB-6931-27B0-4605B71D8E75}"/>
              </a:ext>
            </a:extLst>
          </p:cNvPr>
          <p:cNvSpPr txBox="1"/>
          <p:nvPr/>
        </p:nvSpPr>
        <p:spPr>
          <a:xfrm>
            <a:off x="8160455" y="5126727"/>
            <a:ext cx="3530801" cy="773142"/>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Enables you to design an RFID solution and obtain support to maximize uptime post installation </a:t>
            </a:r>
          </a:p>
        </p:txBody>
      </p:sp>
      <p:grpSp>
        <p:nvGrpSpPr>
          <p:cNvPr id="26" name="Group 25">
            <a:extLst>
              <a:ext uri="{FF2B5EF4-FFF2-40B4-BE49-F238E27FC236}">
                <a16:creationId xmlns:a16="http://schemas.microsoft.com/office/drawing/2014/main" id="{D2F17A93-6257-D2F5-50F2-6C47DF9207B4}"/>
              </a:ext>
            </a:extLst>
          </p:cNvPr>
          <p:cNvGrpSpPr/>
          <p:nvPr/>
        </p:nvGrpSpPr>
        <p:grpSpPr>
          <a:xfrm>
            <a:off x="541174" y="2195290"/>
            <a:ext cx="11449393" cy="1313671"/>
            <a:chOff x="541174" y="1726163"/>
            <a:chExt cx="11449393" cy="1313671"/>
          </a:xfrm>
          <a:solidFill>
            <a:srgbClr val="F5FAFF"/>
          </a:solidFill>
        </p:grpSpPr>
        <p:sp>
          <p:nvSpPr>
            <p:cNvPr id="6" name="TextBox 5">
              <a:extLst>
                <a:ext uri="{FF2B5EF4-FFF2-40B4-BE49-F238E27FC236}">
                  <a16:creationId xmlns:a16="http://schemas.microsoft.com/office/drawing/2014/main" id="{148F266B-88ED-5D75-9F61-B3926E0680CC}"/>
                </a:ext>
              </a:extLst>
            </p:cNvPr>
            <p:cNvSpPr txBox="1"/>
            <p:nvPr/>
          </p:nvSpPr>
          <p:spPr>
            <a:xfrm>
              <a:off x="600237" y="2468901"/>
              <a:ext cx="3375415" cy="520790"/>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Increases visibility and automation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unattended data capture </a:t>
              </a:r>
            </a:p>
          </p:txBody>
        </p:sp>
        <p:sp>
          <p:nvSpPr>
            <p:cNvPr id="8" name="TextBox 7">
              <a:extLst>
                <a:ext uri="{FF2B5EF4-FFF2-40B4-BE49-F238E27FC236}">
                  <a16:creationId xmlns:a16="http://schemas.microsoft.com/office/drawing/2014/main" id="{145F84C4-2521-1C11-5264-06394BC564A7}"/>
                </a:ext>
              </a:extLst>
            </p:cNvPr>
            <p:cNvSpPr txBox="1"/>
            <p:nvPr/>
          </p:nvSpPr>
          <p:spPr>
            <a:xfrm>
              <a:off x="4347560" y="2468901"/>
              <a:ext cx="3574130" cy="545375"/>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Allows you to read RFID tags in a wide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variety of environments and use cases</a:t>
              </a:r>
            </a:p>
          </p:txBody>
        </p:sp>
        <p:sp>
          <p:nvSpPr>
            <p:cNvPr id="5" name="Rectangle 4">
              <a:extLst>
                <a:ext uri="{FF2B5EF4-FFF2-40B4-BE49-F238E27FC236}">
                  <a16:creationId xmlns:a16="http://schemas.microsoft.com/office/drawing/2014/main" id="{DBFE1DC9-AF57-587F-EE4B-A78362D2310B}"/>
                </a:ext>
              </a:extLst>
            </p:cNvPr>
            <p:cNvSpPr/>
            <p:nvPr/>
          </p:nvSpPr>
          <p:spPr>
            <a:xfrm>
              <a:off x="541174" y="1726165"/>
              <a:ext cx="3470989" cy="6400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Fixed Readers</a:t>
              </a:r>
            </a:p>
          </p:txBody>
        </p:sp>
        <p:sp>
          <p:nvSpPr>
            <p:cNvPr id="7" name="Rectangle 6">
              <a:extLst>
                <a:ext uri="{FF2B5EF4-FFF2-40B4-BE49-F238E27FC236}">
                  <a16:creationId xmlns:a16="http://schemas.microsoft.com/office/drawing/2014/main" id="{B86809A5-3F25-0225-56DE-F165EFDF1C80}"/>
                </a:ext>
              </a:extLst>
            </p:cNvPr>
            <p:cNvSpPr/>
            <p:nvPr/>
          </p:nvSpPr>
          <p:spPr>
            <a:xfrm>
              <a:off x="4292228" y="1734115"/>
              <a:ext cx="3474720" cy="64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Antennas</a:t>
              </a:r>
            </a:p>
          </p:txBody>
        </p:sp>
        <p:sp>
          <p:nvSpPr>
            <p:cNvPr id="13" name="Rectangle 12">
              <a:extLst>
                <a:ext uri="{FF2B5EF4-FFF2-40B4-BE49-F238E27FC236}">
                  <a16:creationId xmlns:a16="http://schemas.microsoft.com/office/drawing/2014/main" id="{47CB0DA0-F1B8-9DB6-18F6-00537E171E1E}"/>
                </a:ext>
              </a:extLst>
            </p:cNvPr>
            <p:cNvSpPr/>
            <p:nvPr/>
          </p:nvSpPr>
          <p:spPr>
            <a:xfrm>
              <a:off x="8076763" y="1726163"/>
              <a:ext cx="3474720" cy="6400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Handheld Readers</a:t>
              </a:r>
            </a:p>
          </p:txBody>
        </p:sp>
        <p:sp>
          <p:nvSpPr>
            <p:cNvPr id="15" name="TextBox 14">
              <a:extLst>
                <a:ext uri="{FF2B5EF4-FFF2-40B4-BE49-F238E27FC236}">
                  <a16:creationId xmlns:a16="http://schemas.microsoft.com/office/drawing/2014/main" id="{54C33613-230A-796D-7DB7-F3C9BF2AD369}"/>
                </a:ext>
              </a:extLst>
            </p:cNvPr>
            <p:cNvSpPr txBox="1"/>
            <p:nvPr/>
          </p:nvSpPr>
          <p:spPr>
            <a:xfrm>
              <a:off x="8151812" y="2468901"/>
              <a:ext cx="3838755" cy="570933"/>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Helps you achieve maximum visibility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into the location of your enterprise assets</a:t>
              </a:r>
            </a:p>
          </p:txBody>
        </p:sp>
      </p:grpSp>
      <p:sp>
        <p:nvSpPr>
          <p:cNvPr id="19" name="TextBox 18">
            <a:extLst>
              <a:ext uri="{FF2B5EF4-FFF2-40B4-BE49-F238E27FC236}">
                <a16:creationId xmlns:a16="http://schemas.microsoft.com/office/drawing/2014/main" id="{D94FFA93-64CA-B335-F60E-2D372549E7AA}"/>
              </a:ext>
            </a:extLst>
          </p:cNvPr>
          <p:cNvSpPr txBox="1"/>
          <p:nvPr/>
        </p:nvSpPr>
        <p:spPr>
          <a:xfrm>
            <a:off x="8108302" y="-335902"/>
            <a:ext cx="914400" cy="914400"/>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Arial" pitchFamily="34" charset="0"/>
              <a:ea typeface="MS PGothic" pitchFamily="34" charset="-128"/>
              <a:cs typeface="+mn-cs"/>
            </a:endParaRPr>
          </a:p>
        </p:txBody>
      </p:sp>
      <p:sp>
        <p:nvSpPr>
          <p:cNvPr id="20" name="Rectangle 19">
            <a:extLst>
              <a:ext uri="{FF2B5EF4-FFF2-40B4-BE49-F238E27FC236}">
                <a16:creationId xmlns:a16="http://schemas.microsoft.com/office/drawing/2014/main" id="{D0028881-9C94-E07A-1EDB-ED20581994DC}"/>
              </a:ext>
            </a:extLst>
          </p:cNvPr>
          <p:cNvSpPr/>
          <p:nvPr/>
        </p:nvSpPr>
        <p:spPr>
          <a:xfrm>
            <a:off x="541174" y="4331594"/>
            <a:ext cx="3474720" cy="640080"/>
          </a:xfrm>
          <a:prstGeom prst="rect">
            <a:avLst/>
          </a:prstGeom>
          <a:solidFill>
            <a:srgbClr val="F5FA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RFID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Printers</a:t>
            </a:r>
          </a:p>
        </p:txBody>
      </p:sp>
      <p:sp>
        <p:nvSpPr>
          <p:cNvPr id="21" name="Rectangle 20">
            <a:extLst>
              <a:ext uri="{FF2B5EF4-FFF2-40B4-BE49-F238E27FC236}">
                <a16:creationId xmlns:a16="http://schemas.microsoft.com/office/drawing/2014/main" id="{C315189C-C1E4-8416-F481-83625AE9A19C}"/>
              </a:ext>
            </a:extLst>
          </p:cNvPr>
          <p:cNvSpPr/>
          <p:nvPr/>
        </p:nvSpPr>
        <p:spPr>
          <a:xfrm>
            <a:off x="4292228" y="4331594"/>
            <a:ext cx="3474720" cy="640080"/>
          </a:xfrm>
          <a:prstGeom prst="rect">
            <a:avLst/>
          </a:prstGeom>
          <a:solidFill>
            <a:srgbClr val="F5FA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RFID Labels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3E6"/>
                </a:solidFill>
                <a:effectLst/>
                <a:uLnTx/>
                <a:uFillTx/>
                <a:latin typeface="Arial" panose="020B0604020202020204"/>
                <a:ea typeface="+mn-ea"/>
                <a:cs typeface="+mn-cs"/>
              </a:rPr>
              <a:t>and Supplies</a:t>
            </a:r>
          </a:p>
        </p:txBody>
      </p:sp>
      <p:pic>
        <p:nvPicPr>
          <p:cNvPr id="23" name="Picture 22" descr="A roll of labels on a black background&#10;&#10;Description automatically generated">
            <a:extLst>
              <a:ext uri="{FF2B5EF4-FFF2-40B4-BE49-F238E27FC236}">
                <a16:creationId xmlns:a16="http://schemas.microsoft.com/office/drawing/2014/main" id="{25135422-06CE-811D-0DE7-2C65CE630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964" y="3999506"/>
            <a:ext cx="1101731" cy="958727"/>
          </a:xfrm>
          <a:prstGeom prst="rect">
            <a:avLst/>
          </a:prstGeom>
        </p:spPr>
      </p:pic>
      <p:pic>
        <p:nvPicPr>
          <p:cNvPr id="24" name="Picture 23">
            <a:extLst>
              <a:ext uri="{FF2B5EF4-FFF2-40B4-BE49-F238E27FC236}">
                <a16:creationId xmlns:a16="http://schemas.microsoft.com/office/drawing/2014/main" id="{E7542E64-4E0D-E179-9AEB-9D282068AD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46582" y="4453423"/>
            <a:ext cx="731012" cy="486271"/>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54FEF9E6-1BF7-D206-3A2A-D3DE0F0EED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9642495" y="1269117"/>
            <a:ext cx="327694" cy="3419062"/>
          </a:xfrm>
          <a:prstGeom prst="rect">
            <a:avLst/>
          </a:prstGeom>
        </p:spPr>
      </p:pic>
      <p:pic>
        <p:nvPicPr>
          <p:cNvPr id="36" name="Graphic 35">
            <a:extLst>
              <a:ext uri="{FF2B5EF4-FFF2-40B4-BE49-F238E27FC236}">
                <a16:creationId xmlns:a16="http://schemas.microsoft.com/office/drawing/2014/main" id="{59CEB3F2-C2A5-AEDE-A2F5-682887016C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6304" y="4151948"/>
            <a:ext cx="920906" cy="431874"/>
          </a:xfrm>
          <a:prstGeom prst="rect">
            <a:avLst/>
          </a:prstGeom>
        </p:spPr>
      </p:pic>
      <p:pic>
        <p:nvPicPr>
          <p:cNvPr id="14" name="Picture 13">
            <a:extLst>
              <a:ext uri="{FF2B5EF4-FFF2-40B4-BE49-F238E27FC236}">
                <a16:creationId xmlns:a16="http://schemas.microsoft.com/office/drawing/2014/main" id="{F122FC4C-FD21-60C4-BD4D-8E170049FFA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90019" y="1265423"/>
            <a:ext cx="2079646" cy="1856212"/>
          </a:xfrm>
          <a:prstGeom prst="rect">
            <a:avLst/>
          </a:prstGeom>
        </p:spPr>
      </p:pic>
      <p:pic>
        <p:nvPicPr>
          <p:cNvPr id="27" name="Picture 26">
            <a:extLst>
              <a:ext uri="{FF2B5EF4-FFF2-40B4-BE49-F238E27FC236}">
                <a16:creationId xmlns:a16="http://schemas.microsoft.com/office/drawing/2014/main" id="{502ABC1B-35F2-8B8B-46F4-1962A3D565D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58156" y="1604210"/>
            <a:ext cx="1905123" cy="1270082"/>
          </a:xfrm>
          <a:prstGeom prst="rect">
            <a:avLst/>
          </a:prstGeom>
        </p:spPr>
      </p:pic>
      <p:pic>
        <p:nvPicPr>
          <p:cNvPr id="35" name="Picture 34" descr="A black electronic device with a black background&#10;&#10;Description automatically generated">
            <a:extLst>
              <a:ext uri="{FF2B5EF4-FFF2-40B4-BE49-F238E27FC236}">
                <a16:creationId xmlns:a16="http://schemas.microsoft.com/office/drawing/2014/main" id="{F9C4869D-0EAA-982B-A84A-76476C6764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58276" y="1685278"/>
            <a:ext cx="1177850" cy="1160892"/>
          </a:xfrm>
          <a:prstGeom prst="rect">
            <a:avLst/>
          </a:prstGeom>
        </p:spPr>
      </p:pic>
      <p:pic>
        <p:nvPicPr>
          <p:cNvPr id="37" name="Picture 36">
            <a:extLst>
              <a:ext uri="{FF2B5EF4-FFF2-40B4-BE49-F238E27FC236}">
                <a16:creationId xmlns:a16="http://schemas.microsoft.com/office/drawing/2014/main" id="{C639F339-84E2-5324-BBE4-F74D73AA29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572769" y="3334617"/>
            <a:ext cx="2629446" cy="1835658"/>
          </a:xfrm>
          <a:prstGeom prst="rect">
            <a:avLst/>
          </a:prstGeom>
        </p:spPr>
      </p:pic>
    </p:spTree>
    <p:extLst>
      <p:ext uri="{BB962C8B-B14F-4D97-AF65-F5344CB8AC3E}">
        <p14:creationId xmlns:p14="http://schemas.microsoft.com/office/powerpoint/2010/main" val="82071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2FEB-F09A-F90C-639A-8EF6559BD4B8}"/>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39469024-3F40-6BC5-8CAF-7605623BE161}"/>
              </a:ext>
            </a:extLst>
          </p:cNvPr>
          <p:cNvSpPr>
            <a:spLocks noChangeArrowheads="1"/>
          </p:cNvSpPr>
          <p:nvPr/>
        </p:nvSpPr>
        <p:spPr bwMode="auto">
          <a:xfrm>
            <a:off x="513215" y="537801"/>
            <a:ext cx="8123074" cy="4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999" b="1" i="0" u="none" strike="noStrike" kern="1200" cap="none" spc="0" normalizeH="0" baseline="0" noProof="0">
                <a:ln>
                  <a:noFill/>
                </a:ln>
                <a:solidFill>
                  <a:srgbClr val="0173E6"/>
                </a:solidFill>
                <a:effectLst/>
                <a:uLnTx/>
                <a:uFillTx/>
                <a:latin typeface="Arial" pitchFamily="34" charset="0"/>
                <a:ea typeface="Calibri" panose="020F0502020204030204" pitchFamily="34" charset="0"/>
                <a:cs typeface="+mn-cs"/>
              </a:rPr>
              <a:t>A Commitment to Innovation</a:t>
            </a:r>
            <a:endParaRPr kumimoji="0" lang="en-US" altLang="en-US" sz="2999" b="1" i="0" u="none" strike="noStrike" kern="1200" cap="none" spc="0" normalizeH="0" baseline="0" noProof="0">
              <a:ln>
                <a:noFill/>
              </a:ln>
              <a:solidFill>
                <a:srgbClr val="0173E6"/>
              </a:solidFill>
              <a:effectLst/>
              <a:uLnTx/>
              <a:uFillTx/>
              <a:latin typeface="Arial" panose="020B0604020202020204"/>
              <a:ea typeface="MS PGothic" pitchFamily="34" charset="-128"/>
              <a:cs typeface="+mn-cs"/>
            </a:endParaRPr>
          </a:p>
        </p:txBody>
      </p:sp>
      <p:sp>
        <p:nvSpPr>
          <p:cNvPr id="2" name="Right Arrow 4">
            <a:extLst>
              <a:ext uri="{FF2B5EF4-FFF2-40B4-BE49-F238E27FC236}">
                <a16:creationId xmlns:a16="http://schemas.microsoft.com/office/drawing/2014/main" id="{4CB44E84-2B55-C2B9-4002-2D321E1755D2}"/>
              </a:ext>
            </a:extLst>
          </p:cNvPr>
          <p:cNvSpPr/>
          <p:nvPr/>
        </p:nvSpPr>
        <p:spPr>
          <a:xfrm>
            <a:off x="513214" y="1343536"/>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AFA1387-DF30-9495-5F08-3C4CF5AF15B2}"/>
              </a:ext>
            </a:extLst>
          </p:cNvPr>
          <p:cNvSpPr/>
          <p:nvPr/>
        </p:nvSpPr>
        <p:spPr>
          <a:xfrm>
            <a:off x="504796" y="2190152"/>
            <a:ext cx="1064048" cy="615434"/>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Franklin Gothic Medium"/>
              </a:rPr>
              <a:t>Founded as Data Specialties by</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Franklin Gothic Medium"/>
              </a:rPr>
              <a:t>Ed Kaplan and </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Franklin Gothic Medium"/>
              </a:rPr>
              <a:t>Gary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Franklin Gothic Medium"/>
              </a:rPr>
              <a:t>Cless</a:t>
            </a:r>
            <a:endPar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Franklin Gothic Medium"/>
            </a:endParaRPr>
          </a:p>
        </p:txBody>
      </p:sp>
      <p:sp>
        <p:nvSpPr>
          <p:cNvPr id="6" name="Rectangle 5">
            <a:extLst>
              <a:ext uri="{FF2B5EF4-FFF2-40B4-BE49-F238E27FC236}">
                <a16:creationId xmlns:a16="http://schemas.microsoft.com/office/drawing/2014/main" id="{A31FA604-92A4-9AB4-0A91-0641D528E183}"/>
              </a:ext>
            </a:extLst>
          </p:cNvPr>
          <p:cNvSpPr/>
          <p:nvPr/>
        </p:nvSpPr>
        <p:spPr>
          <a:xfrm>
            <a:off x="568630" y="1368131"/>
            <a:ext cx="93982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1969</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7" name="Rectangle 6">
            <a:extLst>
              <a:ext uri="{FF2B5EF4-FFF2-40B4-BE49-F238E27FC236}">
                <a16:creationId xmlns:a16="http://schemas.microsoft.com/office/drawing/2014/main" id="{3ACBA867-FDFA-1638-1B65-777D3ACEBA53}"/>
              </a:ext>
            </a:extLst>
          </p:cNvPr>
          <p:cNvSpPr/>
          <p:nvPr/>
        </p:nvSpPr>
        <p:spPr>
          <a:xfrm>
            <a:off x="1921417" y="1368131"/>
            <a:ext cx="524503"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1979</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8" name="Rectangle 7">
            <a:extLst>
              <a:ext uri="{FF2B5EF4-FFF2-40B4-BE49-F238E27FC236}">
                <a16:creationId xmlns:a16="http://schemas.microsoft.com/office/drawing/2014/main" id="{44E8D05F-BF0A-14BD-5062-16754DCA1218}"/>
              </a:ext>
            </a:extLst>
          </p:cNvPr>
          <p:cNvSpPr/>
          <p:nvPr/>
        </p:nvSpPr>
        <p:spPr>
          <a:xfrm>
            <a:off x="3146123" y="1368131"/>
            <a:ext cx="524503"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1991</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10" name="Rectangle 9">
            <a:extLst>
              <a:ext uri="{FF2B5EF4-FFF2-40B4-BE49-F238E27FC236}">
                <a16:creationId xmlns:a16="http://schemas.microsoft.com/office/drawing/2014/main" id="{F0E6EC43-C7B0-F5D9-ABDC-D57DEA4B5644}"/>
              </a:ext>
            </a:extLst>
          </p:cNvPr>
          <p:cNvSpPr/>
          <p:nvPr/>
        </p:nvSpPr>
        <p:spPr>
          <a:xfrm>
            <a:off x="4206632" y="1368131"/>
            <a:ext cx="1428545"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2004</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12" name="Rectangle 11">
            <a:extLst>
              <a:ext uri="{FF2B5EF4-FFF2-40B4-BE49-F238E27FC236}">
                <a16:creationId xmlns:a16="http://schemas.microsoft.com/office/drawing/2014/main" id="{F4B13D5A-6607-4487-CE88-A3D6573735FD}"/>
              </a:ext>
            </a:extLst>
          </p:cNvPr>
          <p:cNvSpPr/>
          <p:nvPr/>
        </p:nvSpPr>
        <p:spPr>
          <a:xfrm>
            <a:off x="1626755" y="2190152"/>
            <a:ext cx="1161871" cy="369213"/>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First handheld laser barcode scanner </a:t>
            </a:r>
          </a:p>
        </p:txBody>
      </p:sp>
      <p:sp>
        <p:nvSpPr>
          <p:cNvPr id="13" name="Rectangle 12">
            <a:extLst>
              <a:ext uri="{FF2B5EF4-FFF2-40B4-BE49-F238E27FC236}">
                <a16:creationId xmlns:a16="http://schemas.microsoft.com/office/drawing/2014/main" id="{F63944A7-3CE4-1E58-54D1-A06574EC70FF}"/>
              </a:ext>
            </a:extLst>
          </p:cNvPr>
          <p:cNvSpPr/>
          <p:nvPr/>
        </p:nvSpPr>
        <p:spPr>
          <a:xfrm>
            <a:off x="2753124" y="2190152"/>
            <a:ext cx="1221870" cy="369213"/>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First laser-scannable</a:t>
            </a:r>
            <a:b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b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2D barcode </a:t>
            </a:r>
          </a:p>
        </p:txBody>
      </p:sp>
      <p:sp>
        <p:nvSpPr>
          <p:cNvPr id="14" name="Rectangle 13">
            <a:extLst>
              <a:ext uri="{FF2B5EF4-FFF2-40B4-BE49-F238E27FC236}">
                <a16:creationId xmlns:a16="http://schemas.microsoft.com/office/drawing/2014/main" id="{41E7BCC8-EEC4-0A5F-ED5C-0F82842DA2CA}"/>
              </a:ext>
            </a:extLst>
          </p:cNvPr>
          <p:cNvSpPr/>
          <p:nvPr/>
        </p:nvSpPr>
        <p:spPr>
          <a:xfrm>
            <a:off x="4172587" y="2190152"/>
            <a:ext cx="1553865" cy="492323"/>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First rugged RFID handheld and first enterprise digital assistant (EDA)</a:t>
            </a:r>
          </a:p>
        </p:txBody>
      </p:sp>
      <p:sp>
        <p:nvSpPr>
          <p:cNvPr id="15" name="Rectangle 14">
            <a:extLst>
              <a:ext uri="{FF2B5EF4-FFF2-40B4-BE49-F238E27FC236}">
                <a16:creationId xmlns:a16="http://schemas.microsoft.com/office/drawing/2014/main" id="{2E4F1E75-1D0D-B2B4-69F3-B1069A2DE4B1}"/>
              </a:ext>
            </a:extLst>
          </p:cNvPr>
          <p:cNvSpPr/>
          <p:nvPr/>
        </p:nvSpPr>
        <p:spPr>
          <a:xfrm>
            <a:off x="5724295" y="2190152"/>
            <a:ext cx="1181397" cy="492323"/>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 of</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Motorola Solutions’ Enterprise Business</a:t>
            </a:r>
          </a:p>
        </p:txBody>
      </p:sp>
      <p:sp>
        <p:nvSpPr>
          <p:cNvPr id="18" name="Rectangle 17">
            <a:extLst>
              <a:ext uri="{FF2B5EF4-FFF2-40B4-BE49-F238E27FC236}">
                <a16:creationId xmlns:a16="http://schemas.microsoft.com/office/drawing/2014/main" id="{DCBEAF47-8DD9-D0FA-FFD7-C5DD80736C0E}"/>
              </a:ext>
            </a:extLst>
          </p:cNvPr>
          <p:cNvSpPr/>
          <p:nvPr/>
        </p:nvSpPr>
        <p:spPr>
          <a:xfrm>
            <a:off x="6877317" y="2190152"/>
            <a:ext cx="1315523" cy="492323"/>
          </a:xfrm>
          <a:prstGeom prst="rect">
            <a:avLst/>
          </a:prstGeom>
        </p:spPr>
        <p:txBody>
          <a:bodyPr wrap="square" lIns="121803" tIns="60901" rIns="121803" bIns="60901">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Becomes the official on-field player-tracking provider of the NFL</a:t>
            </a:r>
          </a:p>
        </p:txBody>
      </p:sp>
      <p:sp>
        <p:nvSpPr>
          <p:cNvPr id="19" name="Rectangle 18">
            <a:extLst>
              <a:ext uri="{FF2B5EF4-FFF2-40B4-BE49-F238E27FC236}">
                <a16:creationId xmlns:a16="http://schemas.microsoft.com/office/drawing/2014/main" id="{BA5394CE-9872-CA0E-6D71-0D7DAEC05487}"/>
              </a:ext>
            </a:extLst>
          </p:cNvPr>
          <p:cNvSpPr/>
          <p:nvPr/>
        </p:nvSpPr>
        <p:spPr>
          <a:xfrm>
            <a:off x="8333821" y="1368131"/>
            <a:ext cx="288970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2015 - 2016</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0" name="Rectangle 19">
            <a:extLst>
              <a:ext uri="{FF2B5EF4-FFF2-40B4-BE49-F238E27FC236}">
                <a16:creationId xmlns:a16="http://schemas.microsoft.com/office/drawing/2014/main" id="{E982BFEA-0804-2A24-EE7E-742C0E2374DC}"/>
              </a:ext>
            </a:extLst>
          </p:cNvPr>
          <p:cNvSpPr/>
          <p:nvPr/>
        </p:nvSpPr>
        <p:spPr>
          <a:xfrm>
            <a:off x="5768554" y="1368131"/>
            <a:ext cx="233501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2014</a:t>
            </a:r>
            <a:endParaRPr kumimoji="0" lang="en-US" sz="12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1" name="Rectangle 20">
            <a:extLst>
              <a:ext uri="{FF2B5EF4-FFF2-40B4-BE49-F238E27FC236}">
                <a16:creationId xmlns:a16="http://schemas.microsoft.com/office/drawing/2014/main" id="{4A3EF009-6AAD-4822-780B-E50B55EFBBF0}"/>
              </a:ext>
            </a:extLst>
          </p:cNvPr>
          <p:cNvSpPr/>
          <p:nvPr/>
        </p:nvSpPr>
        <p:spPr>
          <a:xfrm>
            <a:off x="8333821" y="2190152"/>
            <a:ext cx="1252625" cy="492323"/>
          </a:xfrm>
          <a:prstGeom prst="rect">
            <a:avLst/>
          </a:prstGeom>
        </p:spPr>
        <p:txBody>
          <a:bodyPr wrap="square" lIns="121803" tIns="60901" rIns="121803" bIns="60901">
            <a:spAutoFit/>
          </a:bodyPr>
          <a:lstStyle/>
          <a:p>
            <a:pPr marL="0" marR="0" lvl="0" indent="0" algn="l" defTabSz="121789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First Android-powered enterprise wearable computer</a:t>
            </a:r>
          </a:p>
        </p:txBody>
      </p:sp>
      <p:sp>
        <p:nvSpPr>
          <p:cNvPr id="22" name="TextBox 21">
            <a:extLst>
              <a:ext uri="{FF2B5EF4-FFF2-40B4-BE49-F238E27FC236}">
                <a16:creationId xmlns:a16="http://schemas.microsoft.com/office/drawing/2014/main" id="{B4B5A1F5-BEA6-0B55-6755-7B1031CC1B70}"/>
              </a:ext>
            </a:extLst>
          </p:cNvPr>
          <p:cNvSpPr txBox="1"/>
          <p:nvPr/>
        </p:nvSpPr>
        <p:spPr>
          <a:xfrm>
            <a:off x="9699956" y="2190152"/>
            <a:ext cx="1828465" cy="707886"/>
          </a:xfrm>
          <a:prstGeom prst="rect">
            <a:avLst/>
          </a:prstGeom>
          <a:noFill/>
        </p:spPr>
        <p:txBody>
          <a:bodyPr wrap="square">
            <a:spAutoFit/>
          </a:bodyPr>
          <a:lstStyle/>
          <a:p>
            <a:pPr marL="0" marR="0" lvl="0" indent="0" algn="l" defTabSz="121789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Introduced Zebra DNA that embeds intelligence into mobile computers, printers and scanners; only migration path to modern OS for legacy Windows™ applications</a:t>
            </a:r>
            <a:endParaRPr kumimoji="0" lang="en-US" sz="800" b="0" i="0" u="none" strike="noStrike" kern="120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endParaRPr>
          </a:p>
        </p:txBody>
      </p:sp>
      <p:pic>
        <p:nvPicPr>
          <p:cNvPr id="23" name="Picture 22">
            <a:extLst>
              <a:ext uri="{FF2B5EF4-FFF2-40B4-BE49-F238E27FC236}">
                <a16:creationId xmlns:a16="http://schemas.microsoft.com/office/drawing/2014/main" id="{B0907F4E-2C7B-5C3D-4F7E-184490B3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6" y="1702175"/>
            <a:ext cx="872272" cy="339217"/>
          </a:xfrm>
          <a:prstGeom prst="rect">
            <a:avLst/>
          </a:prstGeom>
        </p:spPr>
      </p:pic>
      <p:pic>
        <p:nvPicPr>
          <p:cNvPr id="24" name="Picture 23" descr="A close-up of a scanner&#10;&#10;Description automatically generated">
            <a:extLst>
              <a:ext uri="{FF2B5EF4-FFF2-40B4-BE49-F238E27FC236}">
                <a16:creationId xmlns:a16="http://schemas.microsoft.com/office/drawing/2014/main" id="{F7CE8AE0-3155-3E22-E20B-FB634F2FC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18" y="1653119"/>
            <a:ext cx="546100" cy="444500"/>
          </a:xfrm>
          <a:prstGeom prst="rect">
            <a:avLst/>
          </a:prstGeom>
        </p:spPr>
      </p:pic>
      <p:pic>
        <p:nvPicPr>
          <p:cNvPr id="25" name="Picture 24" descr="A bar code on a black background&#10;&#10;Description automatically generated">
            <a:extLst>
              <a:ext uri="{FF2B5EF4-FFF2-40B4-BE49-F238E27FC236}">
                <a16:creationId xmlns:a16="http://schemas.microsoft.com/office/drawing/2014/main" id="{FEF1C7AC-F6C9-6596-7D0D-DB251131E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1080" y="1605720"/>
            <a:ext cx="685958" cy="562002"/>
          </a:xfrm>
          <a:prstGeom prst="rect">
            <a:avLst/>
          </a:prstGeom>
        </p:spPr>
      </p:pic>
      <p:pic>
        <p:nvPicPr>
          <p:cNvPr id="27" name="Picture 26">
            <a:extLst>
              <a:ext uri="{FF2B5EF4-FFF2-40B4-BE49-F238E27FC236}">
                <a16:creationId xmlns:a16="http://schemas.microsoft.com/office/drawing/2014/main" id="{213A3F7C-4252-D8EE-0A2F-007013A77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0007" y="1645130"/>
            <a:ext cx="619025" cy="51290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1F5E4B71-BF20-C27D-71FA-B7DDB85BD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436" y="1680909"/>
            <a:ext cx="474950" cy="411623"/>
          </a:xfrm>
          <a:prstGeom prst="rect">
            <a:avLst/>
          </a:prstGeom>
        </p:spPr>
      </p:pic>
      <p:pic>
        <p:nvPicPr>
          <p:cNvPr id="29" name="Picture 28" descr="A logo of a football team&#10;&#10;Description automatically generated">
            <a:extLst>
              <a:ext uri="{FF2B5EF4-FFF2-40B4-BE49-F238E27FC236}">
                <a16:creationId xmlns:a16="http://schemas.microsoft.com/office/drawing/2014/main" id="{9323017F-9306-223B-86E1-1218641D8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493" y="1670181"/>
            <a:ext cx="358487" cy="492323"/>
          </a:xfrm>
          <a:prstGeom prst="rect">
            <a:avLst/>
          </a:prstGeom>
        </p:spPr>
      </p:pic>
      <p:pic>
        <p:nvPicPr>
          <p:cNvPr id="57" name="Graphic 56">
            <a:extLst>
              <a:ext uri="{FF2B5EF4-FFF2-40B4-BE49-F238E27FC236}">
                <a16:creationId xmlns:a16="http://schemas.microsoft.com/office/drawing/2014/main" id="{23FDA71E-E767-D3BA-685A-442BC1D8C4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8179" y="1717932"/>
            <a:ext cx="369213" cy="369213"/>
          </a:xfrm>
          <a:prstGeom prst="rect">
            <a:avLst/>
          </a:prstGeom>
        </p:spPr>
      </p:pic>
      <p:pic>
        <p:nvPicPr>
          <p:cNvPr id="59" name="Graphic 58">
            <a:extLst>
              <a:ext uri="{FF2B5EF4-FFF2-40B4-BE49-F238E27FC236}">
                <a16:creationId xmlns:a16="http://schemas.microsoft.com/office/drawing/2014/main" id="{AA518034-0E82-9493-6C47-3CA24176A0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8207" y="1698204"/>
            <a:ext cx="369214" cy="369214"/>
          </a:xfrm>
          <a:prstGeom prst="rect">
            <a:avLst/>
          </a:prstGeom>
        </p:spPr>
      </p:pic>
      <p:pic>
        <p:nvPicPr>
          <p:cNvPr id="60" name="Picture 59">
            <a:extLst>
              <a:ext uri="{FF2B5EF4-FFF2-40B4-BE49-F238E27FC236}">
                <a16:creationId xmlns:a16="http://schemas.microsoft.com/office/drawing/2014/main" id="{742562BA-B524-C313-6C7F-51594A6EA91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420515" y="1605720"/>
            <a:ext cx="780262" cy="578101"/>
          </a:xfrm>
          <a:prstGeom prst="rect">
            <a:avLst/>
          </a:prstGeom>
        </p:spPr>
      </p:pic>
      <p:cxnSp>
        <p:nvCxnSpPr>
          <p:cNvPr id="62" name="Straight Connector 61">
            <a:extLst>
              <a:ext uri="{FF2B5EF4-FFF2-40B4-BE49-F238E27FC236}">
                <a16:creationId xmlns:a16="http://schemas.microsoft.com/office/drawing/2014/main" id="{10BA1CA3-F1EB-C3A7-CEC8-2939B18D2414}"/>
              </a:ext>
            </a:extLst>
          </p:cNvPr>
          <p:cNvCxnSpPr/>
          <p:nvPr/>
        </p:nvCxnSpPr>
        <p:spPr>
          <a:xfrm>
            <a:off x="1589182" y="1368131"/>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AD0F07-A64D-AF01-2F20-A15D0D1E108F}"/>
              </a:ext>
            </a:extLst>
          </p:cNvPr>
          <p:cNvCxnSpPr/>
          <p:nvPr/>
        </p:nvCxnSpPr>
        <p:spPr>
          <a:xfrm>
            <a:off x="2769053" y="1368131"/>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485D6C-CE2A-732F-75B1-BA7F738F28EB}"/>
              </a:ext>
            </a:extLst>
          </p:cNvPr>
          <p:cNvCxnSpPr/>
          <p:nvPr/>
        </p:nvCxnSpPr>
        <p:spPr>
          <a:xfrm>
            <a:off x="4125905" y="1368131"/>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BA9C03-F641-67DC-4BB8-7B01F95B8652}"/>
              </a:ext>
            </a:extLst>
          </p:cNvPr>
          <p:cNvCxnSpPr/>
          <p:nvPr/>
        </p:nvCxnSpPr>
        <p:spPr>
          <a:xfrm>
            <a:off x="5681859" y="1368131"/>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3D7CC9-72DA-8AE4-AE74-B56A350CD972}"/>
              </a:ext>
            </a:extLst>
          </p:cNvPr>
          <p:cNvCxnSpPr/>
          <p:nvPr/>
        </p:nvCxnSpPr>
        <p:spPr>
          <a:xfrm>
            <a:off x="8218693" y="1368131"/>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4" name="Right Arrow 4">
            <a:extLst>
              <a:ext uri="{FF2B5EF4-FFF2-40B4-BE49-F238E27FC236}">
                <a16:creationId xmlns:a16="http://schemas.microsoft.com/office/drawing/2014/main" id="{13570E3E-C8C9-F8F5-0E72-C26BF9B3F906}"/>
              </a:ext>
            </a:extLst>
          </p:cNvPr>
          <p:cNvSpPr/>
          <p:nvPr/>
        </p:nvSpPr>
        <p:spPr>
          <a:xfrm>
            <a:off x="513214" y="3156465"/>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9D9624B2-554B-3AC8-3CE7-283F2BC5D23E}"/>
              </a:ext>
            </a:extLst>
          </p:cNvPr>
          <p:cNvSpPr/>
          <p:nvPr/>
        </p:nvSpPr>
        <p:spPr>
          <a:xfrm>
            <a:off x="5382325" y="3180314"/>
            <a:ext cx="1175224"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2020</a:t>
            </a:r>
          </a:p>
        </p:txBody>
      </p:sp>
      <p:sp>
        <p:nvSpPr>
          <p:cNvPr id="92" name="Rectangle 91">
            <a:extLst>
              <a:ext uri="{FF2B5EF4-FFF2-40B4-BE49-F238E27FC236}">
                <a16:creationId xmlns:a16="http://schemas.microsoft.com/office/drawing/2014/main" id="{3AD3BD74-4AA1-6094-FF32-AC37E67DD7CB}"/>
              </a:ext>
            </a:extLst>
          </p:cNvPr>
          <p:cNvSpPr/>
          <p:nvPr/>
        </p:nvSpPr>
        <p:spPr>
          <a:xfrm>
            <a:off x="568631" y="3180314"/>
            <a:ext cx="2219996"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2017–2018</a:t>
            </a:r>
          </a:p>
        </p:txBody>
      </p:sp>
      <p:sp>
        <p:nvSpPr>
          <p:cNvPr id="94" name="Rectangle 93">
            <a:extLst>
              <a:ext uri="{FF2B5EF4-FFF2-40B4-BE49-F238E27FC236}">
                <a16:creationId xmlns:a16="http://schemas.microsoft.com/office/drawing/2014/main" id="{D14A4F88-4ECA-D6D3-5EB4-479260EEF1E9}"/>
              </a:ext>
            </a:extLst>
          </p:cNvPr>
          <p:cNvSpPr/>
          <p:nvPr/>
        </p:nvSpPr>
        <p:spPr>
          <a:xfrm>
            <a:off x="2839556" y="3180314"/>
            <a:ext cx="2419471"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2019</a:t>
            </a:r>
          </a:p>
        </p:txBody>
      </p:sp>
      <p:sp>
        <p:nvSpPr>
          <p:cNvPr id="96" name="Rectangle 95">
            <a:extLst>
              <a:ext uri="{FF2B5EF4-FFF2-40B4-BE49-F238E27FC236}">
                <a16:creationId xmlns:a16="http://schemas.microsoft.com/office/drawing/2014/main" id="{FBA6F4B4-292C-AC3C-BB55-C9CC396E91DB}"/>
              </a:ext>
            </a:extLst>
          </p:cNvPr>
          <p:cNvSpPr/>
          <p:nvPr/>
        </p:nvSpPr>
        <p:spPr>
          <a:xfrm>
            <a:off x="6727819" y="3180314"/>
            <a:ext cx="462380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2021</a:t>
            </a:r>
          </a:p>
        </p:txBody>
      </p:sp>
      <p:sp>
        <p:nvSpPr>
          <p:cNvPr id="103" name="TextBox 102">
            <a:extLst>
              <a:ext uri="{FF2B5EF4-FFF2-40B4-BE49-F238E27FC236}">
                <a16:creationId xmlns:a16="http://schemas.microsoft.com/office/drawing/2014/main" id="{B8C4ABC1-F395-C16B-98F4-6B2210353A66}"/>
              </a:ext>
            </a:extLst>
          </p:cNvPr>
          <p:cNvSpPr txBox="1"/>
          <p:nvPr/>
        </p:nvSpPr>
        <p:spPr>
          <a:xfrm>
            <a:off x="611126" y="3850648"/>
            <a:ext cx="95713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First data intelligence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platform </a:t>
            </a:r>
          </a:p>
        </p:txBody>
      </p:sp>
      <p:pic>
        <p:nvPicPr>
          <p:cNvPr id="104" name="Picture 103">
            <a:extLst>
              <a:ext uri="{FF2B5EF4-FFF2-40B4-BE49-F238E27FC236}">
                <a16:creationId xmlns:a16="http://schemas.microsoft.com/office/drawing/2014/main" id="{175B6C00-FBEC-5482-AC8A-494F3B68C11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3911" y="3512033"/>
            <a:ext cx="674586" cy="272523"/>
          </a:xfrm>
          <a:prstGeom prst="rect">
            <a:avLst/>
          </a:prstGeom>
        </p:spPr>
      </p:pic>
      <p:pic>
        <p:nvPicPr>
          <p:cNvPr id="105" name="Picture 104">
            <a:extLst>
              <a:ext uri="{FF2B5EF4-FFF2-40B4-BE49-F238E27FC236}">
                <a16:creationId xmlns:a16="http://schemas.microsoft.com/office/drawing/2014/main" id="{0F02C874-AFC4-B476-8189-39DDB8F6DAC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33187" b="29608"/>
          <a:stretch/>
        </p:blipFill>
        <p:spPr>
          <a:xfrm>
            <a:off x="1587943" y="3583688"/>
            <a:ext cx="1018886" cy="210645"/>
          </a:xfrm>
          <a:prstGeom prst="rect">
            <a:avLst/>
          </a:prstGeom>
        </p:spPr>
      </p:pic>
      <p:sp>
        <p:nvSpPr>
          <p:cNvPr id="106" name="TextBox 105">
            <a:extLst>
              <a:ext uri="{FF2B5EF4-FFF2-40B4-BE49-F238E27FC236}">
                <a16:creationId xmlns:a16="http://schemas.microsoft.com/office/drawing/2014/main" id="{C19AAFAB-720F-800A-9A28-A08CFF9693F1}"/>
              </a:ext>
            </a:extLst>
          </p:cNvPr>
          <p:cNvSpPr txBox="1"/>
          <p:nvPr/>
        </p:nvSpPr>
        <p:spPr>
          <a:xfrm>
            <a:off x="1519552" y="3850648"/>
            <a:ext cx="95713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of Xplore Technologies</a:t>
            </a:r>
          </a:p>
        </p:txBody>
      </p:sp>
      <p:cxnSp>
        <p:nvCxnSpPr>
          <p:cNvPr id="107" name="Straight Connector 106">
            <a:extLst>
              <a:ext uri="{FF2B5EF4-FFF2-40B4-BE49-F238E27FC236}">
                <a16:creationId xmlns:a16="http://schemas.microsoft.com/office/drawing/2014/main" id="{CF8D0328-EF96-78DD-33C9-7DEFE5C9CB9D}"/>
              </a:ext>
            </a:extLst>
          </p:cNvPr>
          <p:cNvCxnSpPr/>
          <p:nvPr/>
        </p:nvCxnSpPr>
        <p:spPr>
          <a:xfrm>
            <a:off x="2799533" y="3205640"/>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44A7537-BB3E-E2DC-B564-964CD875E96C}"/>
              </a:ext>
            </a:extLst>
          </p:cNvPr>
          <p:cNvSpPr txBox="1"/>
          <p:nvPr/>
        </p:nvSpPr>
        <p:spPr>
          <a:xfrm>
            <a:off x="2839557" y="3850648"/>
            <a:ext cx="236270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 of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Cortexica</a:t>
            </a: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Profitect</a:t>
            </a: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 and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Temptime</a:t>
            </a:r>
            <a:endPar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Development of retail workforce software </a:t>
            </a:r>
          </a:p>
        </p:txBody>
      </p:sp>
      <p:pic>
        <p:nvPicPr>
          <p:cNvPr id="109" name="Picture 108" descr="A logo with a circle and a blue circle&#10;&#10;Description automatically generated with medium confidence">
            <a:extLst>
              <a:ext uri="{FF2B5EF4-FFF2-40B4-BE49-F238E27FC236}">
                <a16:creationId xmlns:a16="http://schemas.microsoft.com/office/drawing/2014/main" id="{1A574FDE-7E32-C3D8-E913-BC2CC74FF6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28938" y="3481246"/>
            <a:ext cx="507054" cy="356966"/>
          </a:xfrm>
          <a:prstGeom prst="rect">
            <a:avLst/>
          </a:prstGeom>
        </p:spPr>
      </p:pic>
      <p:pic>
        <p:nvPicPr>
          <p:cNvPr id="110" name="Picture 109" descr="A black background with blue text&#10;&#10;Description automatically generated">
            <a:extLst>
              <a:ext uri="{FF2B5EF4-FFF2-40B4-BE49-F238E27FC236}">
                <a16:creationId xmlns:a16="http://schemas.microsoft.com/office/drawing/2014/main" id="{F1C78331-1556-9B07-EC26-970E6A2FA5B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49632" y="3487418"/>
            <a:ext cx="675334" cy="297839"/>
          </a:xfrm>
          <a:prstGeom prst="rect">
            <a:avLst/>
          </a:prstGeom>
        </p:spPr>
      </p:pic>
      <p:pic>
        <p:nvPicPr>
          <p:cNvPr id="111" name="Picture 110" descr="A black background with white text&#10;&#10;Description automatically generated">
            <a:extLst>
              <a:ext uri="{FF2B5EF4-FFF2-40B4-BE49-F238E27FC236}">
                <a16:creationId xmlns:a16="http://schemas.microsoft.com/office/drawing/2014/main" id="{E3931E78-4547-FC03-7685-01757EE253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59289" y="3419636"/>
            <a:ext cx="741267" cy="369120"/>
          </a:xfrm>
          <a:prstGeom prst="rect">
            <a:avLst/>
          </a:prstGeom>
        </p:spPr>
      </p:pic>
      <p:cxnSp>
        <p:nvCxnSpPr>
          <p:cNvPr id="112" name="Straight Connector 111">
            <a:extLst>
              <a:ext uri="{FF2B5EF4-FFF2-40B4-BE49-F238E27FC236}">
                <a16:creationId xmlns:a16="http://schemas.microsoft.com/office/drawing/2014/main" id="{ED79B890-AD09-CD30-D87D-B18E57449208}"/>
              </a:ext>
            </a:extLst>
          </p:cNvPr>
          <p:cNvCxnSpPr/>
          <p:nvPr/>
        </p:nvCxnSpPr>
        <p:spPr>
          <a:xfrm>
            <a:off x="5285830" y="3205640"/>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DD84715E-FB67-94F9-59BE-5565493E5A8A}"/>
              </a:ext>
            </a:extLst>
          </p:cNvPr>
          <p:cNvSpPr txBox="1"/>
          <p:nvPr/>
        </p:nvSpPr>
        <p:spPr>
          <a:xfrm>
            <a:off x="5369397" y="3850648"/>
            <a:ext cx="118815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 of</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Reflexis</a:t>
            </a: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 Systems</a:t>
            </a:r>
          </a:p>
        </p:txBody>
      </p:sp>
      <p:cxnSp>
        <p:nvCxnSpPr>
          <p:cNvPr id="114" name="Straight Connector 113">
            <a:extLst>
              <a:ext uri="{FF2B5EF4-FFF2-40B4-BE49-F238E27FC236}">
                <a16:creationId xmlns:a16="http://schemas.microsoft.com/office/drawing/2014/main" id="{872FF595-F9EB-5CF0-1F7D-64CD777CEFE0}"/>
              </a:ext>
            </a:extLst>
          </p:cNvPr>
          <p:cNvCxnSpPr/>
          <p:nvPr/>
        </p:nvCxnSpPr>
        <p:spPr>
          <a:xfrm>
            <a:off x="6666139" y="3205640"/>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6" name="Picture 115" descr="A black background with a black square&#10;&#10;Description automatically generated with medium confidence">
            <a:extLst>
              <a:ext uri="{FF2B5EF4-FFF2-40B4-BE49-F238E27FC236}">
                <a16:creationId xmlns:a16="http://schemas.microsoft.com/office/drawing/2014/main" id="{921C701F-B7D5-0497-9935-BA0DF74C391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36969" y="3518242"/>
            <a:ext cx="807364" cy="209915"/>
          </a:xfrm>
          <a:prstGeom prst="rect">
            <a:avLst/>
          </a:prstGeom>
        </p:spPr>
      </p:pic>
      <p:grpSp>
        <p:nvGrpSpPr>
          <p:cNvPr id="129" name="Group 128">
            <a:extLst>
              <a:ext uri="{FF2B5EF4-FFF2-40B4-BE49-F238E27FC236}">
                <a16:creationId xmlns:a16="http://schemas.microsoft.com/office/drawing/2014/main" id="{626DFC81-7510-8E84-550D-A6A808A26C3A}"/>
              </a:ext>
            </a:extLst>
          </p:cNvPr>
          <p:cNvGrpSpPr/>
          <p:nvPr/>
        </p:nvGrpSpPr>
        <p:grpSpPr>
          <a:xfrm>
            <a:off x="6919271" y="3371582"/>
            <a:ext cx="1407683" cy="817620"/>
            <a:chOff x="6604460" y="3137666"/>
            <a:chExt cx="1407683" cy="817620"/>
          </a:xfrm>
        </p:grpSpPr>
        <p:sp>
          <p:nvSpPr>
            <p:cNvPr id="117" name="TextBox 116">
              <a:extLst>
                <a:ext uri="{FF2B5EF4-FFF2-40B4-BE49-F238E27FC236}">
                  <a16:creationId xmlns:a16="http://schemas.microsoft.com/office/drawing/2014/main" id="{2F9200F8-4B2A-E413-55FB-A330872FBE84}"/>
                </a:ext>
              </a:extLst>
            </p:cNvPr>
            <p:cNvSpPr txBox="1"/>
            <p:nvPr/>
          </p:nvSpPr>
          <p:spPr>
            <a:xfrm>
              <a:off x="6604460" y="3616732"/>
              <a:ext cx="1407683"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Launched machine vision,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fixed industrial scanning</a:t>
              </a:r>
            </a:p>
          </p:txBody>
        </p:sp>
        <p:pic>
          <p:nvPicPr>
            <p:cNvPr id="119" name="Picture 118" descr="A group of green and black cameras&#10;&#10;Description automatically generated">
              <a:extLst>
                <a:ext uri="{FF2B5EF4-FFF2-40B4-BE49-F238E27FC236}">
                  <a16:creationId xmlns:a16="http://schemas.microsoft.com/office/drawing/2014/main" id="{10359D6B-9534-EA13-1C44-CD75ACE9AF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4597" y="3137666"/>
              <a:ext cx="987408" cy="529509"/>
            </a:xfrm>
            <a:prstGeom prst="rect">
              <a:avLst/>
            </a:prstGeom>
          </p:spPr>
        </p:pic>
      </p:grpSp>
      <p:sp>
        <p:nvSpPr>
          <p:cNvPr id="120" name="TextBox 119">
            <a:extLst>
              <a:ext uri="{FF2B5EF4-FFF2-40B4-BE49-F238E27FC236}">
                <a16:creationId xmlns:a16="http://schemas.microsoft.com/office/drawing/2014/main" id="{8AD56D65-8670-8181-5EB5-C03B8D155DE8}"/>
              </a:ext>
            </a:extLst>
          </p:cNvPr>
          <p:cNvSpPr txBox="1"/>
          <p:nvPr/>
        </p:nvSpPr>
        <p:spPr>
          <a:xfrm>
            <a:off x="8937763" y="3847134"/>
            <a:ext cx="1792144"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 of Fetch Robotics, Adaptive Vision, and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Antuit.ai</a:t>
            </a:r>
            <a:endPar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endParaRPr>
          </a:p>
        </p:txBody>
      </p:sp>
      <p:grpSp>
        <p:nvGrpSpPr>
          <p:cNvPr id="128" name="Group 127">
            <a:extLst>
              <a:ext uri="{FF2B5EF4-FFF2-40B4-BE49-F238E27FC236}">
                <a16:creationId xmlns:a16="http://schemas.microsoft.com/office/drawing/2014/main" id="{4FE41651-B50D-1E49-7962-8D526681B5F7}"/>
              </a:ext>
            </a:extLst>
          </p:cNvPr>
          <p:cNvGrpSpPr/>
          <p:nvPr/>
        </p:nvGrpSpPr>
        <p:grpSpPr>
          <a:xfrm>
            <a:off x="8524081" y="3490452"/>
            <a:ext cx="2619508" cy="280342"/>
            <a:chOff x="8046448" y="3256536"/>
            <a:chExt cx="3163439" cy="338554"/>
          </a:xfrm>
        </p:grpSpPr>
        <p:pic>
          <p:nvPicPr>
            <p:cNvPr id="122" name="Graphic 121">
              <a:extLst>
                <a:ext uri="{FF2B5EF4-FFF2-40B4-BE49-F238E27FC236}">
                  <a16:creationId xmlns:a16="http://schemas.microsoft.com/office/drawing/2014/main" id="{E8D9DD57-C679-DFFF-8C6D-45031D46D42E}"/>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46448" y="3322876"/>
              <a:ext cx="649175" cy="228465"/>
            </a:xfrm>
            <a:prstGeom prst="rect">
              <a:avLst/>
            </a:prstGeom>
          </p:spPr>
        </p:pic>
        <p:pic>
          <p:nvPicPr>
            <p:cNvPr id="124" name="Graphic 123">
              <a:extLst>
                <a:ext uri="{FF2B5EF4-FFF2-40B4-BE49-F238E27FC236}">
                  <a16:creationId xmlns:a16="http://schemas.microsoft.com/office/drawing/2014/main" id="{98BF0A87-298E-8155-CB6B-D9EB59174646}"/>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301540" y="3309107"/>
              <a:ext cx="908347" cy="205191"/>
            </a:xfrm>
            <a:prstGeom prst="rect">
              <a:avLst/>
            </a:prstGeom>
          </p:spPr>
        </p:pic>
        <p:pic>
          <p:nvPicPr>
            <p:cNvPr id="126" name="Picture 125" descr="A black background with orange text&#10;&#10;Description automatically generated">
              <a:extLst>
                <a:ext uri="{FF2B5EF4-FFF2-40B4-BE49-F238E27FC236}">
                  <a16:creationId xmlns:a16="http://schemas.microsoft.com/office/drawing/2014/main" id="{21857A21-3754-5F48-1AF7-1A53D22DCB3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25507" b="17654"/>
            <a:stretch/>
          </p:blipFill>
          <p:spPr>
            <a:xfrm>
              <a:off x="8695623" y="3256536"/>
              <a:ext cx="1642690" cy="338554"/>
            </a:xfrm>
            <a:prstGeom prst="rect">
              <a:avLst/>
            </a:prstGeom>
          </p:spPr>
        </p:pic>
      </p:grpSp>
      <p:sp>
        <p:nvSpPr>
          <p:cNvPr id="127" name="Right Arrow 4">
            <a:extLst>
              <a:ext uri="{FF2B5EF4-FFF2-40B4-BE49-F238E27FC236}">
                <a16:creationId xmlns:a16="http://schemas.microsoft.com/office/drawing/2014/main" id="{6DFB2940-DFAA-C4DD-46ED-21999798F5CA}"/>
              </a:ext>
            </a:extLst>
          </p:cNvPr>
          <p:cNvSpPr/>
          <p:nvPr/>
        </p:nvSpPr>
        <p:spPr>
          <a:xfrm>
            <a:off x="513214" y="4686997"/>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FFC1B01A-3877-6BAA-B1EF-3073E773B95A}"/>
              </a:ext>
            </a:extLst>
          </p:cNvPr>
          <p:cNvSpPr/>
          <p:nvPr/>
        </p:nvSpPr>
        <p:spPr>
          <a:xfrm>
            <a:off x="605151" y="4707842"/>
            <a:ext cx="2771968"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2022</a:t>
            </a:r>
          </a:p>
        </p:txBody>
      </p:sp>
      <p:grpSp>
        <p:nvGrpSpPr>
          <p:cNvPr id="147" name="Group 146">
            <a:extLst>
              <a:ext uri="{FF2B5EF4-FFF2-40B4-BE49-F238E27FC236}">
                <a16:creationId xmlns:a16="http://schemas.microsoft.com/office/drawing/2014/main" id="{0D73655C-D1EE-E260-261A-AF7407111054}"/>
              </a:ext>
            </a:extLst>
          </p:cNvPr>
          <p:cNvGrpSpPr/>
          <p:nvPr/>
        </p:nvGrpSpPr>
        <p:grpSpPr>
          <a:xfrm>
            <a:off x="605151" y="4933542"/>
            <a:ext cx="3024192" cy="1242933"/>
            <a:chOff x="605151" y="4933542"/>
            <a:chExt cx="3024192" cy="1242933"/>
          </a:xfrm>
        </p:grpSpPr>
        <p:sp>
          <p:nvSpPr>
            <p:cNvPr id="133" name="TextBox 132">
              <a:extLst>
                <a:ext uri="{FF2B5EF4-FFF2-40B4-BE49-F238E27FC236}">
                  <a16:creationId xmlns:a16="http://schemas.microsoft.com/office/drawing/2014/main" id="{2BD24020-0DDF-0D0B-71DC-25294E01C6A0}"/>
                </a:ext>
              </a:extLst>
            </p:cNvPr>
            <p:cNvSpPr txBox="1"/>
            <p:nvPr/>
          </p:nvSpPr>
          <p:spPr>
            <a:xfrm>
              <a:off x="605151" y="5717339"/>
              <a:ext cx="1241233"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Acquisition of Matrox</a:t>
              </a:r>
            </a:p>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Imaging</a:t>
              </a:r>
            </a:p>
          </p:txBody>
        </p:sp>
        <p:pic>
          <p:nvPicPr>
            <p:cNvPr id="140" name="Picture 139" descr="A logo with a square and a square in the middle&#10;&#10;Description automatically generated with medium confidence">
              <a:extLst>
                <a:ext uri="{FF2B5EF4-FFF2-40B4-BE49-F238E27FC236}">
                  <a16:creationId xmlns:a16="http://schemas.microsoft.com/office/drawing/2014/main" id="{664A5643-4981-D540-E923-FD8529D78C6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1126" y="5049331"/>
              <a:ext cx="1235258" cy="617629"/>
            </a:xfrm>
            <a:prstGeom prst="rect">
              <a:avLst/>
            </a:prstGeom>
          </p:spPr>
        </p:pic>
        <p:grpSp>
          <p:nvGrpSpPr>
            <p:cNvPr id="146" name="Group 145">
              <a:extLst>
                <a:ext uri="{FF2B5EF4-FFF2-40B4-BE49-F238E27FC236}">
                  <a16:creationId xmlns:a16="http://schemas.microsoft.com/office/drawing/2014/main" id="{97A984B3-89B6-6A12-EE72-B97BDEFD170B}"/>
                </a:ext>
              </a:extLst>
            </p:cNvPr>
            <p:cNvGrpSpPr/>
            <p:nvPr/>
          </p:nvGrpSpPr>
          <p:grpSpPr>
            <a:xfrm>
              <a:off x="2049768" y="4933542"/>
              <a:ext cx="1579575" cy="1242933"/>
              <a:chOff x="2334610" y="4933542"/>
              <a:chExt cx="1579575" cy="1242933"/>
            </a:xfrm>
          </p:grpSpPr>
          <p:sp>
            <p:nvSpPr>
              <p:cNvPr id="134" name="TextBox 133">
                <a:extLst>
                  <a:ext uri="{FF2B5EF4-FFF2-40B4-BE49-F238E27FC236}">
                    <a16:creationId xmlns:a16="http://schemas.microsoft.com/office/drawing/2014/main" id="{46283043-B3A7-A5A9-37EE-11CCA8730688}"/>
                  </a:ext>
                </a:extLst>
              </p:cNvPr>
              <p:cNvSpPr txBox="1"/>
              <p:nvPr/>
            </p:nvSpPr>
            <p:spPr>
              <a:xfrm>
                <a:off x="2334610" y="5714810"/>
                <a:ext cx="15795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1800">
                    <a:solidFill>
                      <a:srgbClr val="000000"/>
                    </a:solidFill>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Zebra’s first tablet dedicated for healthcare environments with disinfectant ready plastics</a:t>
                </a:r>
              </a:p>
            </p:txBody>
          </p:sp>
          <p:pic>
            <p:nvPicPr>
              <p:cNvPr id="142" name="Picture 141" descr="A white tablet with a colorful screen&#10;&#10;Description automatically generated">
                <a:extLst>
                  <a:ext uri="{FF2B5EF4-FFF2-40B4-BE49-F238E27FC236}">
                    <a16:creationId xmlns:a16="http://schemas.microsoft.com/office/drawing/2014/main" id="{76D76FD2-D31A-1BAA-9A8D-F80EDB19FE8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86833" y="4933542"/>
                <a:ext cx="1075128" cy="893334"/>
              </a:xfrm>
              <a:prstGeom prst="rect">
                <a:avLst/>
              </a:prstGeom>
            </p:spPr>
          </p:pic>
        </p:grpSp>
      </p:grpSp>
      <p:cxnSp>
        <p:nvCxnSpPr>
          <p:cNvPr id="148" name="Straight Connector 147">
            <a:extLst>
              <a:ext uri="{FF2B5EF4-FFF2-40B4-BE49-F238E27FC236}">
                <a16:creationId xmlns:a16="http://schemas.microsoft.com/office/drawing/2014/main" id="{A7C10D74-7612-1094-34E7-9CC1771E9C27}"/>
              </a:ext>
            </a:extLst>
          </p:cNvPr>
          <p:cNvCxnSpPr/>
          <p:nvPr/>
        </p:nvCxnSpPr>
        <p:spPr>
          <a:xfrm>
            <a:off x="3708078" y="4732838"/>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B4B3D2A-95F7-DE89-B784-1C7B88A6AEDC}"/>
              </a:ext>
            </a:extLst>
          </p:cNvPr>
          <p:cNvSpPr/>
          <p:nvPr/>
        </p:nvSpPr>
        <p:spPr>
          <a:xfrm>
            <a:off x="3991818" y="4707842"/>
            <a:ext cx="137758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2023</a:t>
            </a:r>
          </a:p>
        </p:txBody>
      </p:sp>
      <p:cxnSp>
        <p:nvCxnSpPr>
          <p:cNvPr id="150" name="Straight Connector 149">
            <a:extLst>
              <a:ext uri="{FF2B5EF4-FFF2-40B4-BE49-F238E27FC236}">
                <a16:creationId xmlns:a16="http://schemas.microsoft.com/office/drawing/2014/main" id="{BA838E27-92B6-2333-AFEC-170A3BB1C918}"/>
              </a:ext>
            </a:extLst>
          </p:cNvPr>
          <p:cNvCxnSpPr/>
          <p:nvPr/>
        </p:nvCxnSpPr>
        <p:spPr>
          <a:xfrm>
            <a:off x="5823408" y="4732838"/>
            <a:ext cx="0" cy="13293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B0C0615E-5AEB-54F4-07D6-276CA8078D99}"/>
              </a:ext>
            </a:extLst>
          </p:cNvPr>
          <p:cNvSpPr/>
          <p:nvPr/>
        </p:nvSpPr>
        <p:spPr>
          <a:xfrm>
            <a:off x="7446217" y="4707842"/>
            <a:ext cx="353215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itchFamily="34" charset="0"/>
                <a:ea typeface="MS PGothic" pitchFamily="34" charset="-128"/>
                <a:cs typeface="+mn-cs"/>
              </a:rPr>
              <a:t>2024</a:t>
            </a:r>
          </a:p>
        </p:txBody>
      </p:sp>
      <p:grpSp>
        <p:nvGrpSpPr>
          <p:cNvPr id="156" name="Group 155">
            <a:extLst>
              <a:ext uri="{FF2B5EF4-FFF2-40B4-BE49-F238E27FC236}">
                <a16:creationId xmlns:a16="http://schemas.microsoft.com/office/drawing/2014/main" id="{502E1099-5594-19CD-D836-623B2F49DE96}"/>
              </a:ext>
            </a:extLst>
          </p:cNvPr>
          <p:cNvGrpSpPr/>
          <p:nvPr/>
        </p:nvGrpSpPr>
        <p:grpSpPr>
          <a:xfrm>
            <a:off x="5823408" y="4969393"/>
            <a:ext cx="5605820" cy="1207082"/>
            <a:chOff x="5823408" y="4969393"/>
            <a:chExt cx="5605820" cy="1207082"/>
          </a:xfrm>
        </p:grpSpPr>
        <p:pic>
          <p:nvPicPr>
            <p:cNvPr id="153" name="Picture 152" descr="A white rectangular sign with black text&#10;&#10;Description automatically generated">
              <a:extLst>
                <a:ext uri="{FF2B5EF4-FFF2-40B4-BE49-F238E27FC236}">
                  <a16:creationId xmlns:a16="http://schemas.microsoft.com/office/drawing/2014/main" id="{6A72C407-B043-4EAD-AD76-0716C40D77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18053" y="4969393"/>
              <a:ext cx="995167" cy="745415"/>
            </a:xfrm>
            <a:prstGeom prst="rect">
              <a:avLst/>
            </a:prstGeom>
          </p:spPr>
        </p:pic>
        <p:sp>
          <p:nvSpPr>
            <p:cNvPr id="155" name="TextBox 154">
              <a:extLst>
                <a:ext uri="{FF2B5EF4-FFF2-40B4-BE49-F238E27FC236}">
                  <a16:creationId xmlns:a16="http://schemas.microsoft.com/office/drawing/2014/main" id="{38E5A50B-CA99-3029-2997-7AED4903A251}"/>
                </a:ext>
              </a:extLst>
            </p:cNvPr>
            <p:cNvSpPr txBox="1"/>
            <p:nvPr/>
          </p:nvSpPr>
          <p:spPr>
            <a:xfrm>
              <a:off x="7222438" y="5714810"/>
              <a:ext cx="1579575"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Top Software Vendor in 2024 RIS Software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LeaderBoard</a:t>
              </a:r>
              <a:endPar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endParaRPr>
            </a:p>
          </p:txBody>
        </p:sp>
        <p:sp>
          <p:nvSpPr>
            <p:cNvPr id="157" name="TextBox 156">
              <a:extLst>
                <a:ext uri="{FF2B5EF4-FFF2-40B4-BE49-F238E27FC236}">
                  <a16:creationId xmlns:a16="http://schemas.microsoft.com/office/drawing/2014/main" id="{356554D6-7620-A7C8-F85A-93F0FF8F26F3}"/>
                </a:ext>
              </a:extLst>
            </p:cNvPr>
            <p:cNvSpPr txBox="1"/>
            <p:nvPr/>
          </p:nvSpPr>
          <p:spPr>
            <a:xfrm>
              <a:off x="8744020" y="5714809"/>
              <a:ext cx="119652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MC9400/MC9450 Ultra-Rugged Mobile Computer</a:t>
              </a:r>
            </a:p>
          </p:txBody>
        </p:sp>
        <p:sp>
          <p:nvSpPr>
            <p:cNvPr id="162" name="TextBox 161">
              <a:extLst>
                <a:ext uri="{FF2B5EF4-FFF2-40B4-BE49-F238E27FC236}">
                  <a16:creationId xmlns:a16="http://schemas.microsoft.com/office/drawing/2014/main" id="{AC45926F-C6A0-130E-6295-69F86AF4610C}"/>
                </a:ext>
              </a:extLst>
            </p:cNvPr>
            <p:cNvSpPr txBox="1"/>
            <p:nvPr/>
          </p:nvSpPr>
          <p:spPr>
            <a:xfrm>
              <a:off x="9849653" y="5714810"/>
              <a:ext cx="15795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United States Postal Service Selects Zebra Technologies for Printer Technology Refresh</a:t>
              </a:r>
            </a:p>
          </p:txBody>
        </p:sp>
        <p:sp>
          <p:nvSpPr>
            <p:cNvPr id="165" name="TextBox 164">
              <a:extLst>
                <a:ext uri="{FF2B5EF4-FFF2-40B4-BE49-F238E27FC236}">
                  <a16:creationId xmlns:a16="http://schemas.microsoft.com/office/drawing/2014/main" id="{A58ABD2C-A76C-3909-3D32-02853F84BAC0}"/>
                </a:ext>
              </a:extLst>
            </p:cNvPr>
            <p:cNvSpPr txBox="1"/>
            <p:nvPr/>
          </p:nvSpPr>
          <p:spPr>
            <a:xfrm>
              <a:off x="5823408" y="5714809"/>
              <a:ext cx="134788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Rob Armstrong and Mike </a:t>
              </a:r>
              <a:r>
                <a:rPr kumimoji="0" lang="en-US" sz="800" b="0" i="0" u="none" strike="noStrike" kern="0" cap="none" spc="0" normalizeH="0" baseline="0" noProof="0" err="1">
                  <a:ln>
                    <a:noFill/>
                  </a:ln>
                  <a:solidFill>
                    <a:srgbClr val="000000">
                      <a:lumMod val="50000"/>
                      <a:lumOff val="50000"/>
                    </a:srgbClr>
                  </a:solidFill>
                  <a:effectLst/>
                  <a:uLnTx/>
                  <a:uFillTx/>
                  <a:latin typeface="Arial" pitchFamily="34" charset="0"/>
                  <a:ea typeface="MS PGothic" pitchFamily="34" charset="-128"/>
                  <a:cs typeface="+mn-cs"/>
                </a:rPr>
                <a:t>Mughetto</a:t>
              </a: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 Named 2024 CRN Channel Chiefs</a:t>
              </a:r>
            </a:p>
          </p:txBody>
        </p:sp>
      </p:grpSp>
      <p:pic>
        <p:nvPicPr>
          <p:cNvPr id="159" name="Picture 158" descr="A handheld barcode scanner&#10;&#10;Description automatically generated">
            <a:extLst>
              <a:ext uri="{FF2B5EF4-FFF2-40B4-BE49-F238E27FC236}">
                <a16:creationId xmlns:a16="http://schemas.microsoft.com/office/drawing/2014/main" id="{EF1F47D3-F7E4-E41F-F941-1766E90635F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87386" y="5005687"/>
            <a:ext cx="417593" cy="582313"/>
          </a:xfrm>
          <a:prstGeom prst="rect">
            <a:avLst/>
          </a:prstGeom>
        </p:spPr>
      </p:pic>
      <p:pic>
        <p:nvPicPr>
          <p:cNvPr id="161" name="Picture 160" descr="A pair of printer's with a label&#10;&#10;Description automatically generated">
            <a:extLst>
              <a:ext uri="{FF2B5EF4-FFF2-40B4-BE49-F238E27FC236}">
                <a16:creationId xmlns:a16="http://schemas.microsoft.com/office/drawing/2014/main" id="{C5DDE9EC-8591-3BCB-9AA9-886FC57B71E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019186" y="4997229"/>
            <a:ext cx="991911" cy="661274"/>
          </a:xfrm>
          <a:prstGeom prst="rect">
            <a:avLst/>
          </a:prstGeom>
        </p:spPr>
      </p:pic>
      <p:pic>
        <p:nvPicPr>
          <p:cNvPr id="164" name="Picture 163" descr="A red and black logo&#10;&#10;Description automatically generated">
            <a:extLst>
              <a:ext uri="{FF2B5EF4-FFF2-40B4-BE49-F238E27FC236}">
                <a16:creationId xmlns:a16="http://schemas.microsoft.com/office/drawing/2014/main" id="{36967267-465B-BF8F-C205-4468BFF81E3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029467" y="5067053"/>
            <a:ext cx="809633" cy="460019"/>
          </a:xfrm>
          <a:prstGeom prst="rect">
            <a:avLst/>
          </a:prstGeom>
        </p:spPr>
      </p:pic>
      <p:sp>
        <p:nvSpPr>
          <p:cNvPr id="171" name="TextBox 170">
            <a:extLst>
              <a:ext uri="{FF2B5EF4-FFF2-40B4-BE49-F238E27FC236}">
                <a16:creationId xmlns:a16="http://schemas.microsoft.com/office/drawing/2014/main" id="{E6910CEA-BAC4-B479-ADC4-46F0A4D79BCD}"/>
              </a:ext>
            </a:extLst>
          </p:cNvPr>
          <p:cNvSpPr txBox="1"/>
          <p:nvPr/>
        </p:nvSpPr>
        <p:spPr>
          <a:xfrm>
            <a:off x="4845925" y="5714808"/>
            <a:ext cx="72034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lumMod val="50000"/>
                    <a:lumOff val="50000"/>
                  </a:srgbClr>
                </a:solidFill>
                <a:effectLst/>
                <a:uLnTx/>
                <a:uFillTx/>
                <a:latin typeface="Arial" pitchFamily="34" charset="0"/>
                <a:ea typeface="MS PGothic" pitchFamily="34" charset="-128"/>
                <a:cs typeface="+mn-cs"/>
              </a:rPr>
              <a:t>Introduces Zebra Pay™</a:t>
            </a:r>
          </a:p>
        </p:txBody>
      </p:sp>
      <p:pic>
        <p:nvPicPr>
          <p:cNvPr id="173" name="Picture 172" descr="A credit card and a smartphone&#10;&#10;Description automatically generated">
            <a:extLst>
              <a:ext uri="{FF2B5EF4-FFF2-40B4-BE49-F238E27FC236}">
                <a16:creationId xmlns:a16="http://schemas.microsoft.com/office/drawing/2014/main" id="{350EE8B2-9392-21EE-05D7-535B10649A2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33311" y="5049331"/>
            <a:ext cx="742627" cy="742627"/>
          </a:xfrm>
          <a:prstGeom prst="rect">
            <a:avLst/>
          </a:prstGeom>
        </p:spPr>
      </p:pic>
    </p:spTree>
    <p:extLst>
      <p:ext uri="{BB962C8B-B14F-4D97-AF65-F5344CB8AC3E}">
        <p14:creationId xmlns:p14="http://schemas.microsoft.com/office/powerpoint/2010/main" val="36203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icture 246">
            <a:extLst>
              <a:ext uri="{FF2B5EF4-FFF2-40B4-BE49-F238E27FC236}">
                <a16:creationId xmlns:a16="http://schemas.microsoft.com/office/drawing/2014/main" id="{ECA557E0-6258-4048-BD9B-479D7582486B}"/>
              </a:ext>
            </a:extLst>
          </p:cNvPr>
          <p:cNvPicPr>
            <a:picLocks noChangeAspect="1"/>
          </p:cNvPicPr>
          <p:nvPr/>
        </p:nvPicPr>
        <p:blipFill>
          <a:blip r:embed="rId3" cstate="email">
            <a:alphaModFix amt="71000"/>
            <a:extLst>
              <a:ext uri="{28A0092B-C50C-407E-A947-70E740481C1C}">
                <a14:useLocalDpi xmlns:a14="http://schemas.microsoft.com/office/drawing/2010/main"/>
              </a:ext>
            </a:extLst>
          </a:blip>
          <a:srcRect/>
          <a:stretch/>
        </p:blipFill>
        <p:spPr>
          <a:xfrm>
            <a:off x="4325541" y="1557863"/>
            <a:ext cx="7808397" cy="4100441"/>
          </a:xfrm>
          <a:prstGeom prst="rect">
            <a:avLst/>
          </a:prstGeom>
          <a:effectLst/>
        </p:spPr>
      </p:pic>
      <p:pic>
        <p:nvPicPr>
          <p:cNvPr id="6" name="Picture 5">
            <a:extLst>
              <a:ext uri="{FF2B5EF4-FFF2-40B4-BE49-F238E27FC236}">
                <a16:creationId xmlns:a16="http://schemas.microsoft.com/office/drawing/2014/main" id="{86DBE0DD-FD9D-BB1E-BE99-740A0025AEB8}"/>
              </a:ext>
            </a:extLst>
          </p:cNvPr>
          <p:cNvPicPr>
            <a:picLocks noChangeAspect="1"/>
          </p:cNvPicPr>
          <p:nvPr/>
        </p:nvPicPr>
        <p:blipFill>
          <a:blip r:embed="rId4" cstate="print">
            <a:extLst>
              <a:ext uri="{28A0092B-C50C-407E-A947-70E740481C1C}">
                <a14:useLocalDpi xmlns:a14="http://schemas.microsoft.com/office/drawing/2010/main" val="0"/>
              </a:ext>
            </a:extLst>
          </a:blip>
          <a:srcRect l="13351" r="13351"/>
          <a:stretch/>
        </p:blipFill>
        <p:spPr>
          <a:xfrm>
            <a:off x="2227" y="1737538"/>
            <a:ext cx="4289519" cy="3899017"/>
          </a:xfrm>
          <a:prstGeom prst="rect">
            <a:avLst/>
          </a:prstGeom>
        </p:spPr>
      </p:pic>
      <p:sp>
        <p:nvSpPr>
          <p:cNvPr id="4" name="Rectangle 3">
            <a:extLst>
              <a:ext uri="{FF2B5EF4-FFF2-40B4-BE49-F238E27FC236}">
                <a16:creationId xmlns:a16="http://schemas.microsoft.com/office/drawing/2014/main" id="{4B3DD640-5E44-E588-7C88-9BD2F24ABF64}"/>
              </a:ext>
            </a:extLst>
          </p:cNvPr>
          <p:cNvSpPr/>
          <p:nvPr/>
        </p:nvSpPr>
        <p:spPr>
          <a:xfrm>
            <a:off x="0" y="1743417"/>
            <a:ext cx="4290158" cy="3905834"/>
          </a:xfrm>
          <a:prstGeom prst="rect">
            <a:avLst/>
          </a:prstGeom>
          <a:solidFill>
            <a:srgbClr val="0073E6">
              <a:alpha val="751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53F859-A8D0-58AC-C102-E3DB249ED9CA}"/>
              </a:ext>
            </a:extLst>
          </p:cNvPr>
          <p:cNvSpPr/>
          <p:nvPr/>
        </p:nvSpPr>
        <p:spPr>
          <a:xfrm>
            <a:off x="2008925" y="3965842"/>
            <a:ext cx="2120307" cy="5174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Barcode Printing</a:t>
            </a:r>
          </a:p>
        </p:txBody>
      </p:sp>
      <p:sp>
        <p:nvSpPr>
          <p:cNvPr id="13" name="Rectangle 12">
            <a:extLst>
              <a:ext uri="{FF2B5EF4-FFF2-40B4-BE49-F238E27FC236}">
                <a16:creationId xmlns:a16="http://schemas.microsoft.com/office/drawing/2014/main" id="{3DADEA0A-5ED3-FAC7-FEED-9D5B28FA6102}"/>
              </a:ext>
            </a:extLst>
          </p:cNvPr>
          <p:cNvSpPr/>
          <p:nvPr/>
        </p:nvSpPr>
        <p:spPr>
          <a:xfrm>
            <a:off x="2008925" y="3015072"/>
            <a:ext cx="1681991" cy="50841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Data Capture</a:t>
            </a:r>
          </a:p>
        </p:txBody>
      </p:sp>
      <p:sp>
        <p:nvSpPr>
          <p:cNvPr id="15" name="Rectangle 14">
            <a:extLst>
              <a:ext uri="{FF2B5EF4-FFF2-40B4-BE49-F238E27FC236}">
                <a16:creationId xmlns:a16="http://schemas.microsoft.com/office/drawing/2014/main" id="{68A6E157-976F-C790-2D96-8AA38192A44B}"/>
              </a:ext>
            </a:extLst>
          </p:cNvPr>
          <p:cNvSpPr/>
          <p:nvPr/>
        </p:nvSpPr>
        <p:spPr>
          <a:xfrm>
            <a:off x="2008923" y="2127736"/>
            <a:ext cx="1791101" cy="47488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Rugged Mobile </a:t>
            </a:r>
            <a:br>
              <a:rPr lang="en-US" b="1">
                <a:solidFill>
                  <a:schemeClr val="bg1"/>
                </a:solidFill>
                <a:latin typeface="Arial" panose="020B0604020202020204"/>
                <a:ea typeface="Proxima Nova Rg" charset="0"/>
                <a:cs typeface="Proxima Nova Rg" charset="0"/>
              </a:rPr>
            </a:br>
            <a:r>
              <a:rPr lang="en-US" b="1">
                <a:solidFill>
                  <a:schemeClr val="bg1"/>
                </a:solidFill>
                <a:latin typeface="Arial" panose="020B0604020202020204"/>
                <a:ea typeface="Proxima Nova Rg" charset="0"/>
                <a:cs typeface="Proxima Nova Rg" charset="0"/>
              </a:rPr>
              <a:t>Computing</a:t>
            </a:r>
          </a:p>
        </p:txBody>
      </p:sp>
      <p:sp>
        <p:nvSpPr>
          <p:cNvPr id="16" name="Rectangle 15">
            <a:extLst>
              <a:ext uri="{FF2B5EF4-FFF2-40B4-BE49-F238E27FC236}">
                <a16:creationId xmlns:a16="http://schemas.microsoft.com/office/drawing/2014/main" id="{05490588-F776-F2C0-228D-C2A9B2168068}"/>
              </a:ext>
            </a:extLst>
          </p:cNvPr>
          <p:cNvSpPr/>
          <p:nvPr/>
        </p:nvSpPr>
        <p:spPr>
          <a:xfrm>
            <a:off x="2008925" y="4844994"/>
            <a:ext cx="1635221" cy="45406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Mobile RFID</a:t>
            </a:r>
          </a:p>
        </p:txBody>
      </p:sp>
      <p:sp>
        <p:nvSpPr>
          <p:cNvPr id="17" name="Rectangle 16">
            <a:extLst>
              <a:ext uri="{FF2B5EF4-FFF2-40B4-BE49-F238E27FC236}">
                <a16:creationId xmlns:a16="http://schemas.microsoft.com/office/drawing/2014/main" id="{93687A6C-2790-8E11-26CB-86BC377624AB}"/>
              </a:ext>
            </a:extLst>
          </p:cNvPr>
          <p:cNvSpPr/>
          <p:nvPr/>
        </p:nvSpPr>
        <p:spPr>
          <a:xfrm>
            <a:off x="630563" y="2557494"/>
            <a:ext cx="953571" cy="219131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algn="ctr" defTabSz="913304">
              <a:defRPr/>
            </a:pPr>
            <a:r>
              <a:rPr lang="en-US" sz="19894" b="1">
                <a:solidFill>
                  <a:schemeClr val="bg1"/>
                </a:solidFill>
                <a:latin typeface="Arial" panose="020B0604020202020204"/>
                <a:ea typeface="Proxima Nova Black" charset="0"/>
                <a:cs typeface="Proxima Nova Black" charset="0"/>
              </a:rPr>
              <a:t>1</a:t>
            </a:r>
          </a:p>
        </p:txBody>
      </p:sp>
      <p:sp>
        <p:nvSpPr>
          <p:cNvPr id="46" name="Title 1">
            <a:extLst>
              <a:ext uri="{FF2B5EF4-FFF2-40B4-BE49-F238E27FC236}">
                <a16:creationId xmlns:a16="http://schemas.microsoft.com/office/drawing/2014/main" id="{610C4932-FF2E-604D-8068-ADEE6E577153}"/>
              </a:ext>
            </a:extLst>
          </p:cNvPr>
          <p:cNvSpPr txBox="1">
            <a:spLocks/>
          </p:cNvSpPr>
          <p:nvPr/>
        </p:nvSpPr>
        <p:spPr>
          <a:xfrm>
            <a:off x="412363" y="433176"/>
            <a:ext cx="6074914" cy="648716"/>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t>Zebra’s Extensive Reach</a:t>
            </a:r>
          </a:p>
        </p:txBody>
      </p:sp>
      <p:sp>
        <p:nvSpPr>
          <p:cNvPr id="47" name="Text Placeholder 2">
            <a:extLst>
              <a:ext uri="{FF2B5EF4-FFF2-40B4-BE49-F238E27FC236}">
                <a16:creationId xmlns:a16="http://schemas.microsoft.com/office/drawing/2014/main" id="{2A7505EC-66B1-7247-B7F6-6A52640B8BEE}"/>
              </a:ext>
            </a:extLst>
          </p:cNvPr>
          <p:cNvSpPr txBox="1">
            <a:spLocks/>
          </p:cNvSpPr>
          <p:nvPr/>
        </p:nvSpPr>
        <p:spPr>
          <a:xfrm>
            <a:off x="412363" y="884552"/>
            <a:ext cx="7931468" cy="710829"/>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000" b="1">
                <a:solidFill>
                  <a:srgbClr val="0073E6"/>
                </a:solidFill>
              </a:rPr>
              <a:t>Scalable to meet enterprise demands</a:t>
            </a:r>
          </a:p>
        </p:txBody>
      </p:sp>
      <p:grpSp>
        <p:nvGrpSpPr>
          <p:cNvPr id="19" name="Group 18">
            <a:extLst>
              <a:ext uri="{FF2B5EF4-FFF2-40B4-BE49-F238E27FC236}">
                <a16:creationId xmlns:a16="http://schemas.microsoft.com/office/drawing/2014/main" id="{1F8E7998-6FE0-B589-1D0B-BF8730071FE2}"/>
              </a:ext>
            </a:extLst>
          </p:cNvPr>
          <p:cNvGrpSpPr/>
          <p:nvPr/>
        </p:nvGrpSpPr>
        <p:grpSpPr>
          <a:xfrm>
            <a:off x="4535712" y="3221443"/>
            <a:ext cx="2711396" cy="1159039"/>
            <a:chOff x="4379188" y="3429000"/>
            <a:chExt cx="2712100" cy="1159341"/>
          </a:xfrm>
        </p:grpSpPr>
        <p:grpSp>
          <p:nvGrpSpPr>
            <p:cNvPr id="43" name="Group 42">
              <a:extLst>
                <a:ext uri="{FF2B5EF4-FFF2-40B4-BE49-F238E27FC236}">
                  <a16:creationId xmlns:a16="http://schemas.microsoft.com/office/drawing/2014/main" id="{76566E8D-D8CA-C244-9FEA-4ABC83940438}"/>
                </a:ext>
              </a:extLst>
            </p:cNvPr>
            <p:cNvGrpSpPr/>
            <p:nvPr/>
          </p:nvGrpSpPr>
          <p:grpSpPr>
            <a:xfrm>
              <a:off x="5507000" y="3429000"/>
              <a:ext cx="1584288" cy="976432"/>
              <a:chOff x="6054998" y="2242593"/>
              <a:chExt cx="1584288" cy="976432"/>
            </a:xfrm>
          </p:grpSpPr>
          <p:sp>
            <p:nvSpPr>
              <p:cNvPr id="44" name="Rectangle 43">
                <a:extLst>
                  <a:ext uri="{FF2B5EF4-FFF2-40B4-BE49-F238E27FC236}">
                    <a16:creationId xmlns:a16="http://schemas.microsoft.com/office/drawing/2014/main" id="{A2C92405-F503-B349-8D54-7B1AC24DAA68}"/>
                  </a:ext>
                </a:extLst>
              </p:cNvPr>
              <p:cNvSpPr/>
              <p:nvPr/>
            </p:nvSpPr>
            <p:spPr>
              <a:xfrm>
                <a:off x="6054998" y="2242593"/>
                <a:ext cx="824265" cy="553998"/>
              </a:xfrm>
              <a:prstGeom prst="rect">
                <a:avLst/>
              </a:prstGeom>
            </p:spPr>
            <p:txBody>
              <a:bodyPr wrap="none" lIns="91416" tIns="45708" rIns="91416" bIns="45708" anchor="t">
                <a:spAutoFit/>
              </a:bodyPr>
              <a:lstStyle/>
              <a:p>
                <a:r>
                  <a:rPr lang="en-US" sz="2999" b="1">
                    <a:solidFill>
                      <a:srgbClr val="0073E6"/>
                    </a:solidFill>
                    <a:latin typeface="Arial" panose="020B0604020202020204"/>
                  </a:rPr>
                  <a:t>120</a:t>
                </a:r>
                <a:endParaRPr lang="en-US" sz="2999">
                  <a:solidFill>
                    <a:srgbClr val="0073E6"/>
                  </a:solidFill>
                </a:endParaRPr>
              </a:p>
            </p:txBody>
          </p:sp>
          <p:sp>
            <p:nvSpPr>
              <p:cNvPr id="45" name="Rectangle 44">
                <a:extLst>
                  <a:ext uri="{FF2B5EF4-FFF2-40B4-BE49-F238E27FC236}">
                    <a16:creationId xmlns:a16="http://schemas.microsoft.com/office/drawing/2014/main" id="{E6E730D4-2F3F-B742-9BE7-47D5964093D8}"/>
                  </a:ext>
                </a:extLst>
              </p:cNvPr>
              <p:cNvSpPr/>
              <p:nvPr/>
            </p:nvSpPr>
            <p:spPr>
              <a:xfrm>
                <a:off x="6054998" y="2665027"/>
                <a:ext cx="1584288" cy="553998"/>
              </a:xfrm>
              <a:prstGeom prst="rect">
                <a:avLst/>
              </a:prstGeom>
            </p:spPr>
            <p:txBody>
              <a:bodyPr wrap="square" lIns="91416" tIns="45708" rIns="91416" bIns="45708" anchor="t">
                <a:spAutoFit/>
              </a:bodyPr>
              <a:lstStyle/>
              <a:p>
                <a:pPr defTabSz="913852">
                  <a:spcBef>
                    <a:spcPts val="1000"/>
                  </a:spcBef>
                  <a:buClr>
                    <a:srgbClr val="00A7FF"/>
                  </a:buClr>
                </a:pPr>
                <a:r>
                  <a:rPr lang="en-US" b="1">
                    <a:latin typeface="Arial"/>
                    <a:ea typeface="MS PGothic"/>
                    <a:cs typeface="Arial"/>
                  </a:rPr>
                  <a:t>offices </a:t>
                </a:r>
                <a:br>
                  <a:rPr lang="en-US" b="1"/>
                </a:br>
                <a:r>
                  <a:rPr lang="en-US" sz="1200">
                    <a:latin typeface="Arial"/>
                    <a:ea typeface="MS PGothic"/>
                    <a:cs typeface="Arial"/>
                  </a:rPr>
                  <a:t>across 55 countries</a:t>
                </a:r>
              </a:p>
            </p:txBody>
          </p:sp>
        </p:grpSp>
        <p:grpSp>
          <p:nvGrpSpPr>
            <p:cNvPr id="60" name="Group 59">
              <a:extLst>
                <a:ext uri="{FF2B5EF4-FFF2-40B4-BE49-F238E27FC236}">
                  <a16:creationId xmlns:a16="http://schemas.microsoft.com/office/drawing/2014/main" id="{32E1278B-8E28-6F43-ABD5-E75A97B0B099}"/>
                </a:ext>
              </a:extLst>
            </p:cNvPr>
            <p:cNvGrpSpPr/>
            <p:nvPr/>
          </p:nvGrpSpPr>
          <p:grpSpPr>
            <a:xfrm>
              <a:off x="4379188" y="3536544"/>
              <a:ext cx="1065490" cy="1051797"/>
              <a:chOff x="1116163" y="2788193"/>
              <a:chExt cx="935077" cy="923059"/>
            </a:xfrm>
          </p:grpSpPr>
          <p:pic>
            <p:nvPicPr>
              <p:cNvPr id="61" name="Picture 60" descr="A close up of a logo&#10;&#10;Description automatically generated">
                <a:extLst>
                  <a:ext uri="{FF2B5EF4-FFF2-40B4-BE49-F238E27FC236}">
                    <a16:creationId xmlns:a16="http://schemas.microsoft.com/office/drawing/2014/main" id="{68EFB37B-1320-0445-BFD9-B2F50230B76C}"/>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2" name="Rectangle 61">
                <a:extLst>
                  <a:ext uri="{FF2B5EF4-FFF2-40B4-BE49-F238E27FC236}">
                    <a16:creationId xmlns:a16="http://schemas.microsoft.com/office/drawing/2014/main" id="{D1F80E88-D127-504F-AA04-408084436F40}"/>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Icon&#10;&#10;Description automatically generated">
              <a:extLst>
                <a:ext uri="{FF2B5EF4-FFF2-40B4-BE49-F238E27FC236}">
                  <a16:creationId xmlns:a16="http://schemas.microsoft.com/office/drawing/2014/main" id="{7812CE10-105A-E44C-94B8-C89DFAF99D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1584" y="3628667"/>
              <a:ext cx="549274" cy="549274"/>
            </a:xfrm>
            <a:prstGeom prst="rect">
              <a:avLst/>
            </a:prstGeom>
          </p:spPr>
        </p:pic>
      </p:grpSp>
      <p:grpSp>
        <p:nvGrpSpPr>
          <p:cNvPr id="26" name="Group 25">
            <a:extLst>
              <a:ext uri="{FF2B5EF4-FFF2-40B4-BE49-F238E27FC236}">
                <a16:creationId xmlns:a16="http://schemas.microsoft.com/office/drawing/2014/main" id="{7D263B38-A693-993D-6B9C-281C7A30BA80}"/>
              </a:ext>
            </a:extLst>
          </p:cNvPr>
          <p:cNvGrpSpPr/>
          <p:nvPr/>
        </p:nvGrpSpPr>
        <p:grpSpPr>
          <a:xfrm>
            <a:off x="7931761" y="3198489"/>
            <a:ext cx="3543971" cy="1184829"/>
            <a:chOff x="7843028" y="3406045"/>
            <a:chExt cx="3544893" cy="1185139"/>
          </a:xfrm>
        </p:grpSpPr>
        <p:sp>
          <p:nvSpPr>
            <p:cNvPr id="261" name="Rectangle 260">
              <a:extLst>
                <a:ext uri="{FF2B5EF4-FFF2-40B4-BE49-F238E27FC236}">
                  <a16:creationId xmlns:a16="http://schemas.microsoft.com/office/drawing/2014/main" id="{D53B38E7-4B8A-484F-8003-CB6E71C1859A}"/>
                </a:ext>
              </a:extLst>
            </p:cNvPr>
            <p:cNvSpPr/>
            <p:nvPr/>
          </p:nvSpPr>
          <p:spPr>
            <a:xfrm>
              <a:off x="8908810" y="3406045"/>
              <a:ext cx="2479111" cy="738664"/>
            </a:xfrm>
            <a:prstGeom prst="rect">
              <a:avLst/>
            </a:prstGeom>
          </p:spPr>
          <p:txBody>
            <a:bodyPr wrap="square" lIns="91416" tIns="45708" rIns="91416" bIns="45708" anchor="t">
              <a:spAutoFit/>
            </a:bodyPr>
            <a:lstStyle/>
            <a:p>
              <a:r>
                <a:rPr lang="en-US" sz="2999" b="1">
                  <a:solidFill>
                    <a:srgbClr val="0073E6"/>
                  </a:solidFill>
                  <a:latin typeface="Arial"/>
                  <a:ea typeface="MS PGothic"/>
                  <a:cs typeface="Arial"/>
                </a:rPr>
                <a:t>~6,500</a:t>
              </a:r>
              <a:br>
                <a:rPr lang="en-US" sz="2199" b="1">
                  <a:solidFill>
                    <a:srgbClr val="0073E6"/>
                  </a:solidFill>
                </a:rPr>
              </a:br>
              <a:endParaRPr lang="en-US" sz="1200">
                <a:solidFill>
                  <a:srgbClr val="0073E6"/>
                </a:solidFill>
              </a:endParaRPr>
            </a:p>
          </p:txBody>
        </p:sp>
        <p:grpSp>
          <p:nvGrpSpPr>
            <p:cNvPr id="69" name="Group 68">
              <a:extLst>
                <a:ext uri="{FF2B5EF4-FFF2-40B4-BE49-F238E27FC236}">
                  <a16:creationId xmlns:a16="http://schemas.microsoft.com/office/drawing/2014/main" id="{D392B009-4EBF-CD49-A65D-0C68E109BC3B}"/>
                </a:ext>
              </a:extLst>
            </p:cNvPr>
            <p:cNvGrpSpPr/>
            <p:nvPr/>
          </p:nvGrpSpPr>
          <p:grpSpPr>
            <a:xfrm>
              <a:off x="7843028" y="3539387"/>
              <a:ext cx="1065490" cy="1051797"/>
              <a:chOff x="1116163" y="2788193"/>
              <a:chExt cx="935077" cy="923059"/>
            </a:xfrm>
          </p:grpSpPr>
          <p:pic>
            <p:nvPicPr>
              <p:cNvPr id="70" name="Picture 69" descr="A close up of a logo&#10;&#10;Description automatically generated">
                <a:extLst>
                  <a:ext uri="{FF2B5EF4-FFF2-40B4-BE49-F238E27FC236}">
                    <a16:creationId xmlns:a16="http://schemas.microsoft.com/office/drawing/2014/main" id="{671E59AA-0686-AC46-B60E-6B48C54E17CB}"/>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71" name="Rectangle 70">
                <a:extLst>
                  <a:ext uri="{FF2B5EF4-FFF2-40B4-BE49-F238E27FC236}">
                    <a16:creationId xmlns:a16="http://schemas.microsoft.com/office/drawing/2014/main" id="{23C3A799-6F46-EF46-AEB1-155205EF3FE9}"/>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3C9813F4-E51E-4FEE-B039-0C8AB2AC3858}"/>
                </a:ext>
              </a:extLst>
            </p:cNvPr>
            <p:cNvSpPr txBox="1"/>
            <p:nvPr/>
          </p:nvSpPr>
          <p:spPr>
            <a:xfrm>
              <a:off x="8935548" y="3831916"/>
              <a:ext cx="2143214" cy="738664"/>
            </a:xfrm>
            <a:prstGeom prst="rect">
              <a:avLst/>
            </a:prstGeom>
            <a:noFill/>
          </p:spPr>
          <p:txBody>
            <a:bodyPr wrap="square">
              <a:spAutoFit/>
            </a:bodyPr>
            <a:lstStyle/>
            <a:p>
              <a:r>
                <a:rPr lang="en-US" b="1"/>
                <a:t>patents</a:t>
              </a:r>
            </a:p>
            <a:p>
              <a:r>
                <a:rPr lang="en-US" sz="1200"/>
                <a:t>US and INTL patents issued </a:t>
              </a:r>
              <a:br>
                <a:rPr lang="en-US" sz="1200"/>
              </a:br>
              <a:r>
                <a:rPr lang="en-US" sz="1200"/>
                <a:t>and pending</a:t>
              </a:r>
            </a:p>
          </p:txBody>
        </p:sp>
      </p:grpSp>
      <p:grpSp>
        <p:nvGrpSpPr>
          <p:cNvPr id="7" name="Group 6">
            <a:extLst>
              <a:ext uri="{FF2B5EF4-FFF2-40B4-BE49-F238E27FC236}">
                <a16:creationId xmlns:a16="http://schemas.microsoft.com/office/drawing/2014/main" id="{B889FB38-18AD-7FF0-899B-D6980CB75B74}"/>
              </a:ext>
            </a:extLst>
          </p:cNvPr>
          <p:cNvGrpSpPr/>
          <p:nvPr/>
        </p:nvGrpSpPr>
        <p:grpSpPr>
          <a:xfrm>
            <a:off x="4559851" y="1752468"/>
            <a:ext cx="3284202" cy="1081828"/>
            <a:chOff x="4403336" y="1959643"/>
            <a:chExt cx="3285057" cy="1082110"/>
          </a:xfrm>
        </p:grpSpPr>
        <p:grpSp>
          <p:nvGrpSpPr>
            <p:cNvPr id="37" name="Group 36">
              <a:extLst>
                <a:ext uri="{FF2B5EF4-FFF2-40B4-BE49-F238E27FC236}">
                  <a16:creationId xmlns:a16="http://schemas.microsoft.com/office/drawing/2014/main" id="{6135D89C-6831-1341-BB3B-AD105BB37B55}"/>
                </a:ext>
              </a:extLst>
            </p:cNvPr>
            <p:cNvGrpSpPr/>
            <p:nvPr/>
          </p:nvGrpSpPr>
          <p:grpSpPr>
            <a:xfrm>
              <a:off x="5512797" y="1977802"/>
              <a:ext cx="2175596" cy="771349"/>
              <a:chOff x="-6860988" y="7018972"/>
              <a:chExt cx="2175596" cy="771349"/>
            </a:xfrm>
          </p:grpSpPr>
          <p:sp>
            <p:nvSpPr>
              <p:cNvPr id="38" name="Rectangle 37">
                <a:extLst>
                  <a:ext uri="{FF2B5EF4-FFF2-40B4-BE49-F238E27FC236}">
                    <a16:creationId xmlns:a16="http://schemas.microsoft.com/office/drawing/2014/main" id="{741381C9-D598-274E-B72C-8C13CE700DF2}"/>
                  </a:ext>
                </a:extLst>
              </p:cNvPr>
              <p:cNvSpPr/>
              <p:nvPr/>
            </p:nvSpPr>
            <p:spPr>
              <a:xfrm>
                <a:off x="-6860988" y="7018972"/>
                <a:ext cx="2175596" cy="553998"/>
              </a:xfrm>
              <a:prstGeom prst="rect">
                <a:avLst/>
              </a:prstGeom>
            </p:spPr>
            <p:txBody>
              <a:bodyPr wrap="none" lIns="91416" tIns="45708" rIns="91416" bIns="45708" anchor="t">
                <a:spAutoFit/>
              </a:bodyPr>
              <a:lstStyle/>
              <a:p>
                <a:r>
                  <a:rPr lang="en-US" sz="2999" b="1">
                    <a:solidFill>
                      <a:srgbClr val="0073E6"/>
                    </a:solidFill>
                    <a:latin typeface="Arial" panose="020B0604020202020204"/>
                  </a:rPr>
                  <a:t>$5.7 billion</a:t>
                </a:r>
                <a:endParaRPr lang="en-US" sz="2999">
                  <a:solidFill>
                    <a:srgbClr val="0073E6"/>
                  </a:solidFill>
                </a:endParaRPr>
              </a:p>
            </p:txBody>
          </p:sp>
          <p:sp>
            <p:nvSpPr>
              <p:cNvPr id="39" name="Rectangle 38">
                <a:extLst>
                  <a:ext uri="{FF2B5EF4-FFF2-40B4-BE49-F238E27FC236}">
                    <a16:creationId xmlns:a16="http://schemas.microsoft.com/office/drawing/2014/main" id="{7D8F1A8B-B39C-2B4B-B192-D208F446256D}"/>
                  </a:ext>
                </a:extLst>
              </p:cNvPr>
              <p:cNvSpPr/>
              <p:nvPr/>
            </p:nvSpPr>
            <p:spPr>
              <a:xfrm>
                <a:off x="-6829382" y="7420989"/>
                <a:ext cx="1505540" cy="369332"/>
              </a:xfrm>
              <a:prstGeom prst="rect">
                <a:avLst/>
              </a:prstGeom>
            </p:spPr>
            <p:txBody>
              <a:bodyPr wrap="none">
                <a:spAutoFit/>
              </a:bodyPr>
              <a:lstStyle/>
              <a:p>
                <a:pPr algn="ctr" defTabSz="913852">
                  <a:spcBef>
                    <a:spcPts val="1000"/>
                  </a:spcBef>
                  <a:buClr>
                    <a:srgbClr val="00A7FF"/>
                  </a:buClr>
                </a:pPr>
                <a:r>
                  <a:rPr lang="en-US" b="1"/>
                  <a:t>global sales</a:t>
                </a:r>
                <a:endParaRPr lang="en-US" b="1">
                  <a:latin typeface="Arial" panose="020B0604020202020204"/>
                </a:endParaRPr>
              </a:p>
            </p:txBody>
          </p:sp>
        </p:grpSp>
        <p:grpSp>
          <p:nvGrpSpPr>
            <p:cNvPr id="50" name="Group 49">
              <a:extLst>
                <a:ext uri="{FF2B5EF4-FFF2-40B4-BE49-F238E27FC236}">
                  <a16:creationId xmlns:a16="http://schemas.microsoft.com/office/drawing/2014/main" id="{5AA62658-93D7-744D-86B5-7D1F4C592C16}"/>
                </a:ext>
              </a:extLst>
            </p:cNvPr>
            <p:cNvGrpSpPr/>
            <p:nvPr/>
          </p:nvGrpSpPr>
          <p:grpSpPr>
            <a:xfrm>
              <a:off x="4403336" y="1959643"/>
              <a:ext cx="1065490" cy="1082110"/>
              <a:chOff x="1116163" y="2761590"/>
              <a:chExt cx="935077" cy="949662"/>
            </a:xfrm>
          </p:grpSpPr>
          <p:pic>
            <p:nvPicPr>
              <p:cNvPr id="54" name="Picture 53" descr="A close up of a logo&#10;&#10;Description automatically generated">
                <a:extLst>
                  <a:ext uri="{FF2B5EF4-FFF2-40B4-BE49-F238E27FC236}">
                    <a16:creationId xmlns:a16="http://schemas.microsoft.com/office/drawing/2014/main" id="{9C040F54-95F6-E843-B9C2-D997CFA9A794}"/>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5" name="Rectangle 54">
                <a:extLst>
                  <a:ext uri="{FF2B5EF4-FFF2-40B4-BE49-F238E27FC236}">
                    <a16:creationId xmlns:a16="http://schemas.microsoft.com/office/drawing/2014/main" id="{9FEED0FA-3FC8-A043-B71A-FFDF4B314049}"/>
                  </a:ext>
                </a:extLst>
              </p:cNvPr>
              <p:cNvSpPr/>
              <p:nvPr/>
            </p:nvSpPr>
            <p:spPr>
              <a:xfrm rot="5400000">
                <a:off x="1273743" y="2761590"/>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picture containing text, clipart&#10;&#10;Description automatically generated">
              <a:extLst>
                <a:ext uri="{FF2B5EF4-FFF2-40B4-BE49-F238E27FC236}">
                  <a16:creationId xmlns:a16="http://schemas.microsoft.com/office/drawing/2014/main" id="{0AECA37B-7109-8648-8A88-5DBF013C30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8925" y="2037750"/>
              <a:ext cx="614802" cy="614802"/>
            </a:xfrm>
            <a:prstGeom prst="rect">
              <a:avLst/>
            </a:prstGeom>
          </p:spPr>
        </p:pic>
      </p:grpSp>
      <p:grpSp>
        <p:nvGrpSpPr>
          <p:cNvPr id="27" name="Group 26">
            <a:extLst>
              <a:ext uri="{FF2B5EF4-FFF2-40B4-BE49-F238E27FC236}">
                <a16:creationId xmlns:a16="http://schemas.microsoft.com/office/drawing/2014/main" id="{CB6A841E-3249-B15B-39F1-C48EE7395AEF}"/>
              </a:ext>
            </a:extLst>
          </p:cNvPr>
          <p:cNvGrpSpPr/>
          <p:nvPr/>
        </p:nvGrpSpPr>
        <p:grpSpPr>
          <a:xfrm>
            <a:off x="7932049" y="1752469"/>
            <a:ext cx="3606023" cy="1088151"/>
            <a:chOff x="7843320" y="1959646"/>
            <a:chExt cx="3606962" cy="1088434"/>
          </a:xfrm>
        </p:grpSpPr>
        <p:grpSp>
          <p:nvGrpSpPr>
            <p:cNvPr id="8" name="Group 7">
              <a:extLst>
                <a:ext uri="{FF2B5EF4-FFF2-40B4-BE49-F238E27FC236}">
                  <a16:creationId xmlns:a16="http://schemas.microsoft.com/office/drawing/2014/main" id="{3ADA1729-F880-44BB-ACC6-AA982DB155F6}"/>
                </a:ext>
              </a:extLst>
            </p:cNvPr>
            <p:cNvGrpSpPr/>
            <p:nvPr/>
          </p:nvGrpSpPr>
          <p:grpSpPr>
            <a:xfrm>
              <a:off x="8941286" y="1983076"/>
              <a:ext cx="2508996" cy="1065004"/>
              <a:chOff x="2171048" y="4153085"/>
              <a:chExt cx="2508996" cy="1065004"/>
            </a:xfrm>
          </p:grpSpPr>
          <p:sp>
            <p:nvSpPr>
              <p:cNvPr id="41" name="Rectangle 40">
                <a:extLst>
                  <a:ext uri="{FF2B5EF4-FFF2-40B4-BE49-F238E27FC236}">
                    <a16:creationId xmlns:a16="http://schemas.microsoft.com/office/drawing/2014/main" id="{539778E1-E9F9-B346-BAC7-F1B720A5CDBF}"/>
                  </a:ext>
                </a:extLst>
              </p:cNvPr>
              <p:cNvSpPr/>
              <p:nvPr/>
            </p:nvSpPr>
            <p:spPr>
              <a:xfrm>
                <a:off x="2171048" y="4153085"/>
                <a:ext cx="1388043" cy="553998"/>
              </a:xfrm>
              <a:prstGeom prst="rect">
                <a:avLst/>
              </a:prstGeom>
            </p:spPr>
            <p:txBody>
              <a:bodyPr wrap="square" lIns="91416" tIns="45708" rIns="91416" bIns="45708" anchor="t">
                <a:spAutoFit/>
              </a:bodyPr>
              <a:lstStyle/>
              <a:p>
                <a:r>
                  <a:rPr lang="en-US" sz="2999" b="1">
                    <a:solidFill>
                      <a:srgbClr val="0073E6"/>
                    </a:solidFill>
                    <a:latin typeface="Arial" panose="020B0604020202020204"/>
                  </a:rPr>
                  <a:t>10,500</a:t>
                </a:r>
                <a:endParaRPr lang="en-US" sz="2999">
                  <a:solidFill>
                    <a:srgbClr val="0073E6"/>
                  </a:solidFill>
                </a:endParaRPr>
              </a:p>
            </p:txBody>
          </p:sp>
          <p:sp>
            <p:nvSpPr>
              <p:cNvPr id="42" name="Rectangle 41">
                <a:extLst>
                  <a:ext uri="{FF2B5EF4-FFF2-40B4-BE49-F238E27FC236}">
                    <a16:creationId xmlns:a16="http://schemas.microsoft.com/office/drawing/2014/main" id="{0665BA37-1BE5-8A4E-AD24-79901AF9F7DD}"/>
                  </a:ext>
                </a:extLst>
              </p:cNvPr>
              <p:cNvSpPr/>
              <p:nvPr/>
            </p:nvSpPr>
            <p:spPr>
              <a:xfrm>
                <a:off x="2171048" y="4571758"/>
                <a:ext cx="2508996" cy="646331"/>
              </a:xfrm>
              <a:prstGeom prst="rect">
                <a:avLst/>
              </a:prstGeom>
            </p:spPr>
            <p:txBody>
              <a:bodyPr wrap="square">
                <a:spAutoFit/>
              </a:bodyPr>
              <a:lstStyle/>
              <a:p>
                <a:r>
                  <a:rPr lang="en-US" b="1"/>
                  <a:t>employees worldwide</a:t>
                </a:r>
              </a:p>
            </p:txBody>
          </p:sp>
        </p:grpSp>
        <p:grpSp>
          <p:nvGrpSpPr>
            <p:cNvPr id="56" name="Group 55">
              <a:extLst>
                <a:ext uri="{FF2B5EF4-FFF2-40B4-BE49-F238E27FC236}">
                  <a16:creationId xmlns:a16="http://schemas.microsoft.com/office/drawing/2014/main" id="{D95522F5-CE3F-F14E-850B-9A871580289E}"/>
                </a:ext>
              </a:extLst>
            </p:cNvPr>
            <p:cNvGrpSpPr/>
            <p:nvPr/>
          </p:nvGrpSpPr>
          <p:grpSpPr>
            <a:xfrm>
              <a:off x="7843320" y="1959646"/>
              <a:ext cx="1065490" cy="1051797"/>
              <a:chOff x="1116163" y="2788193"/>
              <a:chExt cx="935077" cy="923059"/>
            </a:xfrm>
          </p:grpSpPr>
          <p:pic>
            <p:nvPicPr>
              <p:cNvPr id="58" name="Picture 57" descr="A close up of a logo&#10;&#10;Description automatically generated">
                <a:extLst>
                  <a:ext uri="{FF2B5EF4-FFF2-40B4-BE49-F238E27FC236}">
                    <a16:creationId xmlns:a16="http://schemas.microsoft.com/office/drawing/2014/main" id="{537C4B1C-7995-AB4C-AF7C-77FEA99029D8}"/>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9" name="Rectangle 58">
                <a:extLst>
                  <a:ext uri="{FF2B5EF4-FFF2-40B4-BE49-F238E27FC236}">
                    <a16:creationId xmlns:a16="http://schemas.microsoft.com/office/drawing/2014/main" id="{C0F144FD-899F-F646-A669-1A9D87B9614E}"/>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con&#10;&#10;Description automatically generated">
              <a:extLst>
                <a:ext uri="{FF2B5EF4-FFF2-40B4-BE49-F238E27FC236}">
                  <a16:creationId xmlns:a16="http://schemas.microsoft.com/office/drawing/2014/main" id="{5E841CD2-9188-884D-8526-481E86322E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5395" y="1990731"/>
              <a:ext cx="687836" cy="687836"/>
            </a:xfrm>
            <a:prstGeom prst="rect">
              <a:avLst/>
            </a:prstGeom>
          </p:spPr>
        </p:pic>
      </p:grpSp>
      <p:grpSp>
        <p:nvGrpSpPr>
          <p:cNvPr id="24" name="Group 23">
            <a:extLst>
              <a:ext uri="{FF2B5EF4-FFF2-40B4-BE49-F238E27FC236}">
                <a16:creationId xmlns:a16="http://schemas.microsoft.com/office/drawing/2014/main" id="{D289753D-D46D-C0E7-597A-8A578DE8839D}"/>
              </a:ext>
            </a:extLst>
          </p:cNvPr>
          <p:cNvGrpSpPr/>
          <p:nvPr/>
        </p:nvGrpSpPr>
        <p:grpSpPr>
          <a:xfrm>
            <a:off x="4557382" y="4779559"/>
            <a:ext cx="3753748" cy="1180461"/>
            <a:chOff x="4400870" y="4987519"/>
            <a:chExt cx="3754728" cy="1180767"/>
          </a:xfrm>
        </p:grpSpPr>
        <p:grpSp>
          <p:nvGrpSpPr>
            <p:cNvPr id="63" name="Group 62">
              <a:extLst>
                <a:ext uri="{FF2B5EF4-FFF2-40B4-BE49-F238E27FC236}">
                  <a16:creationId xmlns:a16="http://schemas.microsoft.com/office/drawing/2014/main" id="{33037AFC-B45A-464D-A01E-754A937A0536}"/>
                </a:ext>
              </a:extLst>
            </p:cNvPr>
            <p:cNvGrpSpPr/>
            <p:nvPr/>
          </p:nvGrpSpPr>
          <p:grpSpPr>
            <a:xfrm>
              <a:off x="4400870" y="5116489"/>
              <a:ext cx="1065490" cy="1051797"/>
              <a:chOff x="1116163" y="2788193"/>
              <a:chExt cx="935077" cy="923059"/>
            </a:xfrm>
          </p:grpSpPr>
          <p:pic>
            <p:nvPicPr>
              <p:cNvPr id="64" name="Picture 63" descr="A close up of a logo&#10;&#10;Description automatically generated">
                <a:extLst>
                  <a:ext uri="{FF2B5EF4-FFF2-40B4-BE49-F238E27FC236}">
                    <a16:creationId xmlns:a16="http://schemas.microsoft.com/office/drawing/2014/main" id="{0757D1EF-EC28-BC43-A69B-D2DE6E06B031}"/>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5" name="Rectangle 64">
                <a:extLst>
                  <a:ext uri="{FF2B5EF4-FFF2-40B4-BE49-F238E27FC236}">
                    <a16:creationId xmlns:a16="http://schemas.microsoft.com/office/drawing/2014/main" id="{567D923B-9BB2-F248-BA3C-ADA610C764DA}"/>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1CF90F8-420E-4775-8B43-265321615A7E}"/>
                </a:ext>
              </a:extLst>
            </p:cNvPr>
            <p:cNvGrpSpPr/>
            <p:nvPr/>
          </p:nvGrpSpPr>
          <p:grpSpPr>
            <a:xfrm>
              <a:off x="5474751" y="4987519"/>
              <a:ext cx="2680847" cy="977751"/>
              <a:chOff x="5805257" y="4000685"/>
              <a:chExt cx="9691341" cy="977751"/>
            </a:xfrm>
          </p:grpSpPr>
          <p:sp>
            <p:nvSpPr>
              <p:cNvPr id="57" name="Rectangle 56">
                <a:extLst>
                  <a:ext uri="{FF2B5EF4-FFF2-40B4-BE49-F238E27FC236}">
                    <a16:creationId xmlns:a16="http://schemas.microsoft.com/office/drawing/2014/main" id="{29C6DEF9-4EA8-4387-B326-65D23A14C515}"/>
                  </a:ext>
                </a:extLst>
              </p:cNvPr>
              <p:cNvSpPr/>
              <p:nvPr/>
            </p:nvSpPr>
            <p:spPr>
              <a:xfrm>
                <a:off x="5805257" y="4000685"/>
                <a:ext cx="9691341" cy="738664"/>
              </a:xfrm>
              <a:prstGeom prst="rect">
                <a:avLst/>
              </a:prstGeom>
            </p:spPr>
            <p:txBody>
              <a:bodyPr wrap="square">
                <a:spAutoFit/>
              </a:bodyPr>
              <a:lstStyle/>
              <a:p>
                <a:r>
                  <a:rPr lang="en-US" sz="2999" b="1">
                    <a:solidFill>
                      <a:srgbClr val="0073E6"/>
                    </a:solidFill>
                  </a:rPr>
                  <a:t>10,000+</a:t>
                </a:r>
                <a:br>
                  <a:rPr lang="en-US" sz="2199" b="1">
                    <a:solidFill>
                      <a:srgbClr val="0073E6"/>
                    </a:solidFill>
                  </a:rPr>
                </a:br>
                <a:endParaRPr lang="en-US" sz="1200">
                  <a:solidFill>
                    <a:srgbClr val="0073E6"/>
                  </a:solidFill>
                </a:endParaRPr>
              </a:p>
            </p:txBody>
          </p:sp>
          <p:sp>
            <p:nvSpPr>
              <p:cNvPr id="51" name="TextBox 50">
                <a:extLst>
                  <a:ext uri="{FF2B5EF4-FFF2-40B4-BE49-F238E27FC236}">
                    <a16:creationId xmlns:a16="http://schemas.microsoft.com/office/drawing/2014/main" id="{785E705C-CD72-4E03-8C9F-E5B4326B438A}"/>
                  </a:ext>
                </a:extLst>
              </p:cNvPr>
              <p:cNvSpPr txBox="1"/>
              <p:nvPr/>
            </p:nvSpPr>
            <p:spPr>
              <a:xfrm>
                <a:off x="5837510" y="4424438"/>
                <a:ext cx="7744858" cy="553998"/>
              </a:xfrm>
              <a:prstGeom prst="rect">
                <a:avLst/>
              </a:prstGeom>
              <a:noFill/>
            </p:spPr>
            <p:txBody>
              <a:bodyPr wrap="square" lIns="91416" tIns="45708" rIns="91416" bIns="45708" anchor="t">
                <a:spAutoFit/>
              </a:bodyPr>
              <a:lstStyle/>
              <a:p>
                <a:r>
                  <a:rPr lang="en-US" b="1">
                    <a:latin typeface="Arial"/>
                    <a:ea typeface="MS PGothic"/>
                    <a:cs typeface="Arial"/>
                  </a:rPr>
                  <a:t>channel partners</a:t>
                </a:r>
              </a:p>
              <a:p>
                <a:r>
                  <a:rPr lang="en-US" sz="1200">
                    <a:latin typeface="Arial"/>
                    <a:ea typeface="MS PGothic"/>
                    <a:cs typeface="Arial"/>
                  </a:rPr>
                  <a:t>in over 190 countries</a:t>
                </a:r>
              </a:p>
            </p:txBody>
          </p:sp>
        </p:grpSp>
        <p:pic>
          <p:nvPicPr>
            <p:cNvPr id="18" name="Picture 17" descr="Icon&#10;&#10;Description automatically generated">
              <a:extLst>
                <a:ext uri="{FF2B5EF4-FFF2-40B4-BE49-F238E27FC236}">
                  <a16:creationId xmlns:a16="http://schemas.microsoft.com/office/drawing/2014/main" id="{249FD938-A5C3-C043-BD83-1508BF3BC1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8925" y="5182298"/>
              <a:ext cx="617509" cy="617509"/>
            </a:xfrm>
            <a:prstGeom prst="rect">
              <a:avLst/>
            </a:prstGeom>
          </p:spPr>
        </p:pic>
      </p:grpSp>
      <p:grpSp>
        <p:nvGrpSpPr>
          <p:cNvPr id="25" name="Group 24">
            <a:extLst>
              <a:ext uri="{FF2B5EF4-FFF2-40B4-BE49-F238E27FC236}">
                <a16:creationId xmlns:a16="http://schemas.microsoft.com/office/drawing/2014/main" id="{448AA491-6633-9CBF-876B-13E229536EC5}"/>
              </a:ext>
            </a:extLst>
          </p:cNvPr>
          <p:cNvGrpSpPr/>
          <p:nvPr/>
        </p:nvGrpSpPr>
        <p:grpSpPr>
          <a:xfrm>
            <a:off x="7946323" y="4779559"/>
            <a:ext cx="3870562" cy="1180461"/>
            <a:chOff x="7857594" y="4987519"/>
            <a:chExt cx="3871569" cy="1180767"/>
          </a:xfrm>
        </p:grpSpPr>
        <p:grpSp>
          <p:nvGrpSpPr>
            <p:cNvPr id="66" name="Group 65">
              <a:extLst>
                <a:ext uri="{FF2B5EF4-FFF2-40B4-BE49-F238E27FC236}">
                  <a16:creationId xmlns:a16="http://schemas.microsoft.com/office/drawing/2014/main" id="{7A5F8510-8F6E-8F41-BA6D-E107F5C763D8}"/>
                </a:ext>
              </a:extLst>
            </p:cNvPr>
            <p:cNvGrpSpPr/>
            <p:nvPr/>
          </p:nvGrpSpPr>
          <p:grpSpPr>
            <a:xfrm>
              <a:off x="7857594" y="5116489"/>
              <a:ext cx="1065490" cy="1051797"/>
              <a:chOff x="1116163" y="2788193"/>
              <a:chExt cx="935077" cy="923059"/>
            </a:xfrm>
          </p:grpSpPr>
          <p:pic>
            <p:nvPicPr>
              <p:cNvPr id="67" name="Picture 66" descr="A close up of a logo&#10;&#10;Description automatically generated">
                <a:extLst>
                  <a:ext uri="{FF2B5EF4-FFF2-40B4-BE49-F238E27FC236}">
                    <a16:creationId xmlns:a16="http://schemas.microsoft.com/office/drawing/2014/main" id="{79586766-209C-7245-B840-3B348739BD7D}"/>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8" name="Rectangle 67">
                <a:extLst>
                  <a:ext uri="{FF2B5EF4-FFF2-40B4-BE49-F238E27FC236}">
                    <a16:creationId xmlns:a16="http://schemas.microsoft.com/office/drawing/2014/main" id="{4C2CE43D-25AB-D043-821D-CFFC68AC4497}"/>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Rectangle 249">
              <a:extLst>
                <a:ext uri="{FF2B5EF4-FFF2-40B4-BE49-F238E27FC236}">
                  <a16:creationId xmlns:a16="http://schemas.microsoft.com/office/drawing/2014/main" id="{8491419D-9706-6142-BDDC-26A5711AE4DB}"/>
                </a:ext>
              </a:extLst>
            </p:cNvPr>
            <p:cNvSpPr/>
            <p:nvPr/>
          </p:nvSpPr>
          <p:spPr>
            <a:xfrm>
              <a:off x="8949969" y="4987519"/>
              <a:ext cx="2779194" cy="1015663"/>
            </a:xfrm>
            <a:prstGeom prst="rect">
              <a:avLst/>
            </a:prstGeom>
          </p:spPr>
          <p:txBody>
            <a:bodyPr wrap="square" lIns="91416" tIns="45708" rIns="91416" bIns="45708" anchor="t">
              <a:spAutoFit/>
            </a:bodyPr>
            <a:lstStyle/>
            <a:p>
              <a:r>
                <a:rPr lang="en-US" sz="2999" b="1">
                  <a:solidFill>
                    <a:srgbClr val="0073E6"/>
                  </a:solidFill>
                  <a:latin typeface="Arial"/>
                  <a:ea typeface="MS PGothic"/>
                  <a:cs typeface="Arial"/>
                </a:rPr>
                <a:t>~10% of sales </a:t>
              </a:r>
              <a:br>
                <a:rPr lang="en-US" sz="2999" b="1"/>
              </a:br>
              <a:r>
                <a:rPr lang="en-US" b="1">
                  <a:latin typeface="Arial"/>
                  <a:ea typeface="MS PGothic"/>
                  <a:cs typeface="Arial"/>
                </a:rPr>
                <a:t>R&amp;D*</a:t>
              </a:r>
            </a:p>
            <a:p>
              <a:r>
                <a:rPr lang="en-US" sz="1200">
                  <a:latin typeface="Arial"/>
                  <a:ea typeface="MS PGothic"/>
                  <a:cs typeface="Arial"/>
                </a:rPr>
                <a:t>* $570 million </a:t>
              </a:r>
              <a:endParaRPr lang="en-US" sz="1200">
                <a:cs typeface="Arial"/>
              </a:endParaRPr>
            </a:p>
          </p:txBody>
        </p:sp>
        <p:pic>
          <p:nvPicPr>
            <p:cNvPr id="20" name="Picture 19" descr="Icon&#10;&#10;Description automatically generated">
              <a:extLst>
                <a:ext uri="{FF2B5EF4-FFF2-40B4-BE49-F238E27FC236}">
                  <a16:creationId xmlns:a16="http://schemas.microsoft.com/office/drawing/2014/main" id="{086D6872-CAF8-0C4B-B340-4760C028DD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14372" y="5180343"/>
              <a:ext cx="612151" cy="612151"/>
            </a:xfrm>
            <a:prstGeom prst="rect">
              <a:avLst/>
            </a:prstGeom>
          </p:spPr>
        </p:pic>
      </p:grpSp>
      <p:sp>
        <p:nvSpPr>
          <p:cNvPr id="28" name="TextBox 27">
            <a:extLst>
              <a:ext uri="{FF2B5EF4-FFF2-40B4-BE49-F238E27FC236}">
                <a16:creationId xmlns:a16="http://schemas.microsoft.com/office/drawing/2014/main" id="{BC780B7D-162B-1558-874D-00F89D3D9F85}"/>
              </a:ext>
            </a:extLst>
          </p:cNvPr>
          <p:cNvSpPr txBox="1"/>
          <p:nvPr/>
        </p:nvSpPr>
        <p:spPr>
          <a:xfrm>
            <a:off x="124221" y="5760891"/>
            <a:ext cx="12063019" cy="630778"/>
          </a:xfrm>
          <a:prstGeom prst="rect">
            <a:avLst/>
          </a:prstGeom>
          <a:noFill/>
        </p:spPr>
        <p:txBody>
          <a:bodyPr wrap="square" rtlCol="0">
            <a:spAutoFit/>
          </a:bodyPr>
          <a:lstStyle/>
          <a:p>
            <a:r>
              <a:rPr lang="en-US" sz="700" kern="0">
                <a:solidFill>
                  <a:srgbClr val="999999"/>
                </a:solidFill>
                <a:latin typeface="Arial"/>
                <a:ea typeface="MS PGothic"/>
                <a:cs typeface="Arial"/>
              </a:rPr>
              <a:t>Sources: VDC Research and Zebra analysis (f#1 market share), </a:t>
            </a:r>
            <a:endParaRPr lang="en-US" sz="700" kern="0">
              <a:solidFill>
                <a:srgbClr val="999999"/>
              </a:solidFill>
            </a:endParaRPr>
          </a:p>
          <a:p>
            <a:r>
              <a:rPr lang="en-US" sz="700" kern="0">
                <a:solidFill>
                  <a:srgbClr val="999999"/>
                </a:solidFill>
                <a:latin typeface="Arial"/>
                <a:ea typeface="MS PGothic"/>
                <a:cs typeface="Arial"/>
              </a:rPr>
              <a:t>*Gartner and Magic Quadrant are registered trademarks of Gartner, Inc. and/or its affiliates in the U.S. and internationally and are used herein with permission. All rights reserved.  Gartner, Magic Quadrant for Indoor Location Services, Tim Zimmerman, Annette Zimmermann, 21 February 2023</a:t>
            </a:r>
            <a:endParaRPr lang="en-US" sz="700" kern="0">
              <a:solidFill>
                <a:srgbClr val="999999"/>
              </a:solidFill>
              <a:cs typeface="Arial"/>
            </a:endParaRPr>
          </a:p>
          <a:p>
            <a:pPr lvl="0"/>
            <a:r>
              <a:rPr lang="en-US" sz="700" kern="0">
                <a:solidFill>
                  <a:srgbClr val="999999"/>
                </a:solidFill>
                <a:latin typeface="Arial"/>
                <a:ea typeface="MS PGothic"/>
                <a:cs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endParaRPr lang="en-US" sz="700"/>
          </a:p>
        </p:txBody>
      </p:sp>
      <p:sp>
        <p:nvSpPr>
          <p:cNvPr id="29" name="TextBox 28">
            <a:extLst>
              <a:ext uri="{FF2B5EF4-FFF2-40B4-BE49-F238E27FC236}">
                <a16:creationId xmlns:a16="http://schemas.microsoft.com/office/drawing/2014/main" id="{4F03E728-D219-8AE2-3625-2EA24ECBE8F1}"/>
              </a:ext>
            </a:extLst>
          </p:cNvPr>
          <p:cNvSpPr txBox="1"/>
          <p:nvPr/>
        </p:nvSpPr>
        <p:spPr>
          <a:xfrm>
            <a:off x="8649" y="3334040"/>
            <a:ext cx="978502" cy="1569251"/>
          </a:xfrm>
          <a:prstGeom prst="rect">
            <a:avLst/>
          </a:prstGeom>
          <a:noFill/>
        </p:spPr>
        <p:txBody>
          <a:bodyPr wrap="square" rtlCol="0">
            <a:spAutoFit/>
          </a:bodyPr>
          <a:lstStyle/>
          <a:p>
            <a:r>
              <a:rPr lang="en-US" sz="9597" b="1">
                <a:solidFill>
                  <a:schemeClr val="bg1"/>
                </a:solidFill>
              </a:rPr>
              <a:t>#</a:t>
            </a:r>
          </a:p>
        </p:txBody>
      </p:sp>
      <p:cxnSp>
        <p:nvCxnSpPr>
          <p:cNvPr id="34" name="Elbow Connector 33">
            <a:extLst>
              <a:ext uri="{FF2B5EF4-FFF2-40B4-BE49-F238E27FC236}">
                <a16:creationId xmlns:a16="http://schemas.microsoft.com/office/drawing/2014/main" id="{A73DA14D-C4D7-33D4-6600-EEDBCFD379BA}"/>
              </a:ext>
            </a:extLst>
          </p:cNvPr>
          <p:cNvCxnSpPr>
            <a:cxnSpLocks/>
          </p:cNvCxnSpPr>
          <p:nvPr/>
        </p:nvCxnSpPr>
        <p:spPr>
          <a:xfrm rot="10800000" flipV="1">
            <a:off x="1477480" y="2365178"/>
            <a:ext cx="424791" cy="1287972"/>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119FC7E8-03F1-212B-8E07-E9195FA3241A}"/>
              </a:ext>
            </a:extLst>
          </p:cNvPr>
          <p:cNvCxnSpPr>
            <a:cxnSpLocks/>
          </p:cNvCxnSpPr>
          <p:nvPr/>
        </p:nvCxnSpPr>
        <p:spPr>
          <a:xfrm>
            <a:off x="1477480" y="3653151"/>
            <a:ext cx="424791" cy="1418877"/>
          </a:xfrm>
          <a:prstGeom prst="bentConnector3">
            <a:avLst>
              <a:gd name="adj1"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A68749D-FBF6-79F0-5E87-2FC19242CDFC}"/>
              </a:ext>
            </a:extLst>
          </p:cNvPr>
          <p:cNvCxnSpPr/>
          <p:nvPr/>
        </p:nvCxnSpPr>
        <p:spPr>
          <a:xfrm>
            <a:off x="1689877" y="3269281"/>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B8F6133-E9E1-4D0D-998E-A6FB83D3CF92}"/>
              </a:ext>
            </a:extLst>
          </p:cNvPr>
          <p:cNvCxnSpPr/>
          <p:nvPr/>
        </p:nvCxnSpPr>
        <p:spPr>
          <a:xfrm>
            <a:off x="1689877" y="4229612"/>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C0F97468-5EB7-B347-7A9E-5675307803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6201" y="3475461"/>
            <a:ext cx="526215" cy="476099"/>
          </a:xfrm>
          <a:prstGeom prst="rect">
            <a:avLst/>
          </a:prstGeom>
        </p:spPr>
      </p:pic>
    </p:spTree>
    <p:extLst>
      <p:ext uri="{BB962C8B-B14F-4D97-AF65-F5344CB8AC3E}">
        <p14:creationId xmlns:p14="http://schemas.microsoft.com/office/powerpoint/2010/main" val="24592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7166-A9D7-DC2A-E8C3-F8B521A4C6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469E6-67D3-FA98-A5A0-8600C1CCCE39}"/>
              </a:ext>
            </a:extLst>
          </p:cNvPr>
          <p:cNvSpPr txBox="1"/>
          <p:nvPr/>
        </p:nvSpPr>
        <p:spPr>
          <a:xfrm>
            <a:off x="612588" y="1899337"/>
            <a:ext cx="6457079" cy="2621864"/>
          </a:xfrm>
          <a:prstGeom prst="rect">
            <a:avLst/>
          </a:prstGeom>
          <a:noFill/>
        </p:spPr>
        <p:txBody>
          <a:bodyPr wrap="square" lIns="0" tIns="0" rIns="0" bIns="0" rtlCol="0">
            <a:noAutofit/>
          </a:bodyPr>
          <a:lstStyle/>
          <a:p>
            <a:pPr algn="l"/>
            <a:r>
              <a:rPr lang="en-US" sz="3200" b="1">
                <a:solidFill>
                  <a:schemeClr val="bg1"/>
                </a:solidFill>
                <a:latin typeface="Arial"/>
                <a:ea typeface="MS PGothic"/>
                <a:cs typeface="Arial"/>
              </a:rPr>
              <a:t>Make Modern</a:t>
            </a:r>
          </a:p>
          <a:p>
            <a:pPr algn="l"/>
            <a:r>
              <a:rPr lang="en-US" sz="3200" b="1">
                <a:solidFill>
                  <a:schemeClr val="bg1"/>
                </a:solidFill>
                <a:latin typeface="Arial"/>
                <a:ea typeface="MS PGothic"/>
                <a:cs typeface="Arial"/>
              </a:rPr>
              <a:t>Warehousing a Reality </a:t>
            </a:r>
          </a:p>
          <a:p>
            <a:pPr algn="l"/>
            <a:endParaRPr lang="en-US">
              <a:solidFill>
                <a:schemeClr val="bg1"/>
              </a:solidFill>
              <a:latin typeface="Arial"/>
              <a:ea typeface="MS PGothic"/>
              <a:cs typeface="Arial"/>
            </a:endParaRPr>
          </a:p>
          <a:p>
            <a:r>
              <a:rPr lang="en-US">
                <a:solidFill>
                  <a:schemeClr val="bg1"/>
                </a:solidFill>
                <a:latin typeface="Arial"/>
                <a:ea typeface="MS PGothic"/>
                <a:cs typeface="Arial"/>
              </a:rPr>
              <a:t>Enhance Worker Productivity</a:t>
            </a:r>
            <a:r>
              <a:rPr lang="en-US">
                <a:solidFill>
                  <a:schemeClr val="bg1"/>
                </a:solidFill>
                <a:effectLst/>
                <a:latin typeface="Helvetica" pitchFamily="2" charset="0"/>
              </a:rPr>
              <a:t> </a:t>
            </a:r>
          </a:p>
          <a:p>
            <a:r>
              <a:rPr lang="en-US">
                <a:solidFill>
                  <a:schemeClr val="bg1"/>
                </a:solidFill>
                <a:latin typeface="Arial"/>
                <a:ea typeface="MS PGothic"/>
                <a:cs typeface="Arial"/>
              </a:rPr>
              <a:t>Increase Asset and Inventory Visibility</a:t>
            </a:r>
          </a:p>
          <a:p>
            <a:r>
              <a:rPr lang="en-US">
                <a:solidFill>
                  <a:schemeClr val="bg1"/>
                </a:solidFill>
                <a:latin typeface="Arial"/>
                <a:ea typeface="MS PGothic"/>
                <a:cs typeface="Arial"/>
              </a:rPr>
              <a:t>Meet Customer Expectations </a:t>
            </a:r>
          </a:p>
        </p:txBody>
      </p:sp>
    </p:spTree>
    <p:extLst>
      <p:ext uri="{BB962C8B-B14F-4D97-AF65-F5344CB8AC3E}">
        <p14:creationId xmlns:p14="http://schemas.microsoft.com/office/powerpoint/2010/main" val="7568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467E-9A46-D147-45ED-D10E59180A7D}"/>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B6AA770-52B9-21A4-A4DF-6786F6BB74C8}"/>
              </a:ext>
            </a:extLst>
          </p:cNvPr>
          <p:cNvGrpSpPr/>
          <p:nvPr/>
        </p:nvGrpSpPr>
        <p:grpSpPr>
          <a:xfrm>
            <a:off x="457237" y="2608951"/>
            <a:ext cx="3874012" cy="373119"/>
            <a:chOff x="497578" y="2675257"/>
            <a:chExt cx="3874012" cy="373119"/>
          </a:xfrm>
        </p:grpSpPr>
        <p:pic>
          <p:nvPicPr>
            <p:cNvPr id="15" name="Picture 14" descr="Shape&#10;&#10;Description automatically generated with low confidence">
              <a:extLst>
                <a:ext uri="{FF2B5EF4-FFF2-40B4-BE49-F238E27FC236}">
                  <a16:creationId xmlns:a16="http://schemas.microsoft.com/office/drawing/2014/main" id="{BC82624C-A628-0A1E-1483-EFC46158E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16" name="Straight Connector 15">
              <a:extLst>
                <a:ext uri="{FF2B5EF4-FFF2-40B4-BE49-F238E27FC236}">
                  <a16:creationId xmlns:a16="http://schemas.microsoft.com/office/drawing/2014/main" id="{AE29A05F-A440-4974-B602-2B7BC1CC521E}"/>
                </a:ext>
              </a:extLst>
            </p:cNvPr>
            <p:cNvCxnSpPr>
              <a:cxnSpLocks/>
            </p:cNvCxnSpPr>
            <p:nvPr/>
          </p:nvCxnSpPr>
          <p:spPr>
            <a:xfrm>
              <a:off x="613317" y="2675257"/>
              <a:ext cx="265399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810A38-522F-3138-A5E7-6863CF372F55}"/>
                </a:ext>
              </a:extLst>
            </p:cNvPr>
            <p:cNvCxnSpPr>
              <a:cxnSpLocks/>
            </p:cNvCxnSpPr>
            <p:nvPr/>
          </p:nvCxnSpPr>
          <p:spPr>
            <a:xfrm>
              <a:off x="3267307" y="2675257"/>
              <a:ext cx="1104283" cy="373119"/>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BFBCDCE-EAED-5F17-6561-0FD6B388610A}"/>
              </a:ext>
            </a:extLst>
          </p:cNvPr>
          <p:cNvGrpSpPr/>
          <p:nvPr/>
        </p:nvGrpSpPr>
        <p:grpSpPr>
          <a:xfrm>
            <a:off x="457237" y="3126542"/>
            <a:ext cx="3632582" cy="327695"/>
            <a:chOff x="497578" y="2675257"/>
            <a:chExt cx="3632582" cy="327695"/>
          </a:xfrm>
        </p:grpSpPr>
        <p:pic>
          <p:nvPicPr>
            <p:cNvPr id="19" name="Picture 18" descr="Shape&#10;&#10;Description automatically generated with low confidence">
              <a:extLst>
                <a:ext uri="{FF2B5EF4-FFF2-40B4-BE49-F238E27FC236}">
                  <a16:creationId xmlns:a16="http://schemas.microsoft.com/office/drawing/2014/main" id="{4850F0A6-C118-37CB-AD0B-592E6E6C2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20" name="Straight Connector 19">
              <a:extLst>
                <a:ext uri="{FF2B5EF4-FFF2-40B4-BE49-F238E27FC236}">
                  <a16:creationId xmlns:a16="http://schemas.microsoft.com/office/drawing/2014/main" id="{08A5E1EE-6178-8DE4-A141-12799D2D6B30}"/>
                </a:ext>
              </a:extLst>
            </p:cNvPr>
            <p:cNvCxnSpPr>
              <a:cxnSpLocks/>
            </p:cNvCxnSpPr>
            <p:nvPr/>
          </p:nvCxnSpPr>
          <p:spPr>
            <a:xfrm>
              <a:off x="613317" y="2675257"/>
              <a:ext cx="265399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629FBE-965B-8F8C-6622-CE39691BF707}"/>
                </a:ext>
              </a:extLst>
            </p:cNvPr>
            <p:cNvCxnSpPr>
              <a:cxnSpLocks/>
            </p:cNvCxnSpPr>
            <p:nvPr/>
          </p:nvCxnSpPr>
          <p:spPr>
            <a:xfrm>
              <a:off x="3267307" y="2675257"/>
              <a:ext cx="862853" cy="20207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4CBCFDA-3BED-A427-4B8F-E41AC2372AE0}"/>
              </a:ext>
            </a:extLst>
          </p:cNvPr>
          <p:cNvGrpSpPr/>
          <p:nvPr/>
        </p:nvGrpSpPr>
        <p:grpSpPr>
          <a:xfrm>
            <a:off x="457237" y="3822232"/>
            <a:ext cx="3602699" cy="327695"/>
            <a:chOff x="497578" y="2675257"/>
            <a:chExt cx="3602699" cy="327695"/>
          </a:xfrm>
        </p:grpSpPr>
        <p:pic>
          <p:nvPicPr>
            <p:cNvPr id="26" name="Picture 25" descr="Shape&#10;&#10;Description automatically generated with low confidence">
              <a:extLst>
                <a:ext uri="{FF2B5EF4-FFF2-40B4-BE49-F238E27FC236}">
                  <a16:creationId xmlns:a16="http://schemas.microsoft.com/office/drawing/2014/main" id="{379ACE85-490B-9396-1978-9F96EBDBC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27" name="Straight Connector 26">
              <a:extLst>
                <a:ext uri="{FF2B5EF4-FFF2-40B4-BE49-F238E27FC236}">
                  <a16:creationId xmlns:a16="http://schemas.microsoft.com/office/drawing/2014/main" id="{5858686E-34FA-2CA3-BED7-EF505B6FAE5B}"/>
                </a:ext>
              </a:extLst>
            </p:cNvPr>
            <p:cNvCxnSpPr>
              <a:cxnSpLocks/>
            </p:cNvCxnSpPr>
            <p:nvPr/>
          </p:nvCxnSpPr>
          <p:spPr>
            <a:xfrm>
              <a:off x="613317" y="2675257"/>
              <a:ext cx="348696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B7F1965-53C3-B6E3-39A7-476EE869415D}"/>
              </a:ext>
            </a:extLst>
          </p:cNvPr>
          <p:cNvGrpSpPr/>
          <p:nvPr/>
        </p:nvGrpSpPr>
        <p:grpSpPr>
          <a:xfrm>
            <a:off x="457237" y="4153825"/>
            <a:ext cx="3748797" cy="630936"/>
            <a:chOff x="457237" y="4294945"/>
            <a:chExt cx="3748797" cy="630936"/>
          </a:xfrm>
        </p:grpSpPr>
        <p:pic>
          <p:nvPicPr>
            <p:cNvPr id="29" name="Picture 28" descr="Shape&#10;&#10;Description automatically generated with low confidence">
              <a:extLst>
                <a:ext uri="{FF2B5EF4-FFF2-40B4-BE49-F238E27FC236}">
                  <a16:creationId xmlns:a16="http://schemas.microsoft.com/office/drawing/2014/main" id="{B664397C-C0BE-DE06-807A-C04EB6BEA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32" name="Straight Connector 31">
              <a:extLst>
                <a:ext uri="{FF2B5EF4-FFF2-40B4-BE49-F238E27FC236}">
                  <a16:creationId xmlns:a16="http://schemas.microsoft.com/office/drawing/2014/main" id="{1E5A92D1-9AB0-3BCE-A6D1-836DA120E24E}"/>
                </a:ext>
              </a:extLst>
            </p:cNvPr>
            <p:cNvCxnSpPr>
              <a:cxnSpLocks/>
            </p:cNvCxnSpPr>
            <p:nvPr/>
          </p:nvCxnSpPr>
          <p:spPr>
            <a:xfrm>
              <a:off x="572976" y="4598352"/>
              <a:ext cx="265399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060F46-9C8C-4FBE-6FCE-13A460169284}"/>
                </a:ext>
              </a:extLst>
            </p:cNvPr>
            <p:cNvCxnSpPr>
              <a:cxnSpLocks/>
            </p:cNvCxnSpPr>
            <p:nvPr/>
          </p:nvCxnSpPr>
          <p:spPr>
            <a:xfrm flipV="1">
              <a:off x="3228397" y="4294945"/>
              <a:ext cx="977637" cy="299446"/>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F8B5D90-46BE-770F-F464-66AAE7AEE940}"/>
              </a:ext>
            </a:extLst>
          </p:cNvPr>
          <p:cNvGrpSpPr/>
          <p:nvPr/>
        </p:nvGrpSpPr>
        <p:grpSpPr>
          <a:xfrm>
            <a:off x="457237" y="4813596"/>
            <a:ext cx="3859116" cy="721579"/>
            <a:chOff x="457237" y="4204302"/>
            <a:chExt cx="3859116" cy="721579"/>
          </a:xfrm>
        </p:grpSpPr>
        <p:pic>
          <p:nvPicPr>
            <p:cNvPr id="36" name="Picture 35" descr="Shape&#10;&#10;Description automatically generated with low confidence">
              <a:extLst>
                <a:ext uri="{FF2B5EF4-FFF2-40B4-BE49-F238E27FC236}">
                  <a16:creationId xmlns:a16="http://schemas.microsoft.com/office/drawing/2014/main" id="{93CBF4CF-F27D-3192-9223-1CA3752E2B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37" name="Straight Connector 36">
              <a:extLst>
                <a:ext uri="{FF2B5EF4-FFF2-40B4-BE49-F238E27FC236}">
                  <a16:creationId xmlns:a16="http://schemas.microsoft.com/office/drawing/2014/main" id="{C3797AD9-7237-C729-20C1-9A916E3388FF}"/>
                </a:ext>
              </a:extLst>
            </p:cNvPr>
            <p:cNvCxnSpPr>
              <a:cxnSpLocks/>
            </p:cNvCxnSpPr>
            <p:nvPr/>
          </p:nvCxnSpPr>
          <p:spPr>
            <a:xfrm>
              <a:off x="572976" y="4598186"/>
              <a:ext cx="265399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01D6334-BC68-9ECD-8D4D-178A4325FC7C}"/>
                </a:ext>
              </a:extLst>
            </p:cNvPr>
            <p:cNvCxnSpPr>
              <a:cxnSpLocks/>
            </p:cNvCxnSpPr>
            <p:nvPr/>
          </p:nvCxnSpPr>
          <p:spPr>
            <a:xfrm flipV="1">
              <a:off x="3226966" y="4204302"/>
              <a:ext cx="1089387" cy="39634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E9A1EC-26DD-2279-9D69-475C1440F281}"/>
              </a:ext>
            </a:extLst>
          </p:cNvPr>
          <p:cNvGrpSpPr/>
          <p:nvPr/>
        </p:nvGrpSpPr>
        <p:grpSpPr>
          <a:xfrm>
            <a:off x="457237" y="5343121"/>
            <a:ext cx="3977298" cy="862495"/>
            <a:chOff x="457237" y="4063386"/>
            <a:chExt cx="3977298" cy="862495"/>
          </a:xfrm>
        </p:grpSpPr>
        <p:pic>
          <p:nvPicPr>
            <p:cNvPr id="42" name="Picture 41" descr="Shape&#10;&#10;Description automatically generated with low confidence">
              <a:extLst>
                <a:ext uri="{FF2B5EF4-FFF2-40B4-BE49-F238E27FC236}">
                  <a16:creationId xmlns:a16="http://schemas.microsoft.com/office/drawing/2014/main" id="{CAB3B580-4BC2-4C7F-8A99-A767E4A505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43" name="Straight Connector 42">
              <a:extLst>
                <a:ext uri="{FF2B5EF4-FFF2-40B4-BE49-F238E27FC236}">
                  <a16:creationId xmlns:a16="http://schemas.microsoft.com/office/drawing/2014/main" id="{FEC1EAE3-376A-DCEC-9636-01C098DAFEA9}"/>
                </a:ext>
              </a:extLst>
            </p:cNvPr>
            <p:cNvCxnSpPr>
              <a:cxnSpLocks/>
            </p:cNvCxnSpPr>
            <p:nvPr/>
          </p:nvCxnSpPr>
          <p:spPr>
            <a:xfrm>
              <a:off x="572976" y="4598186"/>
              <a:ext cx="265399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54BA0AE-E574-5F19-E5A4-BF1CDDE99B78}"/>
                </a:ext>
              </a:extLst>
            </p:cNvPr>
            <p:cNvCxnSpPr>
              <a:cxnSpLocks/>
            </p:cNvCxnSpPr>
            <p:nvPr/>
          </p:nvCxnSpPr>
          <p:spPr>
            <a:xfrm flipV="1">
              <a:off x="3226966" y="4063386"/>
              <a:ext cx="1207569" cy="53726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9B9CC1B3-3880-D345-46E1-A8A6234EEC03}"/>
              </a:ext>
            </a:extLst>
          </p:cNvPr>
          <p:cNvSpPr txBox="1"/>
          <p:nvPr/>
        </p:nvSpPr>
        <p:spPr>
          <a:xfrm>
            <a:off x="623338" y="3260071"/>
            <a:ext cx="2675573" cy="492443"/>
          </a:xfrm>
          <a:prstGeom prst="rect">
            <a:avLst/>
          </a:prstGeom>
          <a:noFill/>
        </p:spPr>
        <p:txBody>
          <a:bodyPr wrap="square" lIns="0" tIns="0" rIns="0" bIns="0" anchor="t">
            <a:spAutoFit/>
          </a:bodyPr>
          <a:lstStyle/>
          <a:p>
            <a:r>
              <a:rPr lang="en-US" sz="1600" kern="0">
                <a:latin typeface="Arial"/>
                <a:ea typeface="MS PGothic"/>
                <a:cs typeface="Arial"/>
              </a:rPr>
              <a:t>Increasing Costs</a:t>
            </a:r>
          </a:p>
          <a:p>
            <a:r>
              <a:rPr lang="en-US" sz="1600" kern="0">
                <a:latin typeface="Arial"/>
                <a:ea typeface="MS PGothic"/>
                <a:cs typeface="Arial"/>
              </a:rPr>
              <a:t>and Inflation</a:t>
            </a:r>
            <a:endParaRPr lang="en-US" sz="1600"/>
          </a:p>
        </p:txBody>
      </p:sp>
      <p:sp>
        <p:nvSpPr>
          <p:cNvPr id="49" name="TextBox 48">
            <a:extLst>
              <a:ext uri="{FF2B5EF4-FFF2-40B4-BE49-F238E27FC236}">
                <a16:creationId xmlns:a16="http://schemas.microsoft.com/office/drawing/2014/main" id="{9BDFACE0-4A1E-FB4D-27C0-B6A9CE3B0738}"/>
              </a:ext>
            </a:extLst>
          </p:cNvPr>
          <p:cNvSpPr txBox="1"/>
          <p:nvPr/>
        </p:nvSpPr>
        <p:spPr>
          <a:xfrm>
            <a:off x="623338" y="2736240"/>
            <a:ext cx="2653989" cy="246221"/>
          </a:xfrm>
          <a:prstGeom prst="rect">
            <a:avLst/>
          </a:prstGeom>
          <a:noFill/>
        </p:spPr>
        <p:txBody>
          <a:bodyPr wrap="square" lIns="0" tIns="0" rIns="0" bIns="0" anchor="t">
            <a:spAutoFit/>
          </a:bodyPr>
          <a:lstStyle/>
          <a:p>
            <a:r>
              <a:rPr lang="en-US" sz="1600" kern="0">
                <a:latin typeface="Arial"/>
                <a:ea typeface="MS PGothic"/>
                <a:cs typeface="Arial"/>
              </a:rPr>
              <a:t>Sustainability Pressures </a:t>
            </a:r>
            <a:endParaRPr lang="en-US" sz="1600"/>
          </a:p>
        </p:txBody>
      </p:sp>
      <p:sp>
        <p:nvSpPr>
          <p:cNvPr id="55" name="TextBox 54">
            <a:extLst>
              <a:ext uri="{FF2B5EF4-FFF2-40B4-BE49-F238E27FC236}">
                <a16:creationId xmlns:a16="http://schemas.microsoft.com/office/drawing/2014/main" id="{539796B8-B057-6365-A477-FE8F8C27FFA8}"/>
              </a:ext>
            </a:extLst>
          </p:cNvPr>
          <p:cNvSpPr txBox="1"/>
          <p:nvPr/>
        </p:nvSpPr>
        <p:spPr>
          <a:xfrm>
            <a:off x="623338" y="4013498"/>
            <a:ext cx="2653989" cy="246221"/>
          </a:xfrm>
          <a:prstGeom prst="rect">
            <a:avLst/>
          </a:prstGeom>
          <a:noFill/>
        </p:spPr>
        <p:txBody>
          <a:bodyPr wrap="square" lIns="0" tIns="0" rIns="0" bIns="0" anchor="t">
            <a:spAutoFit/>
          </a:bodyPr>
          <a:lstStyle/>
          <a:p>
            <a:r>
              <a:rPr lang="en-US" sz="1600" kern="0">
                <a:latin typeface="Arial"/>
                <a:ea typeface="MS PGothic"/>
                <a:cs typeface="Arial"/>
              </a:rPr>
              <a:t>Labor Availability and Cost</a:t>
            </a:r>
            <a:endParaRPr lang="en-US" sz="1600"/>
          </a:p>
        </p:txBody>
      </p:sp>
      <p:sp>
        <p:nvSpPr>
          <p:cNvPr id="2" name="Title 1">
            <a:extLst>
              <a:ext uri="{FF2B5EF4-FFF2-40B4-BE49-F238E27FC236}">
                <a16:creationId xmlns:a16="http://schemas.microsoft.com/office/drawing/2014/main" id="{9B5A4B97-EBB0-EBC3-1BFD-42B5A04B8737}"/>
              </a:ext>
            </a:extLst>
          </p:cNvPr>
          <p:cNvSpPr>
            <a:spLocks noGrp="1"/>
          </p:cNvSpPr>
          <p:nvPr>
            <p:ph type="title"/>
          </p:nvPr>
        </p:nvSpPr>
        <p:spPr>
          <a:xfrm>
            <a:off x="457083" y="557023"/>
            <a:ext cx="10503719" cy="451719"/>
          </a:xfrm>
        </p:spPr>
        <p:txBody>
          <a:bodyPr/>
          <a:lstStyle/>
          <a:p>
            <a:pPr fontAlgn="auto">
              <a:spcAft>
                <a:spcPts val="0"/>
              </a:spcAft>
            </a:pPr>
            <a:r>
              <a:rPr lang="en-US" sz="3000"/>
              <a:t>Warehousing in 2024</a:t>
            </a:r>
            <a:endParaRPr lang="en-US" sz="3000">
              <a:cs typeface="Arial"/>
            </a:endParaRPr>
          </a:p>
        </p:txBody>
      </p:sp>
      <p:sp>
        <p:nvSpPr>
          <p:cNvPr id="39" name="Text Placeholder 38">
            <a:extLst>
              <a:ext uri="{FF2B5EF4-FFF2-40B4-BE49-F238E27FC236}">
                <a16:creationId xmlns:a16="http://schemas.microsoft.com/office/drawing/2014/main" id="{499DE369-7536-2B09-29EE-EEC1EA07807F}"/>
              </a:ext>
            </a:extLst>
          </p:cNvPr>
          <p:cNvSpPr>
            <a:spLocks noGrp="1"/>
          </p:cNvSpPr>
          <p:nvPr>
            <p:ph type="body" sz="quarter" idx="10"/>
          </p:nvPr>
        </p:nvSpPr>
        <p:spPr>
          <a:xfrm>
            <a:off x="457083" y="1009748"/>
            <a:ext cx="10503719" cy="476225"/>
          </a:xfrm>
        </p:spPr>
        <p:txBody>
          <a:bodyPr/>
          <a:lstStyle/>
          <a:p>
            <a:r>
              <a:rPr lang="en-US" sz="3000" b="1">
                <a:ea typeface="+mj-lt"/>
                <a:cs typeface="+mj-lt"/>
              </a:rPr>
              <a:t>Trends redefining operations </a:t>
            </a:r>
            <a:endParaRPr lang="en-US" sz="3000" b="1"/>
          </a:p>
        </p:txBody>
      </p:sp>
      <p:grpSp>
        <p:nvGrpSpPr>
          <p:cNvPr id="89" name="Group 88">
            <a:extLst>
              <a:ext uri="{FF2B5EF4-FFF2-40B4-BE49-F238E27FC236}">
                <a16:creationId xmlns:a16="http://schemas.microsoft.com/office/drawing/2014/main" id="{DBC17D9C-9F19-D62E-07CB-2AF6684F8A3F}"/>
              </a:ext>
            </a:extLst>
          </p:cNvPr>
          <p:cNvGrpSpPr/>
          <p:nvPr/>
        </p:nvGrpSpPr>
        <p:grpSpPr>
          <a:xfrm flipH="1">
            <a:off x="6762291" y="2587591"/>
            <a:ext cx="4933530" cy="686878"/>
            <a:chOff x="309035" y="2675256"/>
            <a:chExt cx="4933530" cy="686878"/>
          </a:xfrm>
        </p:grpSpPr>
        <p:pic>
          <p:nvPicPr>
            <p:cNvPr id="90" name="Picture 89" descr="Shape&#10;&#10;Description automatically generated with low confidence">
              <a:extLst>
                <a:ext uri="{FF2B5EF4-FFF2-40B4-BE49-F238E27FC236}">
                  <a16:creationId xmlns:a16="http://schemas.microsoft.com/office/drawing/2014/main" id="{254966F9-1F15-7C11-6CDE-FCE14C0C3C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91" name="Straight Connector 90">
              <a:extLst>
                <a:ext uri="{FF2B5EF4-FFF2-40B4-BE49-F238E27FC236}">
                  <a16:creationId xmlns:a16="http://schemas.microsoft.com/office/drawing/2014/main" id="{593F2B39-658C-2FB2-0CDD-C83A3854F112}"/>
                </a:ext>
              </a:extLst>
            </p:cNvPr>
            <p:cNvCxnSpPr>
              <a:cxnSpLocks/>
            </p:cNvCxnSpPr>
            <p:nvPr/>
          </p:nvCxnSpPr>
          <p:spPr>
            <a:xfrm>
              <a:off x="309035" y="2675257"/>
              <a:ext cx="2979521"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866170-6C68-ACAA-D205-AC61AC87F266}"/>
                </a:ext>
              </a:extLst>
            </p:cNvPr>
            <p:cNvCxnSpPr>
              <a:cxnSpLocks/>
            </p:cNvCxnSpPr>
            <p:nvPr/>
          </p:nvCxnSpPr>
          <p:spPr>
            <a:xfrm>
              <a:off x="3287625" y="2675256"/>
              <a:ext cx="1954940" cy="68687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4C4E95C6-8595-9596-6A63-02E64BB6F641}"/>
              </a:ext>
            </a:extLst>
          </p:cNvPr>
          <p:cNvGrpSpPr/>
          <p:nvPr/>
        </p:nvGrpSpPr>
        <p:grpSpPr>
          <a:xfrm flipH="1">
            <a:off x="6907364" y="3233733"/>
            <a:ext cx="4788457" cy="327696"/>
            <a:chOff x="67605" y="2675256"/>
            <a:chExt cx="4788457" cy="327696"/>
          </a:xfrm>
        </p:grpSpPr>
        <p:pic>
          <p:nvPicPr>
            <p:cNvPr id="94" name="Picture 93" descr="Shape&#10;&#10;Description automatically generated with low confidence">
              <a:extLst>
                <a:ext uri="{FF2B5EF4-FFF2-40B4-BE49-F238E27FC236}">
                  <a16:creationId xmlns:a16="http://schemas.microsoft.com/office/drawing/2014/main" id="{94D6F029-F313-5499-472C-A92D606A61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95" name="Straight Connector 94">
              <a:extLst>
                <a:ext uri="{FF2B5EF4-FFF2-40B4-BE49-F238E27FC236}">
                  <a16:creationId xmlns:a16="http://schemas.microsoft.com/office/drawing/2014/main" id="{88032FFA-89E8-A33D-37F6-B081724A0ECA}"/>
                </a:ext>
              </a:extLst>
            </p:cNvPr>
            <p:cNvCxnSpPr>
              <a:cxnSpLocks/>
            </p:cNvCxnSpPr>
            <p:nvPr/>
          </p:nvCxnSpPr>
          <p:spPr>
            <a:xfrm>
              <a:off x="67605" y="2675257"/>
              <a:ext cx="2979518"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F2F3CF4-C4CC-1939-B3EC-C1C73757AA0F}"/>
                </a:ext>
              </a:extLst>
            </p:cNvPr>
            <p:cNvCxnSpPr>
              <a:cxnSpLocks/>
            </p:cNvCxnSpPr>
            <p:nvPr/>
          </p:nvCxnSpPr>
          <p:spPr>
            <a:xfrm>
              <a:off x="3044764" y="2675256"/>
              <a:ext cx="1811298" cy="32624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87BE25F-35B3-BA97-865C-85F7412C993A}"/>
              </a:ext>
            </a:extLst>
          </p:cNvPr>
          <p:cNvGrpSpPr/>
          <p:nvPr/>
        </p:nvGrpSpPr>
        <p:grpSpPr>
          <a:xfrm flipH="1">
            <a:off x="7040880" y="3775404"/>
            <a:ext cx="4661291" cy="327695"/>
            <a:chOff x="31372" y="2675257"/>
            <a:chExt cx="4661291" cy="327695"/>
          </a:xfrm>
        </p:grpSpPr>
        <p:pic>
          <p:nvPicPr>
            <p:cNvPr id="98" name="Picture 97" descr="Shape&#10;&#10;Description automatically generated with low confidence">
              <a:extLst>
                <a:ext uri="{FF2B5EF4-FFF2-40B4-BE49-F238E27FC236}">
                  <a16:creationId xmlns:a16="http://schemas.microsoft.com/office/drawing/2014/main" id="{580B2688-886E-ECC7-4CBB-9D50819B18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718597" y="1454239"/>
              <a:ext cx="327694" cy="2769731"/>
            </a:xfrm>
            <a:prstGeom prst="rect">
              <a:avLst/>
            </a:prstGeom>
          </p:spPr>
        </p:pic>
        <p:cxnSp>
          <p:nvCxnSpPr>
            <p:cNvPr id="99" name="Straight Connector 98">
              <a:extLst>
                <a:ext uri="{FF2B5EF4-FFF2-40B4-BE49-F238E27FC236}">
                  <a16:creationId xmlns:a16="http://schemas.microsoft.com/office/drawing/2014/main" id="{E947DE22-547A-0B7D-B9A8-7EA2AA1EC07E}"/>
                </a:ext>
              </a:extLst>
            </p:cNvPr>
            <p:cNvCxnSpPr>
              <a:cxnSpLocks/>
            </p:cNvCxnSpPr>
            <p:nvPr/>
          </p:nvCxnSpPr>
          <p:spPr>
            <a:xfrm>
              <a:off x="31372" y="2675257"/>
              <a:ext cx="4661291"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F89FB08-65AF-9971-4DD1-105A48BD4687}"/>
              </a:ext>
            </a:extLst>
          </p:cNvPr>
          <p:cNvGrpSpPr/>
          <p:nvPr/>
        </p:nvGrpSpPr>
        <p:grpSpPr>
          <a:xfrm flipH="1">
            <a:off x="7122663" y="4097794"/>
            <a:ext cx="4579508" cy="576355"/>
            <a:chOff x="137129" y="4349526"/>
            <a:chExt cx="4579508" cy="576355"/>
          </a:xfrm>
        </p:grpSpPr>
        <p:pic>
          <p:nvPicPr>
            <p:cNvPr id="101" name="Picture 100" descr="Shape&#10;&#10;Description automatically generated with low confidence">
              <a:extLst>
                <a:ext uri="{FF2B5EF4-FFF2-40B4-BE49-F238E27FC236}">
                  <a16:creationId xmlns:a16="http://schemas.microsoft.com/office/drawing/2014/main" id="{A7C98520-3B76-1371-6B9F-E3144F39C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102" name="Straight Connector 101">
              <a:extLst>
                <a:ext uri="{FF2B5EF4-FFF2-40B4-BE49-F238E27FC236}">
                  <a16:creationId xmlns:a16="http://schemas.microsoft.com/office/drawing/2014/main" id="{25E93DB2-8579-AB72-C19B-7F552E1C4412}"/>
                </a:ext>
              </a:extLst>
            </p:cNvPr>
            <p:cNvCxnSpPr>
              <a:cxnSpLocks/>
            </p:cNvCxnSpPr>
            <p:nvPr/>
          </p:nvCxnSpPr>
          <p:spPr>
            <a:xfrm>
              <a:off x="137129" y="4598186"/>
              <a:ext cx="29835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5972B9C-9D62-911B-2C43-CF0731D58037}"/>
                </a:ext>
              </a:extLst>
            </p:cNvPr>
            <p:cNvCxnSpPr>
              <a:cxnSpLocks/>
            </p:cNvCxnSpPr>
            <p:nvPr/>
          </p:nvCxnSpPr>
          <p:spPr>
            <a:xfrm flipV="1">
              <a:off x="3122069" y="4349526"/>
              <a:ext cx="1594568" cy="25179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D5F537AD-ACD3-CCEC-DE9D-AC345840382A}"/>
              </a:ext>
            </a:extLst>
          </p:cNvPr>
          <p:cNvGrpSpPr/>
          <p:nvPr/>
        </p:nvGrpSpPr>
        <p:grpSpPr>
          <a:xfrm flipH="1">
            <a:off x="7099069" y="4638502"/>
            <a:ext cx="4603102" cy="1171022"/>
            <a:chOff x="247448" y="3754859"/>
            <a:chExt cx="4603102" cy="1171022"/>
          </a:xfrm>
        </p:grpSpPr>
        <p:pic>
          <p:nvPicPr>
            <p:cNvPr id="105" name="Picture 104" descr="Shape&#10;&#10;Description automatically generated with low confidence">
              <a:extLst>
                <a:ext uri="{FF2B5EF4-FFF2-40B4-BE49-F238E27FC236}">
                  <a16:creationId xmlns:a16="http://schemas.microsoft.com/office/drawing/2014/main" id="{BD32198E-10B1-D5CA-3EC0-5B3703F9C1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106" name="Straight Connector 105">
              <a:extLst>
                <a:ext uri="{FF2B5EF4-FFF2-40B4-BE49-F238E27FC236}">
                  <a16:creationId xmlns:a16="http://schemas.microsoft.com/office/drawing/2014/main" id="{FF289FA8-E172-95E4-3C1B-097CD6472511}"/>
                </a:ext>
              </a:extLst>
            </p:cNvPr>
            <p:cNvCxnSpPr>
              <a:cxnSpLocks/>
            </p:cNvCxnSpPr>
            <p:nvPr/>
          </p:nvCxnSpPr>
          <p:spPr>
            <a:xfrm>
              <a:off x="247448" y="4598186"/>
              <a:ext cx="2979518"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EA1E9A-3A9E-EE1A-18C5-51F4082C6DDC}"/>
                </a:ext>
              </a:extLst>
            </p:cNvPr>
            <p:cNvCxnSpPr>
              <a:cxnSpLocks/>
            </p:cNvCxnSpPr>
            <p:nvPr/>
          </p:nvCxnSpPr>
          <p:spPr>
            <a:xfrm flipV="1">
              <a:off x="3226966" y="3754859"/>
              <a:ext cx="1623584" cy="84579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1215A216-D2A8-21C5-C6C0-4CDB3A0DAA9C}"/>
              </a:ext>
            </a:extLst>
          </p:cNvPr>
          <p:cNvSpPr txBox="1"/>
          <p:nvPr/>
        </p:nvSpPr>
        <p:spPr>
          <a:xfrm>
            <a:off x="8747426" y="4474031"/>
            <a:ext cx="3223332" cy="246221"/>
          </a:xfrm>
          <a:prstGeom prst="rect">
            <a:avLst/>
          </a:prstGeom>
          <a:noFill/>
        </p:spPr>
        <p:txBody>
          <a:bodyPr wrap="square" lIns="0" tIns="0" rIns="0" bIns="0" anchor="t">
            <a:spAutoFit/>
          </a:bodyPr>
          <a:lstStyle/>
          <a:p>
            <a:r>
              <a:rPr lang="en-US" sz="1600" kern="0">
                <a:latin typeface="Arial"/>
                <a:ea typeface="MS PGothic"/>
                <a:cs typeface="Arial"/>
              </a:rPr>
              <a:t>Managing Reverse Logistics </a:t>
            </a:r>
            <a:endParaRPr lang="en-US" sz="1600">
              <a:latin typeface="Arial"/>
              <a:ea typeface="MS PGothic"/>
              <a:cs typeface="Arial"/>
            </a:endParaRPr>
          </a:p>
        </p:txBody>
      </p:sp>
      <p:sp>
        <p:nvSpPr>
          <p:cNvPr id="11" name="TextBox 10">
            <a:extLst>
              <a:ext uri="{FF2B5EF4-FFF2-40B4-BE49-F238E27FC236}">
                <a16:creationId xmlns:a16="http://schemas.microsoft.com/office/drawing/2014/main" id="{5A65F451-2C37-82BB-A854-94473BB02B32}"/>
              </a:ext>
            </a:extLst>
          </p:cNvPr>
          <p:cNvSpPr txBox="1"/>
          <p:nvPr/>
        </p:nvSpPr>
        <p:spPr>
          <a:xfrm>
            <a:off x="8747426" y="3919558"/>
            <a:ext cx="3086267" cy="246221"/>
          </a:xfrm>
          <a:prstGeom prst="rect">
            <a:avLst/>
          </a:prstGeom>
          <a:noFill/>
        </p:spPr>
        <p:txBody>
          <a:bodyPr wrap="square" lIns="0" tIns="0" rIns="0" bIns="0" anchor="t">
            <a:spAutoFit/>
          </a:bodyPr>
          <a:lstStyle/>
          <a:p>
            <a:r>
              <a:rPr lang="en-US" sz="1600" kern="0">
                <a:latin typeface="Arial"/>
                <a:ea typeface="MS PGothic"/>
                <a:cs typeface="Arial"/>
              </a:rPr>
              <a:t>Optimizing Warehouse Layout  </a:t>
            </a:r>
            <a:endParaRPr lang="en-US" sz="1600"/>
          </a:p>
        </p:txBody>
      </p:sp>
      <p:sp>
        <p:nvSpPr>
          <p:cNvPr id="23" name="TextBox 22">
            <a:extLst>
              <a:ext uri="{FF2B5EF4-FFF2-40B4-BE49-F238E27FC236}">
                <a16:creationId xmlns:a16="http://schemas.microsoft.com/office/drawing/2014/main" id="{46745354-39C7-EB98-59AD-7DAFA420E8DD}"/>
              </a:ext>
            </a:extLst>
          </p:cNvPr>
          <p:cNvSpPr txBox="1"/>
          <p:nvPr/>
        </p:nvSpPr>
        <p:spPr>
          <a:xfrm>
            <a:off x="623338" y="2212409"/>
            <a:ext cx="3223331" cy="246221"/>
          </a:xfrm>
          <a:prstGeom prst="rect">
            <a:avLst/>
          </a:prstGeom>
          <a:noFill/>
        </p:spPr>
        <p:txBody>
          <a:bodyPr wrap="square" lIns="0" tIns="0" rIns="0" bIns="0" anchor="t">
            <a:spAutoFit/>
          </a:bodyPr>
          <a:lstStyle/>
          <a:p>
            <a:r>
              <a:rPr lang="en-US" sz="1600" kern="0">
                <a:latin typeface="Arial"/>
                <a:ea typeface="MS PGothic"/>
                <a:cs typeface="Arial"/>
              </a:rPr>
              <a:t>Supply Chain Vulnerability </a:t>
            </a:r>
            <a:endParaRPr lang="en-US" sz="1600"/>
          </a:p>
        </p:txBody>
      </p:sp>
      <p:sp>
        <p:nvSpPr>
          <p:cNvPr id="25" name="TextBox 24">
            <a:extLst>
              <a:ext uri="{FF2B5EF4-FFF2-40B4-BE49-F238E27FC236}">
                <a16:creationId xmlns:a16="http://schemas.microsoft.com/office/drawing/2014/main" id="{B989FDE4-4389-6E58-9930-7A8586C1FE65}"/>
              </a:ext>
            </a:extLst>
          </p:cNvPr>
          <p:cNvSpPr txBox="1"/>
          <p:nvPr/>
        </p:nvSpPr>
        <p:spPr>
          <a:xfrm>
            <a:off x="8747426" y="2225152"/>
            <a:ext cx="2921710" cy="246221"/>
          </a:xfrm>
          <a:prstGeom prst="rect">
            <a:avLst/>
          </a:prstGeom>
          <a:noFill/>
        </p:spPr>
        <p:txBody>
          <a:bodyPr wrap="square" lIns="0" tIns="0" rIns="0" bIns="0" anchor="t">
            <a:spAutoFit/>
          </a:bodyPr>
          <a:lstStyle/>
          <a:p>
            <a:r>
              <a:rPr lang="en-US" sz="1600" kern="0">
                <a:latin typeface="Arial"/>
                <a:ea typeface="MS PGothic"/>
                <a:cs typeface="Arial"/>
              </a:rPr>
              <a:t>Inventory Accuracy and Visibility</a:t>
            </a:r>
            <a:endParaRPr lang="en-US" sz="1600"/>
          </a:p>
        </p:txBody>
      </p:sp>
      <p:sp>
        <p:nvSpPr>
          <p:cNvPr id="33" name="TextBox 32">
            <a:extLst>
              <a:ext uri="{FF2B5EF4-FFF2-40B4-BE49-F238E27FC236}">
                <a16:creationId xmlns:a16="http://schemas.microsoft.com/office/drawing/2014/main" id="{54A4D129-E147-C044-DA93-B363065F8C04}"/>
              </a:ext>
            </a:extLst>
          </p:cNvPr>
          <p:cNvSpPr txBox="1"/>
          <p:nvPr/>
        </p:nvSpPr>
        <p:spPr>
          <a:xfrm>
            <a:off x="8747426" y="2663248"/>
            <a:ext cx="2742749" cy="492443"/>
          </a:xfrm>
          <a:prstGeom prst="rect">
            <a:avLst/>
          </a:prstGeom>
          <a:noFill/>
        </p:spPr>
        <p:txBody>
          <a:bodyPr wrap="square" lIns="0" tIns="0" rIns="0" bIns="0" anchor="t">
            <a:spAutoFit/>
          </a:bodyPr>
          <a:lstStyle/>
          <a:p>
            <a:r>
              <a:rPr lang="en-US" sz="1600" kern="0">
                <a:latin typeface="Arial"/>
                <a:ea typeface="MS PGothic"/>
                <a:cs typeface="Arial"/>
              </a:rPr>
              <a:t>Innovating with Technology and Intelligent Automation </a:t>
            </a:r>
            <a:endParaRPr lang="en-US" sz="1600"/>
          </a:p>
        </p:txBody>
      </p:sp>
      <p:sp>
        <p:nvSpPr>
          <p:cNvPr id="114" name="Freeform 113">
            <a:extLst>
              <a:ext uri="{FF2B5EF4-FFF2-40B4-BE49-F238E27FC236}">
                <a16:creationId xmlns:a16="http://schemas.microsoft.com/office/drawing/2014/main" id="{09279D9F-C26C-FD6A-DC3F-FC4ACF13234D}"/>
              </a:ext>
            </a:extLst>
          </p:cNvPr>
          <p:cNvSpPr/>
          <p:nvPr/>
        </p:nvSpPr>
        <p:spPr>
          <a:xfrm>
            <a:off x="575403" y="2413500"/>
            <a:ext cx="3834754" cy="519528"/>
          </a:xfrm>
          <a:custGeom>
            <a:avLst/>
            <a:gdLst>
              <a:gd name="connsiteX0" fmla="*/ 0 w 3834754"/>
              <a:gd name="connsiteY0" fmla="*/ 178419 h 519528"/>
              <a:gd name="connsiteX1" fmla="*/ 2653990 w 3834754"/>
              <a:gd name="connsiteY1" fmla="*/ 182880 h 519528"/>
              <a:gd name="connsiteX2" fmla="*/ 3809257 w 3834754"/>
              <a:gd name="connsiteY2" fmla="*/ 517416 h 519528"/>
              <a:gd name="connsiteX3" fmla="*/ 3340905 w 3834754"/>
              <a:gd name="connsiteY3" fmla="*/ 0 h 519528"/>
            </a:gdLst>
            <a:ahLst/>
            <a:cxnLst>
              <a:cxn ang="0">
                <a:pos x="connsiteX0" y="connsiteY0"/>
              </a:cxn>
              <a:cxn ang="0">
                <a:pos x="connsiteX1" y="connsiteY1"/>
              </a:cxn>
              <a:cxn ang="0">
                <a:pos x="connsiteX2" y="connsiteY2"/>
              </a:cxn>
              <a:cxn ang="0">
                <a:pos x="connsiteX3" y="connsiteY3"/>
              </a:cxn>
            </a:cxnLst>
            <a:rect l="l" t="t" r="r" b="b"/>
            <a:pathLst>
              <a:path w="3834754" h="519528">
                <a:moveTo>
                  <a:pt x="0" y="178419"/>
                </a:moveTo>
                <a:cubicBezTo>
                  <a:pt x="1009557" y="152400"/>
                  <a:pt x="2019114" y="126381"/>
                  <a:pt x="2653990" y="182880"/>
                </a:cubicBezTo>
                <a:cubicBezTo>
                  <a:pt x="3288866" y="239379"/>
                  <a:pt x="3694771" y="547896"/>
                  <a:pt x="3809257" y="517416"/>
                </a:cubicBezTo>
                <a:cubicBezTo>
                  <a:pt x="3923743" y="486936"/>
                  <a:pt x="3632324" y="243468"/>
                  <a:pt x="3340905"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45C0F0-273B-4CB9-5C87-4542A0C669BA}"/>
              </a:ext>
            </a:extLst>
          </p:cNvPr>
          <p:cNvSpPr txBox="1"/>
          <p:nvPr/>
        </p:nvSpPr>
        <p:spPr>
          <a:xfrm>
            <a:off x="10762735" y="5937309"/>
            <a:ext cx="0" cy="0"/>
          </a:xfrm>
          <a:prstGeom prst="rect">
            <a:avLst/>
          </a:prstGeom>
          <a:noFill/>
        </p:spPr>
        <p:txBody>
          <a:bodyPr wrap="none" lIns="0" tIns="0" rIns="0" bIns="0" rtlCol="0">
            <a:noAutofit/>
          </a:bodyPr>
          <a:lstStyle/>
          <a:p>
            <a:pPr algn="l"/>
            <a:endParaRPr lang="en-US" err="1"/>
          </a:p>
        </p:txBody>
      </p:sp>
      <p:sp>
        <p:nvSpPr>
          <p:cNvPr id="6" name="TextBox 5">
            <a:extLst>
              <a:ext uri="{FF2B5EF4-FFF2-40B4-BE49-F238E27FC236}">
                <a16:creationId xmlns:a16="http://schemas.microsoft.com/office/drawing/2014/main" id="{4D6CAD28-6000-732B-1F2D-A3605B420AC0}"/>
              </a:ext>
            </a:extLst>
          </p:cNvPr>
          <p:cNvSpPr txBox="1"/>
          <p:nvPr/>
        </p:nvSpPr>
        <p:spPr>
          <a:xfrm>
            <a:off x="8747426" y="5045128"/>
            <a:ext cx="2674154" cy="299956"/>
          </a:xfrm>
          <a:prstGeom prst="rect">
            <a:avLst/>
          </a:prstGeom>
          <a:noFill/>
        </p:spPr>
        <p:txBody>
          <a:bodyPr wrap="square" lIns="0" tIns="0" rIns="0" bIns="0" rtlCol="0">
            <a:noAutofit/>
          </a:bodyPr>
          <a:lstStyle/>
          <a:p>
            <a:r>
              <a:rPr lang="en-US" sz="1600" kern="0">
                <a:latin typeface="Arial"/>
                <a:ea typeface="MS PGothic"/>
                <a:cs typeface="Arial"/>
              </a:rPr>
              <a:t>Worker Safety </a:t>
            </a:r>
          </a:p>
        </p:txBody>
      </p:sp>
      <p:sp>
        <p:nvSpPr>
          <p:cNvPr id="51" name="Oval 50">
            <a:extLst>
              <a:ext uri="{FF2B5EF4-FFF2-40B4-BE49-F238E27FC236}">
                <a16:creationId xmlns:a16="http://schemas.microsoft.com/office/drawing/2014/main" id="{0E49E633-E8D6-CF58-6964-F0A91B9EF1B6}"/>
              </a:ext>
            </a:extLst>
          </p:cNvPr>
          <p:cNvSpPr/>
          <p:nvPr/>
        </p:nvSpPr>
        <p:spPr>
          <a:xfrm>
            <a:off x="4044169" y="2241655"/>
            <a:ext cx="3195691" cy="31956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BE16A54D-2259-7BDF-3B81-58D9E57E2A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0247" y="1986938"/>
            <a:ext cx="3800853" cy="3800853"/>
          </a:xfrm>
          <a:prstGeom prst="rect">
            <a:avLst/>
          </a:prstGeom>
          <a:effectLst>
            <a:outerShdw blurRad="230032" dist="123006" dir="3720000" sx="101000" sy="101000" algn="ctr" rotWithShape="0">
              <a:srgbClr val="000000">
                <a:alpha val="26000"/>
              </a:srgbClr>
            </a:outerShdw>
          </a:effectLst>
        </p:spPr>
      </p:pic>
      <p:sp>
        <p:nvSpPr>
          <p:cNvPr id="30" name="TextBox 29">
            <a:extLst>
              <a:ext uri="{FF2B5EF4-FFF2-40B4-BE49-F238E27FC236}">
                <a16:creationId xmlns:a16="http://schemas.microsoft.com/office/drawing/2014/main" id="{DFE157C8-AAE3-9599-281F-6E17EE7A23F0}"/>
              </a:ext>
            </a:extLst>
          </p:cNvPr>
          <p:cNvSpPr txBox="1"/>
          <p:nvPr/>
        </p:nvSpPr>
        <p:spPr>
          <a:xfrm>
            <a:off x="4542628" y="3333830"/>
            <a:ext cx="1983182" cy="1477328"/>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a:latin typeface="+mn-lt"/>
              </a:rPr>
              <a:t>Of decision makers report they are under pressure to implement new technologies.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effectLst/>
              <a:uLnTx/>
              <a:uFillTx/>
              <a:latin typeface="+mn-lt"/>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000">
                <a:solidFill>
                  <a:schemeClr val="bg1">
                    <a:lumMod val="65000"/>
                  </a:schemeClr>
                </a:solidFill>
                <a:latin typeface="+mn-lt"/>
              </a:rPr>
              <a:t>Source: </a:t>
            </a:r>
            <a:br>
              <a:rPr lang="en-US" sz="1000">
                <a:solidFill>
                  <a:schemeClr val="bg1">
                    <a:lumMod val="65000"/>
                  </a:schemeClr>
                </a:solidFill>
                <a:latin typeface="+mn-lt"/>
              </a:rPr>
            </a:br>
            <a:r>
              <a:rPr lang="en-US" sz="1000">
                <a:solidFill>
                  <a:srgbClr val="0073E6"/>
                </a:solidFill>
                <a:latin typeface="+mn-lt"/>
              </a:rPr>
              <a:t>Zebra’s Warehousing</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000">
                <a:solidFill>
                  <a:srgbClr val="0073E6"/>
                </a:solidFill>
                <a:latin typeface="+mn-lt"/>
              </a:rPr>
              <a:t>Vision Study 2023</a:t>
            </a:r>
            <a:endParaRPr kumimoji="0" lang="en-US" sz="1000" b="0" i="0" u="none" strike="noStrike" kern="1200" cap="none" spc="0" normalizeH="0" baseline="0" noProof="0">
              <a:ln>
                <a:noFill/>
              </a:ln>
              <a:solidFill>
                <a:srgbClr val="0073E6"/>
              </a:solidFill>
              <a:effectLst/>
              <a:uLnTx/>
              <a:uFillTx/>
              <a:latin typeface="+mn-lt"/>
              <a:ea typeface="MS PGothic" panose="020B0600070205080204" pitchFamily="34" charset="-128"/>
              <a:cs typeface="+mn-cs"/>
            </a:endParaRPr>
          </a:p>
        </p:txBody>
      </p:sp>
      <p:sp>
        <p:nvSpPr>
          <p:cNvPr id="47" name="TextBox 46">
            <a:extLst>
              <a:ext uri="{FF2B5EF4-FFF2-40B4-BE49-F238E27FC236}">
                <a16:creationId xmlns:a16="http://schemas.microsoft.com/office/drawing/2014/main" id="{4BD4FEC1-F66C-E0CD-EC84-02692078F2BF}"/>
              </a:ext>
            </a:extLst>
          </p:cNvPr>
          <p:cNvSpPr txBox="1"/>
          <p:nvPr/>
        </p:nvSpPr>
        <p:spPr>
          <a:xfrm>
            <a:off x="4596909" y="2741458"/>
            <a:ext cx="1757233" cy="76944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4400" b="1">
                <a:solidFill>
                  <a:srgbClr val="0073FF"/>
                </a:solidFill>
              </a:rPr>
              <a:t>73</a:t>
            </a:r>
            <a:r>
              <a:rPr kumimoji="0" lang="en-US" sz="4400" b="1" i="0" u="none" strike="noStrike" kern="1200" cap="none" spc="0" normalizeH="0" baseline="0" noProof="0">
                <a:ln>
                  <a:noFill/>
                </a:ln>
                <a:solidFill>
                  <a:srgbClr val="0073FF"/>
                </a:solidFill>
                <a:effectLst/>
                <a:uLnTx/>
                <a:uFillTx/>
                <a:latin typeface="Arial" panose="020B0604020202020204" pitchFamily="34" charset="0"/>
                <a:ea typeface="MS PGothic" panose="020B0600070205080204" pitchFamily="34" charset="-128"/>
                <a:cs typeface="+mn-cs"/>
              </a:rPr>
              <a:t>%</a:t>
            </a:r>
          </a:p>
        </p:txBody>
      </p:sp>
      <p:sp>
        <p:nvSpPr>
          <p:cNvPr id="7" name="TextBox 6">
            <a:extLst>
              <a:ext uri="{FF2B5EF4-FFF2-40B4-BE49-F238E27FC236}">
                <a16:creationId xmlns:a16="http://schemas.microsoft.com/office/drawing/2014/main" id="{469AAABB-CFFF-81C2-7331-BBC06129794B}"/>
              </a:ext>
            </a:extLst>
          </p:cNvPr>
          <p:cNvSpPr txBox="1"/>
          <p:nvPr/>
        </p:nvSpPr>
        <p:spPr>
          <a:xfrm>
            <a:off x="8747426" y="3326572"/>
            <a:ext cx="3081454" cy="338554"/>
          </a:xfrm>
          <a:prstGeom prst="rect">
            <a:avLst/>
          </a:prstGeom>
          <a:noFill/>
        </p:spPr>
        <p:txBody>
          <a:bodyPr wrap="square">
            <a:spAutoFit/>
          </a:bodyPr>
          <a:lstStyle/>
          <a:p>
            <a:r>
              <a:rPr lang="en-US" sz="1600" kern="0">
                <a:latin typeface="Arial"/>
                <a:ea typeface="MS PGothic"/>
                <a:cs typeface="Arial"/>
              </a:rPr>
              <a:t>Automating Without Disruption</a:t>
            </a:r>
            <a:endParaRPr lang="en-US" sz="1600"/>
          </a:p>
        </p:txBody>
      </p:sp>
      <p:sp>
        <p:nvSpPr>
          <p:cNvPr id="10" name="TextBox 9">
            <a:extLst>
              <a:ext uri="{FF2B5EF4-FFF2-40B4-BE49-F238E27FC236}">
                <a16:creationId xmlns:a16="http://schemas.microsoft.com/office/drawing/2014/main" id="{281536EA-2EFA-6B29-8C6D-9AC0BB2DFEBC}"/>
              </a:ext>
            </a:extLst>
          </p:cNvPr>
          <p:cNvSpPr txBox="1"/>
          <p:nvPr/>
        </p:nvSpPr>
        <p:spPr>
          <a:xfrm>
            <a:off x="623338" y="4553955"/>
            <a:ext cx="2653989" cy="492443"/>
          </a:xfrm>
          <a:prstGeom prst="rect">
            <a:avLst/>
          </a:prstGeom>
          <a:noFill/>
        </p:spPr>
        <p:txBody>
          <a:bodyPr wrap="square" lIns="0" tIns="0" rIns="0" bIns="0" anchor="t">
            <a:spAutoFit/>
          </a:bodyPr>
          <a:lstStyle/>
          <a:p>
            <a:r>
              <a:rPr lang="en-US" sz="1600" kern="0">
                <a:latin typeface="Arial"/>
                <a:ea typeface="MS PGothic"/>
                <a:cs typeface="Arial"/>
              </a:rPr>
              <a:t>Heightened Expectations from Next-Gen Workers</a:t>
            </a:r>
            <a:endParaRPr lang="en-US" sz="1600"/>
          </a:p>
        </p:txBody>
      </p:sp>
      <p:sp>
        <p:nvSpPr>
          <p:cNvPr id="12" name="TextBox 11">
            <a:extLst>
              <a:ext uri="{FF2B5EF4-FFF2-40B4-BE49-F238E27FC236}">
                <a16:creationId xmlns:a16="http://schemas.microsoft.com/office/drawing/2014/main" id="{DDC70515-2339-E7D6-F74C-B0C6FDD3E0D6}"/>
              </a:ext>
            </a:extLst>
          </p:cNvPr>
          <p:cNvSpPr txBox="1"/>
          <p:nvPr/>
        </p:nvSpPr>
        <p:spPr>
          <a:xfrm>
            <a:off x="623338" y="5324006"/>
            <a:ext cx="2653991" cy="492443"/>
          </a:xfrm>
          <a:prstGeom prst="rect">
            <a:avLst/>
          </a:prstGeom>
          <a:noFill/>
        </p:spPr>
        <p:txBody>
          <a:bodyPr wrap="square" lIns="0" tIns="0" rIns="0" bIns="0" anchor="t">
            <a:spAutoFit/>
          </a:bodyPr>
          <a:lstStyle/>
          <a:p>
            <a:r>
              <a:rPr lang="en-US" sz="1600" kern="0">
                <a:latin typeface="Arial"/>
                <a:ea typeface="MS PGothic"/>
                <a:cs typeface="Arial"/>
              </a:rPr>
              <a:t>Fluctuating Consumer Demand</a:t>
            </a:r>
            <a:endParaRPr lang="en-US" sz="1600">
              <a:latin typeface="Arial"/>
              <a:ea typeface="MS PGothic"/>
              <a:cs typeface="Arial"/>
            </a:endParaRPr>
          </a:p>
        </p:txBody>
      </p:sp>
      <p:grpSp>
        <p:nvGrpSpPr>
          <p:cNvPr id="13" name="Group 12">
            <a:extLst>
              <a:ext uri="{FF2B5EF4-FFF2-40B4-BE49-F238E27FC236}">
                <a16:creationId xmlns:a16="http://schemas.microsoft.com/office/drawing/2014/main" id="{D7A3FDBA-BED2-F388-171A-810C58E0824F}"/>
              </a:ext>
            </a:extLst>
          </p:cNvPr>
          <p:cNvGrpSpPr/>
          <p:nvPr/>
        </p:nvGrpSpPr>
        <p:grpSpPr>
          <a:xfrm flipH="1">
            <a:off x="7040880" y="4330931"/>
            <a:ext cx="4661291" cy="865685"/>
            <a:chOff x="247448" y="4060196"/>
            <a:chExt cx="4661291" cy="865685"/>
          </a:xfrm>
        </p:grpSpPr>
        <p:pic>
          <p:nvPicPr>
            <p:cNvPr id="21" name="Picture 20" descr="Shape&#10;&#10;Description automatically generated with low confidence">
              <a:extLst>
                <a:ext uri="{FF2B5EF4-FFF2-40B4-BE49-F238E27FC236}">
                  <a16:creationId xmlns:a16="http://schemas.microsoft.com/office/drawing/2014/main" id="{F7B97901-6C56-24A7-12A1-691AE1D3F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678256" y="3377168"/>
              <a:ext cx="327694" cy="2769731"/>
            </a:xfrm>
            <a:prstGeom prst="rect">
              <a:avLst/>
            </a:prstGeom>
          </p:spPr>
        </p:pic>
        <p:cxnSp>
          <p:nvCxnSpPr>
            <p:cNvPr id="31" name="Straight Connector 30">
              <a:extLst>
                <a:ext uri="{FF2B5EF4-FFF2-40B4-BE49-F238E27FC236}">
                  <a16:creationId xmlns:a16="http://schemas.microsoft.com/office/drawing/2014/main" id="{A6CD9EC2-AA90-9075-B802-9B280EC229CE}"/>
                </a:ext>
              </a:extLst>
            </p:cNvPr>
            <p:cNvCxnSpPr>
              <a:cxnSpLocks/>
            </p:cNvCxnSpPr>
            <p:nvPr/>
          </p:nvCxnSpPr>
          <p:spPr>
            <a:xfrm>
              <a:off x="247448" y="4598186"/>
              <a:ext cx="2979518"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745AE8-CC70-ED25-FA78-DF38FE84037C}"/>
                </a:ext>
              </a:extLst>
            </p:cNvPr>
            <p:cNvCxnSpPr>
              <a:cxnSpLocks/>
            </p:cNvCxnSpPr>
            <p:nvPr/>
          </p:nvCxnSpPr>
          <p:spPr>
            <a:xfrm flipV="1">
              <a:off x="3226966" y="4060196"/>
              <a:ext cx="1681773" cy="54045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pic>
        <p:nvPicPr>
          <p:cNvPr id="54" name="Picture 53" descr="A person wearing a hard hat and holding a clipboard&#10;&#10;Description automatically generated">
            <a:extLst>
              <a:ext uri="{FF2B5EF4-FFF2-40B4-BE49-F238E27FC236}">
                <a16:creationId xmlns:a16="http://schemas.microsoft.com/office/drawing/2014/main" id="{E48E9193-F819-FF6F-D26F-986D25C499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911" t="10749" b="12081"/>
          <a:stretch/>
        </p:blipFill>
        <p:spPr>
          <a:xfrm>
            <a:off x="5153892" y="2405947"/>
            <a:ext cx="4594251" cy="4452053"/>
          </a:xfrm>
          <a:prstGeom prst="rect">
            <a:avLst/>
          </a:prstGeom>
        </p:spPr>
      </p:pic>
    </p:spTree>
    <p:extLst>
      <p:ext uri="{BB962C8B-B14F-4D97-AF65-F5344CB8AC3E}">
        <p14:creationId xmlns:p14="http://schemas.microsoft.com/office/powerpoint/2010/main" val="1351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51A70-E9A3-DD05-2074-82A6B87F1AA6}"/>
            </a:ext>
          </a:extLst>
        </p:cNvPr>
        <p:cNvGrpSpPr/>
        <p:nvPr/>
      </p:nvGrpSpPr>
      <p:grpSpPr>
        <a:xfrm>
          <a:off x="0" y="0"/>
          <a:ext cx="0" cy="0"/>
          <a:chOff x="0" y="0"/>
          <a:chExt cx="0" cy="0"/>
        </a:xfrm>
      </p:grpSpPr>
      <p:sp>
        <p:nvSpPr>
          <p:cNvPr id="69" name="TextBox 68">
            <a:extLst>
              <a:ext uri="{FF2B5EF4-FFF2-40B4-BE49-F238E27FC236}">
                <a16:creationId xmlns:a16="http://schemas.microsoft.com/office/drawing/2014/main" id="{CAA2D7F7-B1E9-2B62-4D7B-150FF20DFBB2}"/>
              </a:ext>
            </a:extLst>
          </p:cNvPr>
          <p:cNvSpPr txBox="1"/>
          <p:nvPr/>
        </p:nvSpPr>
        <p:spPr>
          <a:xfrm>
            <a:off x="6232045" y="3656440"/>
            <a:ext cx="2766298" cy="2114425"/>
          </a:xfrm>
          <a:prstGeom prst="rect">
            <a:avLst/>
          </a:prstGeom>
          <a:noFill/>
        </p:spPr>
        <p:txBody>
          <a:bodyPr wrap="square">
            <a:spAutoFit/>
          </a:bodyPr>
          <a:lstStyle/>
          <a:p>
            <a:r>
              <a:rPr lang="en-US" sz="1800" b="1">
                <a:solidFill>
                  <a:srgbClr val="3D40BB"/>
                </a:solidFill>
              </a:rPr>
              <a:t>Customer challenges</a:t>
            </a:r>
          </a:p>
          <a:p>
            <a:pPr defTabSz="1057445">
              <a:lnSpc>
                <a:spcPct val="30000"/>
              </a:lnSpc>
            </a:pPr>
            <a:endParaRPr lang="en-US" sz="1800" b="1">
              <a:solidFill>
                <a:srgbClr val="0073E6"/>
              </a:solidFill>
            </a:endParaRPr>
          </a:p>
          <a:p>
            <a:pPr marL="117475" indent="-117475" defTabSz="1057445">
              <a:lnSpc>
                <a:spcPct val="90000"/>
              </a:lnSpc>
              <a:spcBef>
                <a:spcPts val="900"/>
              </a:spcBef>
              <a:spcAft>
                <a:spcPts val="600"/>
              </a:spcAft>
              <a:buClr>
                <a:srgbClr val="3D40BB"/>
              </a:buClr>
              <a:buSzPct val="128571"/>
              <a:buFont typeface="Arial" panose="020B0604020202020204" pitchFamily="34" charset="0"/>
              <a:buChar char="•"/>
              <a:tabLst>
                <a:tab pos="52388" algn="l"/>
              </a:tabLst>
            </a:pPr>
            <a:r>
              <a:rPr lang="en-US" sz="1400"/>
              <a:t>Rapid growth of e-commerce</a:t>
            </a:r>
          </a:p>
          <a:p>
            <a:pPr marL="117475" indent="-117475" defTabSz="1057445">
              <a:lnSpc>
                <a:spcPct val="90000"/>
              </a:lnSpc>
              <a:spcBef>
                <a:spcPts val="900"/>
              </a:spcBef>
              <a:spcAft>
                <a:spcPts val="600"/>
              </a:spcAft>
              <a:buClr>
                <a:srgbClr val="3D40BB"/>
              </a:buClr>
              <a:buSzPct val="128571"/>
              <a:buFont typeface="Arial" panose="020B0604020202020204" pitchFamily="34" charset="0"/>
              <a:buChar char="•"/>
              <a:tabLst>
                <a:tab pos="52388" algn="l"/>
              </a:tabLst>
            </a:pPr>
            <a:r>
              <a:rPr lang="en-US" sz="1400"/>
              <a:t>Less tolerance for errors</a:t>
            </a:r>
          </a:p>
          <a:p>
            <a:pPr marL="117475" indent="-117475" defTabSz="1057445">
              <a:lnSpc>
                <a:spcPct val="90000"/>
              </a:lnSpc>
              <a:spcBef>
                <a:spcPts val="900"/>
              </a:spcBef>
              <a:spcAft>
                <a:spcPts val="600"/>
              </a:spcAft>
              <a:buClr>
                <a:srgbClr val="3D40BB"/>
              </a:buClr>
              <a:buSzPct val="128571"/>
              <a:buFont typeface="Arial" panose="020B0604020202020204" pitchFamily="34" charset="0"/>
              <a:buChar char="•"/>
              <a:tabLst>
                <a:tab pos="52388" algn="l"/>
              </a:tabLst>
            </a:pPr>
            <a:r>
              <a:rPr lang="en-US" sz="1400" spc="-5">
                <a:cs typeface="Arial"/>
              </a:rPr>
              <a:t>Shorter delivery times</a:t>
            </a:r>
          </a:p>
          <a:p>
            <a:pPr marL="117475" indent="-117475" defTabSz="1057445">
              <a:lnSpc>
                <a:spcPct val="90000"/>
              </a:lnSpc>
              <a:spcBef>
                <a:spcPts val="900"/>
              </a:spcBef>
              <a:spcAft>
                <a:spcPts val="600"/>
              </a:spcAft>
              <a:buClr>
                <a:srgbClr val="3D40BB"/>
              </a:buClr>
              <a:buSzPct val="128571"/>
              <a:buFont typeface="Arial" panose="020B0604020202020204" pitchFamily="34" charset="0"/>
              <a:buChar char="•"/>
              <a:tabLst>
                <a:tab pos="52388" algn="l"/>
              </a:tabLst>
            </a:pPr>
            <a:r>
              <a:rPr lang="en-US" sz="1400" spc="-5">
                <a:cs typeface="Arial"/>
              </a:rPr>
              <a:t>Greater demand for transparency</a:t>
            </a:r>
          </a:p>
        </p:txBody>
      </p:sp>
      <p:sp>
        <p:nvSpPr>
          <p:cNvPr id="61" name="TextBox 60">
            <a:extLst>
              <a:ext uri="{FF2B5EF4-FFF2-40B4-BE49-F238E27FC236}">
                <a16:creationId xmlns:a16="http://schemas.microsoft.com/office/drawing/2014/main" id="{5253150F-2C29-F5BB-3CF9-9C3C35072535}"/>
              </a:ext>
            </a:extLst>
          </p:cNvPr>
          <p:cNvSpPr txBox="1"/>
          <p:nvPr/>
        </p:nvSpPr>
        <p:spPr>
          <a:xfrm>
            <a:off x="880903" y="3656440"/>
            <a:ext cx="2281627" cy="1814343"/>
          </a:xfrm>
          <a:prstGeom prst="rect">
            <a:avLst/>
          </a:prstGeom>
          <a:noFill/>
        </p:spPr>
        <p:txBody>
          <a:bodyPr wrap="square">
            <a:spAutoFit/>
          </a:bodyPr>
          <a:lstStyle/>
          <a:p>
            <a:pPr defTabSz="1057445"/>
            <a:r>
              <a:rPr lang="en-US" sz="1800" b="1">
                <a:solidFill>
                  <a:srgbClr val="0073E6"/>
                </a:solidFill>
              </a:rPr>
              <a:t>Labor challenges</a:t>
            </a:r>
          </a:p>
          <a:p>
            <a:pPr defTabSz="1057445">
              <a:lnSpc>
                <a:spcPct val="30000"/>
              </a:lnSpc>
            </a:pPr>
            <a:endParaRPr lang="en-US" sz="1800" b="1">
              <a:solidFill>
                <a:srgbClr val="0073E6"/>
              </a:solidFill>
            </a:endParaRPr>
          </a:p>
          <a:p>
            <a:pPr marL="117475" indent="-106363" defTabSz="1057445">
              <a:spcBef>
                <a:spcPts val="900"/>
              </a:spcBef>
              <a:spcAft>
                <a:spcPts val="600"/>
              </a:spcAft>
              <a:buClr>
                <a:srgbClr val="0073E6"/>
              </a:buClr>
              <a:buSzPct val="128571"/>
              <a:buFont typeface="Arial" panose="020B0604020202020204" pitchFamily="34" charset="0"/>
              <a:buChar char="•"/>
              <a:tabLst>
                <a:tab pos="106363" algn="l"/>
              </a:tabLst>
            </a:pPr>
            <a:r>
              <a:rPr lang="en-US" sz="1400" spc="-5">
                <a:cs typeface="Arial"/>
              </a:rPr>
              <a:t>Labor shortages</a:t>
            </a:r>
          </a:p>
          <a:p>
            <a:pPr marL="117475" indent="-106363" defTabSz="1057445">
              <a:spcBef>
                <a:spcPts val="900"/>
              </a:spcBef>
              <a:spcAft>
                <a:spcPts val="600"/>
              </a:spcAft>
              <a:buClr>
                <a:srgbClr val="0073E6"/>
              </a:buClr>
              <a:buSzPct val="128571"/>
              <a:buFont typeface="Arial" panose="020B0604020202020204" pitchFamily="34" charset="0"/>
              <a:buChar char="•"/>
              <a:tabLst>
                <a:tab pos="106363" algn="l"/>
              </a:tabLst>
            </a:pPr>
            <a:r>
              <a:rPr lang="en-US" sz="1400" spc="-5">
                <a:cs typeface="Arial"/>
              </a:rPr>
              <a:t>High turnover</a:t>
            </a:r>
          </a:p>
          <a:p>
            <a:pPr marL="117475" indent="-106363" defTabSz="1057445">
              <a:spcBef>
                <a:spcPts val="900"/>
              </a:spcBef>
              <a:spcAft>
                <a:spcPts val="600"/>
              </a:spcAft>
              <a:buClr>
                <a:srgbClr val="0073E6"/>
              </a:buClr>
              <a:buSzPct val="128571"/>
              <a:buFont typeface="Arial" panose="020B0604020202020204" pitchFamily="34" charset="0"/>
              <a:buChar char="•"/>
              <a:tabLst>
                <a:tab pos="106363" algn="l"/>
              </a:tabLst>
            </a:pPr>
            <a:r>
              <a:rPr lang="en-US" sz="1400" spc="-5">
                <a:cs typeface="Arial"/>
              </a:rPr>
              <a:t>Employee safety concerns</a:t>
            </a:r>
          </a:p>
        </p:txBody>
      </p:sp>
      <p:sp>
        <p:nvSpPr>
          <p:cNvPr id="66" name="TextBox 65">
            <a:extLst>
              <a:ext uri="{FF2B5EF4-FFF2-40B4-BE49-F238E27FC236}">
                <a16:creationId xmlns:a16="http://schemas.microsoft.com/office/drawing/2014/main" id="{D2C2C774-19FA-5E71-1841-6B6F42D7F4BE}"/>
              </a:ext>
            </a:extLst>
          </p:cNvPr>
          <p:cNvSpPr txBox="1"/>
          <p:nvPr/>
        </p:nvSpPr>
        <p:spPr>
          <a:xfrm>
            <a:off x="3433822" y="3656440"/>
            <a:ext cx="2493652" cy="2888483"/>
          </a:xfrm>
          <a:prstGeom prst="rect">
            <a:avLst/>
          </a:prstGeom>
          <a:noFill/>
        </p:spPr>
        <p:txBody>
          <a:bodyPr wrap="square">
            <a:spAutoFit/>
          </a:bodyPr>
          <a:lstStyle/>
          <a:p>
            <a:pPr defTabSz="1057445">
              <a:buClr>
                <a:srgbClr val="59A6F0"/>
              </a:buClr>
            </a:pPr>
            <a:r>
              <a:rPr lang="en-US" sz="1800" b="1">
                <a:solidFill>
                  <a:srgbClr val="59A6F0"/>
                </a:solidFill>
              </a:rPr>
              <a:t>Workflow challenges</a:t>
            </a:r>
          </a:p>
          <a:p>
            <a:pPr marL="285750" indent="-285750" defTabSz="1057445">
              <a:lnSpc>
                <a:spcPct val="30000"/>
              </a:lnSpc>
              <a:buClr>
                <a:srgbClr val="59A6F0"/>
              </a:buClr>
              <a:buFont typeface="Arial" panose="020B0604020202020204" pitchFamily="34" charset="0"/>
              <a:buChar char="•"/>
            </a:pPr>
            <a:endParaRPr lang="en-US" sz="1800" b="1">
              <a:solidFill>
                <a:srgbClr val="0073E6"/>
              </a:solidFill>
            </a:endParaRPr>
          </a:p>
          <a:p>
            <a:pPr marL="117475" indent="-107950" defTabSz="1057445">
              <a:lnSpc>
                <a:spcPct val="90000"/>
              </a:lnSpc>
              <a:spcBef>
                <a:spcPts val="900"/>
              </a:spcBef>
              <a:spcAft>
                <a:spcPts val="600"/>
              </a:spcAft>
              <a:buClr>
                <a:srgbClr val="59A6F0"/>
              </a:buClr>
              <a:buSzPct val="128571"/>
              <a:buFont typeface="Arial" panose="020B0604020202020204" pitchFamily="34" charset="0"/>
              <a:buChar char="•"/>
              <a:tabLst>
                <a:tab pos="52388" algn="l"/>
              </a:tabLst>
            </a:pPr>
            <a:r>
              <a:rPr lang="en-US" sz="1400" spc="-5">
                <a:cs typeface="Arial"/>
              </a:rPr>
              <a:t>Higher volume of orders </a:t>
            </a:r>
            <a:br>
              <a:rPr lang="en-US" sz="1400" spc="-5">
                <a:cs typeface="Arial"/>
              </a:rPr>
            </a:br>
            <a:r>
              <a:rPr lang="en-US" sz="1400" spc="-5">
                <a:cs typeface="Arial"/>
              </a:rPr>
              <a:t>and returns</a:t>
            </a:r>
          </a:p>
          <a:p>
            <a:pPr marL="117475" indent="-107950" defTabSz="1057445">
              <a:lnSpc>
                <a:spcPct val="90000"/>
              </a:lnSpc>
              <a:spcBef>
                <a:spcPts val="900"/>
              </a:spcBef>
              <a:spcAft>
                <a:spcPts val="600"/>
              </a:spcAft>
              <a:buClr>
                <a:srgbClr val="59A6F0"/>
              </a:buClr>
              <a:buSzPct val="128571"/>
              <a:buFont typeface="Arial" panose="020B0604020202020204" pitchFamily="34" charset="0"/>
              <a:buChar char="•"/>
              <a:tabLst>
                <a:tab pos="52388" algn="l"/>
              </a:tabLst>
            </a:pPr>
            <a:r>
              <a:rPr lang="en-US" sz="1400"/>
              <a:t>Rise in item-level fulfillment</a:t>
            </a:r>
          </a:p>
          <a:p>
            <a:pPr marL="117475" indent="-107950" defTabSz="1057445">
              <a:lnSpc>
                <a:spcPct val="90000"/>
              </a:lnSpc>
              <a:spcBef>
                <a:spcPts val="900"/>
              </a:spcBef>
              <a:spcAft>
                <a:spcPts val="600"/>
              </a:spcAft>
              <a:buClr>
                <a:srgbClr val="59A6F0"/>
              </a:buClr>
              <a:buSzPct val="128571"/>
              <a:buFont typeface="Arial" panose="020B0604020202020204" pitchFamily="34" charset="0"/>
              <a:buChar char="•"/>
              <a:tabLst>
                <a:tab pos="52388" algn="l"/>
              </a:tabLst>
            </a:pPr>
            <a:r>
              <a:rPr lang="en-US" sz="1400" spc="-5">
                <a:cs typeface="Arial"/>
              </a:rPr>
              <a:t>Unpredictable inventory availability and product mix</a:t>
            </a:r>
          </a:p>
          <a:p>
            <a:pPr marL="117475" indent="-107950" defTabSz="1057445">
              <a:lnSpc>
                <a:spcPct val="90000"/>
              </a:lnSpc>
              <a:spcBef>
                <a:spcPts val="900"/>
              </a:spcBef>
              <a:spcAft>
                <a:spcPts val="600"/>
              </a:spcAft>
              <a:buClr>
                <a:srgbClr val="59A6F0"/>
              </a:buClr>
              <a:buSzPct val="128571"/>
              <a:buFont typeface="Arial" panose="020B0604020202020204" pitchFamily="34" charset="0"/>
              <a:buChar char="•"/>
              <a:tabLst>
                <a:tab pos="52388" algn="l"/>
              </a:tabLst>
            </a:pPr>
            <a:r>
              <a:rPr lang="en-US" sz="1400" spc="-5">
                <a:cs typeface="Arial"/>
              </a:rPr>
              <a:t>Increasing costs and inflation</a:t>
            </a:r>
          </a:p>
          <a:p>
            <a:pPr marL="296862" indent="-285750" defTabSz="1057445">
              <a:lnSpc>
                <a:spcPct val="90000"/>
              </a:lnSpc>
              <a:spcBef>
                <a:spcPts val="900"/>
              </a:spcBef>
              <a:buClr>
                <a:srgbClr val="59A6F0"/>
              </a:buClr>
              <a:buSzPct val="128571"/>
              <a:buFont typeface="Arial" panose="020B0604020202020204" pitchFamily="34" charset="0"/>
              <a:buChar char="•"/>
              <a:tabLst>
                <a:tab pos="239713" algn="l"/>
              </a:tabLst>
            </a:pPr>
            <a:endParaRPr lang="en-US" sz="1400" spc="-5">
              <a:cs typeface="Arial"/>
            </a:endParaRPr>
          </a:p>
        </p:txBody>
      </p:sp>
      <p:sp>
        <p:nvSpPr>
          <p:cNvPr id="7" name="Freeform 6">
            <a:extLst>
              <a:ext uri="{FF2B5EF4-FFF2-40B4-BE49-F238E27FC236}">
                <a16:creationId xmlns:a16="http://schemas.microsoft.com/office/drawing/2014/main" id="{95EC0C45-9F15-D89F-CDD5-FDC08E1A9BBE}"/>
              </a:ext>
            </a:extLst>
          </p:cNvPr>
          <p:cNvSpPr/>
          <p:nvPr/>
        </p:nvSpPr>
        <p:spPr>
          <a:xfrm>
            <a:off x="9350152" y="2957246"/>
            <a:ext cx="2841909" cy="3302575"/>
          </a:xfrm>
          <a:custGeom>
            <a:avLst/>
            <a:gdLst>
              <a:gd name="connsiteX0" fmla="*/ 0 w 2841909"/>
              <a:gd name="connsiteY0" fmla="*/ 0 h 3302575"/>
              <a:gd name="connsiteX1" fmla="*/ 2841909 w 2841909"/>
              <a:gd name="connsiteY1" fmla="*/ 336250 h 3302575"/>
              <a:gd name="connsiteX2" fmla="*/ 2841909 w 2841909"/>
              <a:gd name="connsiteY2" fmla="*/ 3302575 h 3302575"/>
              <a:gd name="connsiteX3" fmla="*/ 0 w 2841909"/>
              <a:gd name="connsiteY3" fmla="*/ 2966325 h 3302575"/>
              <a:gd name="connsiteX4" fmla="*/ 0 w 2841909"/>
              <a:gd name="connsiteY4" fmla="*/ 0 h 330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909" h="3302575">
                <a:moveTo>
                  <a:pt x="0" y="0"/>
                </a:moveTo>
                <a:lnTo>
                  <a:pt x="2841909" y="336250"/>
                </a:lnTo>
                <a:lnTo>
                  <a:pt x="2841909" y="3302575"/>
                </a:lnTo>
                <a:lnTo>
                  <a:pt x="0" y="296632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0A320505-AD1D-0CC4-FBDD-3F2BCBEF00F9}"/>
              </a:ext>
            </a:extLst>
          </p:cNvPr>
          <p:cNvSpPr txBox="1">
            <a:spLocks/>
          </p:cNvSpPr>
          <p:nvPr/>
        </p:nvSpPr>
        <p:spPr>
          <a:xfrm>
            <a:off x="435961" y="553776"/>
            <a:ext cx="8211424" cy="923925"/>
          </a:xfrm>
          <a:prstGeom prst="rect">
            <a:avLst/>
          </a:prstGeom>
        </p:spPr>
        <p:txBody>
          <a:bodyPr vert="horz" lIns="0" tIns="0" rIns="0" bIns="0" rtlCol="0" anchor="t" anchorCtr="0">
            <a:noAutofit/>
          </a:bodyPr>
          <a:lst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a:lstStyle>
          <a:p>
            <a:pPr fontAlgn="auto">
              <a:spcAft>
                <a:spcPts val="0"/>
              </a:spcAft>
            </a:pPr>
            <a:r>
              <a:rPr lang="en-US" sz="3000"/>
              <a:t>Leaders Like You Are Confronted with </a:t>
            </a:r>
            <a:r>
              <a:rPr lang="en-US" sz="3000" b="1">
                <a:solidFill>
                  <a:srgbClr val="0073E6"/>
                </a:solidFill>
              </a:rPr>
              <a:t>Increasingly complex challenges </a:t>
            </a:r>
          </a:p>
        </p:txBody>
      </p:sp>
      <p:pic>
        <p:nvPicPr>
          <p:cNvPr id="15" name="Picture 14" descr="A picture containing black, white, screenshot&#10;&#10;Description automatically generated">
            <a:extLst>
              <a:ext uri="{FF2B5EF4-FFF2-40B4-BE49-F238E27FC236}">
                <a16:creationId xmlns:a16="http://schemas.microsoft.com/office/drawing/2014/main" id="{8B5232E8-1430-79A7-D0B3-39D6A57ECF05}"/>
              </a:ext>
            </a:extLst>
          </p:cNvPr>
          <p:cNvPicPr>
            <a:picLocks noChangeAspect="1"/>
          </p:cNvPicPr>
          <p:nvPr/>
        </p:nvPicPr>
        <p:blipFill rotWithShape="1">
          <a:blip r:embed="rId3" cstate="print">
            <a:alphaModFix amt="25000"/>
            <a:extLst>
              <a:ext uri="{28A0092B-C50C-407E-A947-70E740481C1C}">
                <a14:useLocalDpi xmlns:a14="http://schemas.microsoft.com/office/drawing/2010/main"/>
              </a:ext>
            </a:extLst>
          </a:blip>
          <a:srcRect/>
          <a:stretch/>
        </p:blipFill>
        <p:spPr>
          <a:xfrm rot="5400000">
            <a:off x="1521598" y="4834872"/>
            <a:ext cx="3870570" cy="349856"/>
          </a:xfrm>
          <a:prstGeom prst="rect">
            <a:avLst/>
          </a:prstGeom>
        </p:spPr>
      </p:pic>
      <p:pic>
        <p:nvPicPr>
          <p:cNvPr id="16" name="Picture 15" descr="A picture containing black, white, screenshot&#10;&#10;Description automatically generated">
            <a:extLst>
              <a:ext uri="{FF2B5EF4-FFF2-40B4-BE49-F238E27FC236}">
                <a16:creationId xmlns:a16="http://schemas.microsoft.com/office/drawing/2014/main" id="{9D02412F-E5CC-C0F8-F4ED-039F2FB3D11D}"/>
              </a:ext>
            </a:extLst>
          </p:cNvPr>
          <p:cNvPicPr>
            <a:picLocks noChangeAspect="1"/>
          </p:cNvPicPr>
          <p:nvPr/>
        </p:nvPicPr>
        <p:blipFill rotWithShape="1">
          <a:blip r:embed="rId3" cstate="print">
            <a:alphaModFix amt="25000"/>
            <a:extLst>
              <a:ext uri="{28A0092B-C50C-407E-A947-70E740481C1C}">
                <a14:useLocalDpi xmlns:a14="http://schemas.microsoft.com/office/drawing/2010/main"/>
              </a:ext>
            </a:extLst>
          </a:blip>
          <a:srcRect/>
          <a:stretch/>
        </p:blipFill>
        <p:spPr>
          <a:xfrm rot="5400000">
            <a:off x="4324692" y="4834872"/>
            <a:ext cx="3870570" cy="349856"/>
          </a:xfrm>
          <a:prstGeom prst="rect">
            <a:avLst/>
          </a:prstGeom>
        </p:spPr>
      </p:pic>
      <p:grpSp>
        <p:nvGrpSpPr>
          <p:cNvPr id="17" name="Group 16">
            <a:extLst>
              <a:ext uri="{FF2B5EF4-FFF2-40B4-BE49-F238E27FC236}">
                <a16:creationId xmlns:a16="http://schemas.microsoft.com/office/drawing/2014/main" id="{7259E952-5ADF-6DE6-5B6E-4BC4F19D8F1C}"/>
              </a:ext>
            </a:extLst>
          </p:cNvPr>
          <p:cNvGrpSpPr/>
          <p:nvPr/>
        </p:nvGrpSpPr>
        <p:grpSpPr>
          <a:xfrm>
            <a:off x="9573565" y="3404891"/>
            <a:ext cx="2323060" cy="2056126"/>
            <a:chOff x="9312462" y="3278523"/>
            <a:chExt cx="2323060" cy="2056126"/>
          </a:xfrm>
        </p:grpSpPr>
        <p:sp>
          <p:nvSpPr>
            <p:cNvPr id="18" name="TextBox 17">
              <a:extLst>
                <a:ext uri="{FF2B5EF4-FFF2-40B4-BE49-F238E27FC236}">
                  <a16:creationId xmlns:a16="http://schemas.microsoft.com/office/drawing/2014/main" id="{563FE481-C741-F7B0-5636-BD76C306DD1B}"/>
                </a:ext>
              </a:extLst>
            </p:cNvPr>
            <p:cNvSpPr txBox="1"/>
            <p:nvPr/>
          </p:nvSpPr>
          <p:spPr>
            <a:xfrm>
              <a:off x="9357266" y="3857321"/>
              <a:ext cx="2278256" cy="1477328"/>
            </a:xfrm>
            <a:prstGeom prst="rect">
              <a:avLst/>
            </a:prstGeom>
            <a:noFill/>
          </p:spPr>
          <p:txBody>
            <a:bodyPr wrap="square">
              <a:spAutoFit/>
            </a:bodyPr>
            <a:lstStyle/>
            <a:p>
              <a:r>
                <a:rPr lang="en-US" sz="1500" b="0" i="0">
                  <a:solidFill>
                    <a:schemeClr val="bg1"/>
                  </a:solidFill>
                  <a:effectLst/>
                  <a:cs typeface="Arial" panose="020B0604020202020204" pitchFamily="34" charset="0"/>
                </a:rPr>
                <a:t>Of decision-makers have or are planning to inves</a:t>
              </a:r>
              <a:r>
                <a:rPr lang="en-US" sz="1500">
                  <a:solidFill>
                    <a:schemeClr val="bg1"/>
                  </a:solidFill>
                  <a:cs typeface="Arial" panose="020B0604020202020204" pitchFamily="34" charset="0"/>
                </a:rPr>
                <a:t>t in automating workflows by 2024.</a:t>
              </a:r>
              <a:endParaRPr lang="en-US" sz="1500" b="0" i="0">
                <a:solidFill>
                  <a:schemeClr val="bg1"/>
                </a:solidFill>
                <a:effectLst/>
                <a:cs typeface="Arial" panose="020B0604020202020204" pitchFamily="34" charset="0"/>
              </a:endParaRPr>
            </a:p>
            <a:p>
              <a:endParaRPr lang="en-US" sz="1000">
                <a:solidFill>
                  <a:schemeClr val="bg1"/>
                </a:solidFill>
                <a:cs typeface="Arial" panose="020B0604020202020204" pitchFamily="34" charset="0"/>
              </a:endParaRPr>
            </a:p>
            <a:p>
              <a:r>
                <a:rPr lang="en-US" sz="1000">
                  <a:solidFill>
                    <a:schemeClr val="bg1"/>
                  </a:solidFill>
                  <a:cs typeface="Arial" panose="020B0604020202020204" pitchFamily="34" charset="0"/>
                </a:rPr>
                <a:t>Source: </a:t>
              </a:r>
              <a:br>
                <a:rPr lang="en-US" sz="1000">
                  <a:solidFill>
                    <a:schemeClr val="bg1"/>
                  </a:solidFill>
                  <a:cs typeface="Arial" panose="020B0604020202020204" pitchFamily="34" charset="0"/>
                </a:rPr>
              </a:br>
              <a:r>
                <a:rPr lang="en-US" sz="1000" u="sng">
                  <a:solidFill>
                    <a:schemeClr val="bg1"/>
                  </a:solidFill>
                  <a:cs typeface="Arial" panose="020B0604020202020204" pitchFamily="34" charset="0"/>
                </a:rPr>
                <a:t>2023 Zebra Warehouse Vision Study</a:t>
              </a:r>
              <a:endParaRPr lang="en-US" sz="1000" u="sng">
                <a:solidFill>
                  <a:schemeClr val="bg1"/>
                </a:solidFill>
                <a:effectLst/>
                <a:cs typeface="Arial" panose="020B0604020202020204" pitchFamily="34" charset="0"/>
              </a:endParaRPr>
            </a:p>
          </p:txBody>
        </p:sp>
        <p:sp>
          <p:nvSpPr>
            <p:cNvPr id="19" name="TextBox 18">
              <a:extLst>
                <a:ext uri="{FF2B5EF4-FFF2-40B4-BE49-F238E27FC236}">
                  <a16:creationId xmlns:a16="http://schemas.microsoft.com/office/drawing/2014/main" id="{372B7F43-5366-F7C7-CE53-2DEC3BE75BC6}"/>
                </a:ext>
              </a:extLst>
            </p:cNvPr>
            <p:cNvSpPr txBox="1">
              <a:spLocks noChangeAspect="1"/>
            </p:cNvSpPr>
            <p:nvPr/>
          </p:nvSpPr>
          <p:spPr>
            <a:xfrm>
              <a:off x="9312462" y="3278523"/>
              <a:ext cx="1532738" cy="707886"/>
            </a:xfrm>
            <a:prstGeom prst="rect">
              <a:avLst/>
            </a:prstGeom>
            <a:noFill/>
          </p:spPr>
          <p:txBody>
            <a:bodyPr wrap="square">
              <a:spAutoFit/>
            </a:bodyPr>
            <a:lstStyle/>
            <a:p>
              <a:r>
                <a:rPr lang="en-US" sz="4000" b="1">
                  <a:solidFill>
                    <a:schemeClr val="bg1"/>
                  </a:solidFill>
                  <a:effectLst/>
                  <a:cs typeface="Arial" panose="020B0604020202020204" pitchFamily="34" charset="0"/>
                </a:rPr>
                <a:t>69</a:t>
              </a:r>
              <a:r>
                <a:rPr lang="en-US" sz="3000" b="1">
                  <a:solidFill>
                    <a:schemeClr val="bg1"/>
                  </a:solidFill>
                  <a:effectLst/>
                  <a:cs typeface="Arial" panose="020B0604020202020204" pitchFamily="34" charset="0"/>
                </a:rPr>
                <a:t>%</a:t>
              </a:r>
            </a:p>
          </p:txBody>
        </p:sp>
      </p:grpSp>
      <p:pic>
        <p:nvPicPr>
          <p:cNvPr id="24" name="Picture 23" descr="A white circle with a black background&#10;&#10;Description automatically generated">
            <a:extLst>
              <a:ext uri="{FF2B5EF4-FFF2-40B4-BE49-F238E27FC236}">
                <a16:creationId xmlns:a16="http://schemas.microsoft.com/office/drawing/2014/main" id="{FD59C673-3B1C-0AB9-86F3-DEE9E3EE5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46" y="1769198"/>
            <a:ext cx="9263798" cy="1940880"/>
          </a:xfrm>
          <a:prstGeom prst="rect">
            <a:avLst/>
          </a:prstGeom>
        </p:spPr>
      </p:pic>
      <p:grpSp>
        <p:nvGrpSpPr>
          <p:cNvPr id="29" name="Group 28">
            <a:extLst>
              <a:ext uri="{FF2B5EF4-FFF2-40B4-BE49-F238E27FC236}">
                <a16:creationId xmlns:a16="http://schemas.microsoft.com/office/drawing/2014/main" id="{B95A5E35-9ED3-4C9D-7013-A74C9D8150B2}"/>
              </a:ext>
            </a:extLst>
          </p:cNvPr>
          <p:cNvGrpSpPr/>
          <p:nvPr/>
        </p:nvGrpSpPr>
        <p:grpSpPr>
          <a:xfrm>
            <a:off x="6727321" y="2063732"/>
            <a:ext cx="1086424" cy="1086423"/>
            <a:chOff x="8659733" y="2654874"/>
            <a:chExt cx="1354061" cy="1354061"/>
          </a:xfrm>
        </p:grpSpPr>
        <p:sp>
          <p:nvSpPr>
            <p:cNvPr id="33" name="Oval 32">
              <a:extLst>
                <a:ext uri="{FF2B5EF4-FFF2-40B4-BE49-F238E27FC236}">
                  <a16:creationId xmlns:a16="http://schemas.microsoft.com/office/drawing/2014/main" id="{7DC01A2B-2CB3-1D0F-2561-648262C32569}"/>
                </a:ext>
              </a:extLst>
            </p:cNvPr>
            <p:cNvSpPr/>
            <p:nvPr/>
          </p:nvSpPr>
          <p:spPr>
            <a:xfrm>
              <a:off x="8659733" y="2654874"/>
              <a:ext cx="1354061" cy="1354061"/>
            </a:xfrm>
            <a:prstGeom prst="ellipse">
              <a:avLst/>
            </a:prstGeom>
            <a:solidFill>
              <a:srgbClr val="3D4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260C7F33-A2B5-4922-3F3F-ED1AD3268F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7038" y="2932711"/>
              <a:ext cx="638708" cy="798385"/>
            </a:xfrm>
            <a:prstGeom prst="rect">
              <a:avLst/>
            </a:prstGeom>
          </p:spPr>
        </p:pic>
      </p:grpSp>
      <p:grpSp>
        <p:nvGrpSpPr>
          <p:cNvPr id="30" name="Group 29">
            <a:extLst>
              <a:ext uri="{FF2B5EF4-FFF2-40B4-BE49-F238E27FC236}">
                <a16:creationId xmlns:a16="http://schemas.microsoft.com/office/drawing/2014/main" id="{75B77BF5-23C9-F2CF-85CC-3402F3207D0E}"/>
              </a:ext>
            </a:extLst>
          </p:cNvPr>
          <p:cNvGrpSpPr/>
          <p:nvPr/>
        </p:nvGrpSpPr>
        <p:grpSpPr>
          <a:xfrm>
            <a:off x="1602324" y="2063731"/>
            <a:ext cx="1086424" cy="1086423"/>
            <a:chOff x="2272212" y="2654873"/>
            <a:chExt cx="1354060" cy="1354061"/>
          </a:xfrm>
        </p:grpSpPr>
        <p:sp>
          <p:nvSpPr>
            <p:cNvPr id="31" name="Oval 30">
              <a:extLst>
                <a:ext uri="{FF2B5EF4-FFF2-40B4-BE49-F238E27FC236}">
                  <a16:creationId xmlns:a16="http://schemas.microsoft.com/office/drawing/2014/main" id="{2AC6E04F-D96A-D2D8-50C8-FE88E1F7BFA3}"/>
                </a:ext>
              </a:extLst>
            </p:cNvPr>
            <p:cNvSpPr/>
            <p:nvPr/>
          </p:nvSpPr>
          <p:spPr>
            <a:xfrm>
              <a:off x="2272212" y="2654873"/>
              <a:ext cx="1354060" cy="1354061"/>
            </a:xfrm>
            <a:prstGeom prst="ellips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9451A723-BD37-27C7-3B43-2C0CAC9D09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6699" y="2994512"/>
              <a:ext cx="971595" cy="624596"/>
            </a:xfrm>
            <a:prstGeom prst="rect">
              <a:avLst/>
            </a:prstGeom>
          </p:spPr>
        </p:pic>
      </p:grpSp>
      <p:grpSp>
        <p:nvGrpSpPr>
          <p:cNvPr id="35" name="Group 34">
            <a:extLst>
              <a:ext uri="{FF2B5EF4-FFF2-40B4-BE49-F238E27FC236}">
                <a16:creationId xmlns:a16="http://schemas.microsoft.com/office/drawing/2014/main" id="{01400A04-63D0-D12E-37CE-B2909085B368}"/>
              </a:ext>
            </a:extLst>
          </p:cNvPr>
          <p:cNvGrpSpPr/>
          <p:nvPr/>
        </p:nvGrpSpPr>
        <p:grpSpPr>
          <a:xfrm>
            <a:off x="952486" y="4501925"/>
            <a:ext cx="2118986" cy="391690"/>
            <a:chOff x="793758" y="4437189"/>
            <a:chExt cx="2331206" cy="391690"/>
          </a:xfrm>
        </p:grpSpPr>
        <p:cxnSp>
          <p:nvCxnSpPr>
            <p:cNvPr id="36" name="Straight Connector 35">
              <a:extLst>
                <a:ext uri="{FF2B5EF4-FFF2-40B4-BE49-F238E27FC236}">
                  <a16:creationId xmlns:a16="http://schemas.microsoft.com/office/drawing/2014/main" id="{275BE9B4-7657-12FD-DED4-A39161B6C044}"/>
                </a:ext>
              </a:extLst>
            </p:cNvPr>
            <p:cNvCxnSpPr>
              <a:cxnSpLocks/>
            </p:cNvCxnSpPr>
            <p:nvPr/>
          </p:nvCxnSpPr>
          <p:spPr>
            <a:xfrm>
              <a:off x="793758" y="4437189"/>
              <a:ext cx="2331206" cy="0"/>
            </a:xfrm>
            <a:prstGeom prst="line">
              <a:avLst/>
            </a:prstGeom>
            <a:ln w="317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B9ABBAD-F592-A76E-7ADD-46CCC55DB13E}"/>
                </a:ext>
              </a:extLst>
            </p:cNvPr>
            <p:cNvCxnSpPr>
              <a:cxnSpLocks/>
            </p:cNvCxnSpPr>
            <p:nvPr/>
          </p:nvCxnSpPr>
          <p:spPr>
            <a:xfrm>
              <a:off x="793758" y="4828879"/>
              <a:ext cx="2331206" cy="0"/>
            </a:xfrm>
            <a:prstGeom prst="line">
              <a:avLst/>
            </a:prstGeom>
            <a:ln w="3175">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FEA0EF1-AF6C-D6DC-B91F-CF98BED9C1D9}"/>
              </a:ext>
            </a:extLst>
          </p:cNvPr>
          <p:cNvGrpSpPr/>
          <p:nvPr/>
        </p:nvGrpSpPr>
        <p:grpSpPr>
          <a:xfrm>
            <a:off x="3482374" y="4624615"/>
            <a:ext cx="2331206" cy="990409"/>
            <a:chOff x="793758" y="4437189"/>
            <a:chExt cx="2331206" cy="990409"/>
          </a:xfrm>
        </p:grpSpPr>
        <p:cxnSp>
          <p:nvCxnSpPr>
            <p:cNvPr id="40" name="Straight Connector 39">
              <a:extLst>
                <a:ext uri="{FF2B5EF4-FFF2-40B4-BE49-F238E27FC236}">
                  <a16:creationId xmlns:a16="http://schemas.microsoft.com/office/drawing/2014/main" id="{D1BD1DF7-B9E5-DDB0-608E-C6E747024D50}"/>
                </a:ext>
              </a:extLst>
            </p:cNvPr>
            <p:cNvCxnSpPr>
              <a:cxnSpLocks/>
            </p:cNvCxnSpPr>
            <p:nvPr/>
          </p:nvCxnSpPr>
          <p:spPr>
            <a:xfrm>
              <a:off x="793758" y="4437189"/>
              <a:ext cx="2331206" cy="0"/>
            </a:xfrm>
            <a:prstGeom prst="line">
              <a:avLst/>
            </a:prstGeom>
            <a:ln w="3175">
              <a:solidFill>
                <a:srgbClr val="59A6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89025A-5722-C3A4-4CF6-57D36D2F2528}"/>
                </a:ext>
              </a:extLst>
            </p:cNvPr>
            <p:cNvCxnSpPr>
              <a:cxnSpLocks/>
            </p:cNvCxnSpPr>
            <p:nvPr/>
          </p:nvCxnSpPr>
          <p:spPr>
            <a:xfrm>
              <a:off x="793758" y="4869247"/>
              <a:ext cx="2331206" cy="0"/>
            </a:xfrm>
            <a:prstGeom prst="line">
              <a:avLst/>
            </a:prstGeom>
            <a:ln w="3175">
              <a:solidFill>
                <a:srgbClr val="59A6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86090A-A1CA-887B-9EFD-757D2D4AF4E1}"/>
                </a:ext>
              </a:extLst>
            </p:cNvPr>
            <p:cNvCxnSpPr>
              <a:cxnSpLocks/>
            </p:cNvCxnSpPr>
            <p:nvPr/>
          </p:nvCxnSpPr>
          <p:spPr>
            <a:xfrm>
              <a:off x="793758" y="5427598"/>
              <a:ext cx="2331206" cy="0"/>
            </a:xfrm>
            <a:prstGeom prst="line">
              <a:avLst/>
            </a:prstGeom>
            <a:ln w="3175">
              <a:solidFill>
                <a:srgbClr val="59A6F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FC28124-D02F-655A-851A-76B2B94EBD82}"/>
              </a:ext>
            </a:extLst>
          </p:cNvPr>
          <p:cNvGrpSpPr/>
          <p:nvPr/>
        </p:nvGrpSpPr>
        <p:grpSpPr>
          <a:xfrm>
            <a:off x="6301098" y="4469557"/>
            <a:ext cx="2549735" cy="748958"/>
            <a:chOff x="793758" y="4469557"/>
            <a:chExt cx="2331206" cy="748958"/>
          </a:xfrm>
        </p:grpSpPr>
        <p:cxnSp>
          <p:nvCxnSpPr>
            <p:cNvPr id="43" name="Straight Connector 42">
              <a:extLst>
                <a:ext uri="{FF2B5EF4-FFF2-40B4-BE49-F238E27FC236}">
                  <a16:creationId xmlns:a16="http://schemas.microsoft.com/office/drawing/2014/main" id="{122306DF-41B6-C233-651F-40D9385FCCDF}"/>
                </a:ext>
              </a:extLst>
            </p:cNvPr>
            <p:cNvCxnSpPr>
              <a:cxnSpLocks/>
            </p:cNvCxnSpPr>
            <p:nvPr/>
          </p:nvCxnSpPr>
          <p:spPr>
            <a:xfrm>
              <a:off x="793758" y="4469557"/>
              <a:ext cx="2331206" cy="0"/>
            </a:xfrm>
            <a:prstGeom prst="line">
              <a:avLst/>
            </a:prstGeom>
            <a:ln w="3175">
              <a:solidFill>
                <a:srgbClr val="3D40BB"/>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00E8CED-0D24-EB0C-622F-EB784385BDE9}"/>
                </a:ext>
              </a:extLst>
            </p:cNvPr>
            <p:cNvCxnSpPr>
              <a:cxnSpLocks/>
            </p:cNvCxnSpPr>
            <p:nvPr/>
          </p:nvCxnSpPr>
          <p:spPr>
            <a:xfrm>
              <a:off x="793758" y="4846281"/>
              <a:ext cx="2331206" cy="0"/>
            </a:xfrm>
            <a:prstGeom prst="line">
              <a:avLst/>
            </a:prstGeom>
            <a:ln w="3175">
              <a:solidFill>
                <a:srgbClr val="3D40BB"/>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35A3CDA-4BD1-194A-3CFA-ADD2BF3D646E}"/>
                </a:ext>
              </a:extLst>
            </p:cNvPr>
            <p:cNvCxnSpPr>
              <a:cxnSpLocks/>
            </p:cNvCxnSpPr>
            <p:nvPr/>
          </p:nvCxnSpPr>
          <p:spPr>
            <a:xfrm>
              <a:off x="793758" y="5218515"/>
              <a:ext cx="2331206" cy="0"/>
            </a:xfrm>
            <a:prstGeom prst="line">
              <a:avLst/>
            </a:prstGeom>
            <a:ln w="3175">
              <a:solidFill>
                <a:srgbClr val="3D40BB"/>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22EB506A-299A-0C81-31E1-57BA18189960}"/>
              </a:ext>
            </a:extLst>
          </p:cNvPr>
          <p:cNvGrpSpPr/>
          <p:nvPr/>
        </p:nvGrpSpPr>
        <p:grpSpPr>
          <a:xfrm>
            <a:off x="4164822" y="2055686"/>
            <a:ext cx="1086424" cy="1086423"/>
            <a:chOff x="4164822" y="2055686"/>
            <a:chExt cx="1086424" cy="1086423"/>
          </a:xfrm>
        </p:grpSpPr>
        <p:sp>
          <p:nvSpPr>
            <p:cNvPr id="28" name="Oval 27">
              <a:extLst>
                <a:ext uri="{FF2B5EF4-FFF2-40B4-BE49-F238E27FC236}">
                  <a16:creationId xmlns:a16="http://schemas.microsoft.com/office/drawing/2014/main" id="{5A8678BD-0FB3-3765-DC84-8378174CBB3F}"/>
                </a:ext>
              </a:extLst>
            </p:cNvPr>
            <p:cNvSpPr/>
            <p:nvPr/>
          </p:nvSpPr>
          <p:spPr>
            <a:xfrm>
              <a:off x="4164822" y="2055686"/>
              <a:ext cx="1086424" cy="1086423"/>
            </a:xfrm>
            <a:prstGeom prst="ellipse">
              <a:avLst/>
            </a:prstGeom>
            <a:solidFill>
              <a:srgbClr val="59A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a:extLst>
                <a:ext uri="{FF2B5EF4-FFF2-40B4-BE49-F238E27FC236}">
                  <a16:creationId xmlns:a16="http://schemas.microsoft.com/office/drawing/2014/main" id="{DBDC412B-C79A-2F78-0320-31C3F88D12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2058" y="2246966"/>
              <a:ext cx="651190" cy="732589"/>
            </a:xfrm>
            <a:prstGeom prst="rect">
              <a:avLst/>
            </a:prstGeom>
          </p:spPr>
        </p:pic>
      </p:grpSp>
      <p:pic>
        <p:nvPicPr>
          <p:cNvPr id="5" name="Picture 4">
            <a:extLst>
              <a:ext uri="{FF2B5EF4-FFF2-40B4-BE49-F238E27FC236}">
                <a16:creationId xmlns:a16="http://schemas.microsoft.com/office/drawing/2014/main" id="{214A0610-50B0-7EB7-C6C8-BAC2328F8C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46881" y="1132374"/>
            <a:ext cx="2841943" cy="2095734"/>
          </a:xfrm>
          <a:prstGeom prst="rect">
            <a:avLst/>
          </a:prstGeom>
        </p:spPr>
      </p:pic>
    </p:spTree>
    <p:extLst>
      <p:ext uri="{BB962C8B-B14F-4D97-AF65-F5344CB8AC3E}">
        <p14:creationId xmlns:p14="http://schemas.microsoft.com/office/powerpoint/2010/main" val="66635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6D00-E6BD-27BB-291C-8174249BFC2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944DB89-9B84-D645-F99F-98893AE940E2}"/>
              </a:ext>
            </a:extLst>
          </p:cNvPr>
          <p:cNvGrpSpPr/>
          <p:nvPr/>
        </p:nvGrpSpPr>
        <p:grpSpPr>
          <a:xfrm>
            <a:off x="2110779" y="1737921"/>
            <a:ext cx="1086424" cy="1086423"/>
            <a:chOff x="2272212" y="2654873"/>
            <a:chExt cx="1354060" cy="1354061"/>
          </a:xfrm>
        </p:grpSpPr>
        <p:sp>
          <p:nvSpPr>
            <p:cNvPr id="8" name="Oval 7">
              <a:extLst>
                <a:ext uri="{FF2B5EF4-FFF2-40B4-BE49-F238E27FC236}">
                  <a16:creationId xmlns:a16="http://schemas.microsoft.com/office/drawing/2014/main" id="{A3278CAE-33A2-09A4-7C52-6FC49F459E79}"/>
                </a:ext>
              </a:extLst>
            </p:cNvPr>
            <p:cNvSpPr/>
            <p:nvPr/>
          </p:nvSpPr>
          <p:spPr>
            <a:xfrm>
              <a:off x="2272212" y="2654873"/>
              <a:ext cx="1354060" cy="1354061"/>
            </a:xfrm>
            <a:prstGeom prst="ellips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D3A9518-AA12-6DD6-9D1C-DB9923223F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6699" y="2994512"/>
              <a:ext cx="971595" cy="624596"/>
            </a:xfrm>
            <a:prstGeom prst="rect">
              <a:avLst/>
            </a:prstGeom>
          </p:spPr>
        </p:pic>
      </p:grpSp>
      <p:grpSp>
        <p:nvGrpSpPr>
          <p:cNvPr id="14" name="Group 13">
            <a:extLst>
              <a:ext uri="{FF2B5EF4-FFF2-40B4-BE49-F238E27FC236}">
                <a16:creationId xmlns:a16="http://schemas.microsoft.com/office/drawing/2014/main" id="{77C52A1E-856E-577C-14DC-2FD87AE340D0}"/>
              </a:ext>
            </a:extLst>
          </p:cNvPr>
          <p:cNvGrpSpPr/>
          <p:nvPr/>
        </p:nvGrpSpPr>
        <p:grpSpPr>
          <a:xfrm>
            <a:off x="5636842" y="1729876"/>
            <a:ext cx="1086424" cy="1086423"/>
            <a:chOff x="4164822" y="2055686"/>
            <a:chExt cx="1086424" cy="1086423"/>
          </a:xfrm>
        </p:grpSpPr>
        <p:sp>
          <p:nvSpPr>
            <p:cNvPr id="39" name="Oval 38">
              <a:extLst>
                <a:ext uri="{FF2B5EF4-FFF2-40B4-BE49-F238E27FC236}">
                  <a16:creationId xmlns:a16="http://schemas.microsoft.com/office/drawing/2014/main" id="{DE8CD56B-422F-F308-F953-282A27C3DB88}"/>
                </a:ext>
              </a:extLst>
            </p:cNvPr>
            <p:cNvSpPr/>
            <p:nvPr/>
          </p:nvSpPr>
          <p:spPr>
            <a:xfrm>
              <a:off x="4164822" y="2055686"/>
              <a:ext cx="1086424" cy="1086423"/>
            </a:xfrm>
            <a:prstGeom prst="ellipse">
              <a:avLst/>
            </a:prstGeom>
            <a:solidFill>
              <a:srgbClr val="59A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7C0CCD25-16DB-65A0-549D-B7CC5754CF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2058" y="2246966"/>
              <a:ext cx="651190" cy="732589"/>
            </a:xfrm>
            <a:prstGeom prst="rect">
              <a:avLst/>
            </a:prstGeom>
          </p:spPr>
        </p:pic>
      </p:grpSp>
      <p:grpSp>
        <p:nvGrpSpPr>
          <p:cNvPr id="42" name="Group 41">
            <a:extLst>
              <a:ext uri="{FF2B5EF4-FFF2-40B4-BE49-F238E27FC236}">
                <a16:creationId xmlns:a16="http://schemas.microsoft.com/office/drawing/2014/main" id="{4EB8C7C1-808B-0F32-BDC6-27FDDC735F75}"/>
              </a:ext>
            </a:extLst>
          </p:cNvPr>
          <p:cNvGrpSpPr/>
          <p:nvPr/>
        </p:nvGrpSpPr>
        <p:grpSpPr>
          <a:xfrm>
            <a:off x="9221972" y="1737922"/>
            <a:ext cx="1086424" cy="1086423"/>
            <a:chOff x="8659733" y="2654874"/>
            <a:chExt cx="1354061" cy="1354061"/>
          </a:xfrm>
        </p:grpSpPr>
        <p:sp>
          <p:nvSpPr>
            <p:cNvPr id="43" name="Oval 42">
              <a:extLst>
                <a:ext uri="{FF2B5EF4-FFF2-40B4-BE49-F238E27FC236}">
                  <a16:creationId xmlns:a16="http://schemas.microsoft.com/office/drawing/2014/main" id="{9CA4BC67-3910-D892-7BA1-032B2A4530EE}"/>
                </a:ext>
              </a:extLst>
            </p:cNvPr>
            <p:cNvSpPr/>
            <p:nvPr/>
          </p:nvSpPr>
          <p:spPr>
            <a:xfrm>
              <a:off x="8659733" y="2654874"/>
              <a:ext cx="1354061" cy="1354061"/>
            </a:xfrm>
            <a:prstGeom prst="ellipse">
              <a:avLst/>
            </a:prstGeom>
            <a:solidFill>
              <a:srgbClr val="3D4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42663B6D-7084-0958-01B3-D179BD57C8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17038" y="2932711"/>
              <a:ext cx="638708" cy="798385"/>
            </a:xfrm>
            <a:prstGeom prst="rect">
              <a:avLst/>
            </a:prstGeom>
          </p:spPr>
        </p:pic>
      </p:grpSp>
      <p:sp>
        <p:nvSpPr>
          <p:cNvPr id="33" name="Round Same Side Corner Rectangle 32">
            <a:extLst>
              <a:ext uri="{FF2B5EF4-FFF2-40B4-BE49-F238E27FC236}">
                <a16:creationId xmlns:a16="http://schemas.microsoft.com/office/drawing/2014/main" id="{DAB5FB2D-92E8-0D4F-971D-4DA938259893}"/>
              </a:ext>
            </a:extLst>
          </p:cNvPr>
          <p:cNvSpPr/>
          <p:nvPr/>
        </p:nvSpPr>
        <p:spPr>
          <a:xfrm>
            <a:off x="976285" y="3327050"/>
            <a:ext cx="3358709" cy="2478307"/>
          </a:xfrm>
          <a:prstGeom prst="round2SameRect">
            <a:avLst>
              <a:gd name="adj1" fmla="val 0"/>
              <a:gd name="adj2" fmla="val 0"/>
            </a:avLst>
          </a:prstGeom>
          <a:solidFill>
            <a:srgbClr val="0073E6">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bIns="182880" rtlCol="0" anchor="t"/>
          <a:lstStyle/>
          <a:p>
            <a:pPr marL="114300" eaLnBrk="0" fontAlgn="base" hangingPunct="0">
              <a:spcBef>
                <a:spcPct val="0"/>
              </a:spcBef>
              <a:spcAft>
                <a:spcPts val="1500"/>
              </a:spcAft>
              <a:buClr>
                <a:srgbClr val="0073E6"/>
              </a:buClr>
            </a:pPr>
            <a:r>
              <a:rPr lang="en-US" sz="1500">
                <a:solidFill>
                  <a:srgbClr val="000000"/>
                </a:solidFill>
                <a:latin typeface="Arial" panose="020B0604020202020204"/>
              </a:rPr>
              <a:t>Optimize task accuracy and productivity</a:t>
            </a:r>
            <a:endParaRPr lang="en-US" sz="1500">
              <a:solidFill>
                <a:srgbClr val="FFFFFF"/>
              </a:solidFill>
              <a:latin typeface="Arial" panose="020B0604020202020204"/>
            </a:endParaRPr>
          </a:p>
          <a:p>
            <a:pPr marL="114300" eaLnBrk="0" fontAlgn="base" hangingPunct="0">
              <a:spcBef>
                <a:spcPct val="0"/>
              </a:spcBef>
              <a:spcAft>
                <a:spcPts val="1500"/>
              </a:spcAft>
              <a:buClr>
                <a:srgbClr val="0073E6"/>
              </a:buClr>
            </a:pPr>
            <a:r>
              <a:rPr lang="en-US" sz="1500">
                <a:solidFill>
                  <a:srgbClr val="000000"/>
                </a:solidFill>
                <a:latin typeface="Arial" panose="020B0604020202020204"/>
              </a:rPr>
              <a:t>Accelerate throughput</a:t>
            </a:r>
            <a:endParaRPr lang="en-US" sz="1500">
              <a:solidFill>
                <a:srgbClr val="000000"/>
              </a:solidFill>
              <a:latin typeface="Arial" panose="020B0604020202020204"/>
              <a:cs typeface="Arial" panose="020B0604020202020204"/>
            </a:endParaRPr>
          </a:p>
          <a:p>
            <a:pPr marL="114300" eaLnBrk="0" fontAlgn="base" hangingPunct="0">
              <a:spcBef>
                <a:spcPct val="0"/>
              </a:spcBef>
              <a:spcAft>
                <a:spcPts val="1500"/>
              </a:spcAft>
              <a:buClr>
                <a:srgbClr val="0073E6"/>
              </a:buClr>
            </a:pPr>
            <a:r>
              <a:rPr lang="en-US" sz="1500">
                <a:solidFill>
                  <a:srgbClr val="000000"/>
                </a:solidFill>
                <a:latin typeface="Arial" panose="020B0604020202020204"/>
              </a:rPr>
              <a:t>Streamline and simplify workflows</a:t>
            </a:r>
            <a:endParaRPr lang="en-US" sz="1500">
              <a:solidFill>
                <a:srgbClr val="000000"/>
              </a:solidFill>
              <a:latin typeface="Arial" panose="020B0604020202020204"/>
              <a:cs typeface="Arial" panose="020B0604020202020204"/>
            </a:endParaRPr>
          </a:p>
          <a:p>
            <a:pPr marL="114300" eaLnBrk="0" fontAlgn="base" hangingPunct="0">
              <a:spcBef>
                <a:spcPct val="0"/>
              </a:spcBef>
              <a:spcAft>
                <a:spcPts val="1500"/>
              </a:spcAft>
              <a:buClr>
                <a:srgbClr val="0073E6"/>
              </a:buClr>
            </a:pPr>
            <a:r>
              <a:rPr lang="en-US" sz="1500">
                <a:solidFill>
                  <a:srgbClr val="000000"/>
                </a:solidFill>
                <a:latin typeface="Arial" panose="020B0604020202020204"/>
              </a:rPr>
              <a:t>Improve worker and </a:t>
            </a:r>
            <a:br>
              <a:rPr lang="en-US" sz="1500">
                <a:solidFill>
                  <a:srgbClr val="000000"/>
                </a:solidFill>
                <a:latin typeface="Arial" panose="020B0604020202020204"/>
              </a:rPr>
            </a:br>
            <a:r>
              <a:rPr lang="en-US" sz="1500">
                <a:solidFill>
                  <a:srgbClr val="000000"/>
                </a:solidFill>
                <a:latin typeface="Arial" panose="020B0604020202020204"/>
              </a:rPr>
              <a:t>workplace safety</a:t>
            </a:r>
            <a:endParaRPr lang="en-US" sz="1500">
              <a:solidFill>
                <a:srgbClr val="000000"/>
              </a:solidFill>
              <a:latin typeface="Arial" panose="020B0604020202020204"/>
              <a:cs typeface="Arial" panose="020B0604020202020204"/>
            </a:endParaRPr>
          </a:p>
        </p:txBody>
      </p:sp>
      <p:sp>
        <p:nvSpPr>
          <p:cNvPr id="2" name="Title 1">
            <a:extLst>
              <a:ext uri="{FF2B5EF4-FFF2-40B4-BE49-F238E27FC236}">
                <a16:creationId xmlns:a16="http://schemas.microsoft.com/office/drawing/2014/main" id="{0831E0A5-4E06-FC3C-3E5E-031D30CE2CFA}"/>
              </a:ext>
            </a:extLst>
          </p:cNvPr>
          <p:cNvSpPr>
            <a:spLocks noGrp="1"/>
          </p:cNvSpPr>
          <p:nvPr>
            <p:ph type="title" idx="4294967295"/>
          </p:nvPr>
        </p:nvSpPr>
        <p:spPr>
          <a:xfrm>
            <a:off x="443305" y="557213"/>
            <a:ext cx="11225212" cy="365125"/>
          </a:xfrm>
        </p:spPr>
        <p:txBody>
          <a:bodyPr/>
          <a:lstStyle/>
          <a:p>
            <a:r>
              <a:rPr lang="en-US" sz="3000"/>
              <a:t>Driving Your Priorities, and Ours, Too</a:t>
            </a:r>
          </a:p>
        </p:txBody>
      </p:sp>
      <p:sp>
        <p:nvSpPr>
          <p:cNvPr id="3" name="Text Placeholder 2">
            <a:extLst>
              <a:ext uri="{FF2B5EF4-FFF2-40B4-BE49-F238E27FC236}">
                <a16:creationId xmlns:a16="http://schemas.microsoft.com/office/drawing/2014/main" id="{4B6AAED6-BC9E-90F5-FE7E-43029B4133EF}"/>
              </a:ext>
            </a:extLst>
          </p:cNvPr>
          <p:cNvSpPr>
            <a:spLocks noGrp="1"/>
          </p:cNvSpPr>
          <p:nvPr>
            <p:ph type="body" sz="quarter" idx="4294967295"/>
          </p:nvPr>
        </p:nvSpPr>
        <p:spPr>
          <a:xfrm>
            <a:off x="443305" y="1057275"/>
            <a:ext cx="11961812" cy="365125"/>
          </a:xfrm>
        </p:spPr>
        <p:txBody>
          <a:bodyPr/>
          <a:lstStyle/>
          <a:p>
            <a:pPr marL="0" indent="0">
              <a:spcBef>
                <a:spcPct val="0"/>
              </a:spcBef>
              <a:buNone/>
            </a:pPr>
            <a:r>
              <a:rPr lang="en-US" sz="2500" b="1">
                <a:solidFill>
                  <a:srgbClr val="0073E6"/>
                </a:solidFill>
                <a:latin typeface="+mj-lt"/>
                <a:ea typeface="+mj-ea"/>
                <a:cs typeface="+mj-cs"/>
              </a:rPr>
              <a:t>Zebra solutions are focused on meeting your business objectives </a:t>
            </a:r>
          </a:p>
        </p:txBody>
      </p:sp>
      <p:sp>
        <p:nvSpPr>
          <p:cNvPr id="7" name="Round Same Side Corner Rectangle 6">
            <a:extLst>
              <a:ext uri="{FF2B5EF4-FFF2-40B4-BE49-F238E27FC236}">
                <a16:creationId xmlns:a16="http://schemas.microsoft.com/office/drawing/2014/main" id="{0473E6CA-14A1-9724-AD52-8FBB8E4A7CA4}"/>
              </a:ext>
            </a:extLst>
          </p:cNvPr>
          <p:cNvSpPr/>
          <p:nvPr/>
        </p:nvSpPr>
        <p:spPr>
          <a:xfrm>
            <a:off x="4408859" y="2724877"/>
            <a:ext cx="3542483" cy="602166"/>
          </a:xfrm>
          <a:prstGeom prst="round2SameRect">
            <a:avLst/>
          </a:prstGeom>
          <a:solidFill>
            <a:srgbClr val="59A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Increase Asset</a:t>
            </a:r>
          </a:p>
          <a:p>
            <a:pPr algn="ctr" eaLnBrk="0" fontAlgn="base" hangingPunct="0">
              <a:spcBef>
                <a:spcPct val="0"/>
              </a:spcBef>
              <a:spcAft>
                <a:spcPct val="0"/>
              </a:spcAft>
            </a:pPr>
            <a:r>
              <a:rPr lang="en-US" sz="1600" b="1">
                <a:solidFill>
                  <a:schemeClr val="bg1"/>
                </a:solidFill>
                <a:latin typeface="Arial" panose="020B0604020202020204"/>
              </a:rPr>
              <a:t>Utilization and Inventory Visibility</a:t>
            </a:r>
          </a:p>
        </p:txBody>
      </p:sp>
      <p:sp>
        <p:nvSpPr>
          <p:cNvPr id="4" name="Round Same Side Corner Rectangle 3">
            <a:extLst>
              <a:ext uri="{FF2B5EF4-FFF2-40B4-BE49-F238E27FC236}">
                <a16:creationId xmlns:a16="http://schemas.microsoft.com/office/drawing/2014/main" id="{5280960D-8510-EDE4-DD44-FA6A4B2785A9}"/>
              </a:ext>
            </a:extLst>
          </p:cNvPr>
          <p:cNvSpPr/>
          <p:nvPr/>
        </p:nvSpPr>
        <p:spPr>
          <a:xfrm>
            <a:off x="976284" y="2724877"/>
            <a:ext cx="3358709" cy="602166"/>
          </a:xfrm>
          <a:prstGeom prst="round2Same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Enhance Worker </a:t>
            </a:r>
          </a:p>
          <a:p>
            <a:pPr algn="ctr" eaLnBrk="0" fontAlgn="base" hangingPunct="0">
              <a:spcBef>
                <a:spcPct val="0"/>
              </a:spcBef>
              <a:spcAft>
                <a:spcPct val="0"/>
              </a:spcAft>
            </a:pPr>
            <a:r>
              <a:rPr lang="en-US" sz="1600" b="1">
                <a:solidFill>
                  <a:schemeClr val="bg1"/>
                </a:solidFill>
                <a:latin typeface="Arial" panose="020B0604020202020204"/>
              </a:rPr>
              <a:t>Productivity</a:t>
            </a:r>
            <a:endParaRPr lang="en-US" sz="1600">
              <a:solidFill>
                <a:schemeClr val="bg1"/>
              </a:solidFill>
            </a:endParaRPr>
          </a:p>
        </p:txBody>
      </p:sp>
      <p:sp>
        <p:nvSpPr>
          <p:cNvPr id="13" name="Round Same Side Corner Rectangle 12">
            <a:extLst>
              <a:ext uri="{FF2B5EF4-FFF2-40B4-BE49-F238E27FC236}">
                <a16:creationId xmlns:a16="http://schemas.microsoft.com/office/drawing/2014/main" id="{6B037C48-AE0F-9D55-7EFA-2F6AC4C3978C}"/>
              </a:ext>
            </a:extLst>
          </p:cNvPr>
          <p:cNvSpPr/>
          <p:nvPr/>
        </p:nvSpPr>
        <p:spPr>
          <a:xfrm>
            <a:off x="8043975" y="2724877"/>
            <a:ext cx="3358709" cy="602166"/>
          </a:xfrm>
          <a:prstGeom prst="round2SameRect">
            <a:avLst/>
          </a:prstGeom>
          <a:solidFill>
            <a:srgbClr val="3D4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Meet Customer</a:t>
            </a:r>
          </a:p>
          <a:p>
            <a:pPr algn="ctr" eaLnBrk="0" fontAlgn="base" hangingPunct="0">
              <a:spcBef>
                <a:spcPct val="0"/>
              </a:spcBef>
              <a:spcAft>
                <a:spcPct val="0"/>
              </a:spcAft>
            </a:pPr>
            <a:r>
              <a:rPr lang="en-US" sz="1600" b="1">
                <a:solidFill>
                  <a:schemeClr val="bg1"/>
                </a:solidFill>
                <a:latin typeface="Arial" panose="020B0604020202020204"/>
              </a:rPr>
              <a:t>Expectations</a:t>
            </a:r>
          </a:p>
        </p:txBody>
      </p:sp>
      <p:pic>
        <p:nvPicPr>
          <p:cNvPr id="21" name="Picture 20" descr="Shape&#10;&#10;Description automatically generated with low confidence">
            <a:extLst>
              <a:ext uri="{FF2B5EF4-FFF2-40B4-BE49-F238E27FC236}">
                <a16:creationId xmlns:a16="http://schemas.microsoft.com/office/drawing/2014/main" id="{D6072D71-3963-7952-D530-158B0CC22E9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045"/>
          <a:stretch/>
        </p:blipFill>
        <p:spPr>
          <a:xfrm rot="16200000" flipH="1">
            <a:off x="2491794" y="1813832"/>
            <a:ext cx="327694" cy="3358707"/>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74F4D073-5A24-E7CC-B6BD-68559C61A1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045"/>
          <a:stretch/>
        </p:blipFill>
        <p:spPr>
          <a:xfrm rot="16200000" flipH="1">
            <a:off x="5986991" y="1721947"/>
            <a:ext cx="327694" cy="3542481"/>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ABD08FA9-ABEC-D5F6-36ED-90A04DD441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045"/>
          <a:stretch/>
        </p:blipFill>
        <p:spPr>
          <a:xfrm rot="16200000" flipH="1">
            <a:off x="9560160" y="1814509"/>
            <a:ext cx="327694" cy="3357361"/>
          </a:xfrm>
          <a:prstGeom prst="rect">
            <a:avLst/>
          </a:prstGeom>
        </p:spPr>
      </p:pic>
      <p:sp>
        <p:nvSpPr>
          <p:cNvPr id="35" name="Round Same Side Corner Rectangle 34">
            <a:extLst>
              <a:ext uri="{FF2B5EF4-FFF2-40B4-BE49-F238E27FC236}">
                <a16:creationId xmlns:a16="http://schemas.microsoft.com/office/drawing/2014/main" id="{AEB8158B-8193-DD1E-0A77-1B2265797F11}"/>
              </a:ext>
            </a:extLst>
          </p:cNvPr>
          <p:cNvSpPr/>
          <p:nvPr/>
        </p:nvSpPr>
        <p:spPr>
          <a:xfrm>
            <a:off x="4422012" y="3327050"/>
            <a:ext cx="3529331" cy="2478307"/>
          </a:xfrm>
          <a:prstGeom prst="round2SameRect">
            <a:avLst>
              <a:gd name="adj1" fmla="val 0"/>
              <a:gd name="adj2" fmla="val 0"/>
            </a:avLst>
          </a:prstGeom>
          <a:solidFill>
            <a:srgbClr val="59A6F0">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bIns="182880" rtlCol="0" anchor="t"/>
          <a:lstStyle/>
          <a:p>
            <a:pPr marL="114300" eaLnBrk="0" fontAlgn="base" hangingPunct="0">
              <a:spcBef>
                <a:spcPct val="0"/>
              </a:spcBef>
              <a:spcAft>
                <a:spcPts val="1500"/>
              </a:spcAft>
              <a:buClr>
                <a:srgbClr val="59A6F0"/>
              </a:buClr>
            </a:pPr>
            <a:r>
              <a:rPr lang="en-US" sz="1500">
                <a:solidFill>
                  <a:srgbClr val="000000"/>
                </a:solidFill>
                <a:latin typeface="Arial" panose="020B0604020202020204"/>
              </a:rPr>
              <a:t>Increase inventory accuracy</a:t>
            </a:r>
            <a:br>
              <a:rPr lang="en-US" sz="1500">
                <a:solidFill>
                  <a:srgbClr val="000000"/>
                </a:solidFill>
                <a:latin typeface="Arial" panose="020B0604020202020204"/>
              </a:rPr>
            </a:br>
            <a:r>
              <a:rPr lang="en-US" sz="1500">
                <a:solidFill>
                  <a:srgbClr val="000000"/>
                </a:solidFill>
                <a:latin typeface="Arial" panose="020B0604020202020204"/>
              </a:rPr>
              <a:t>and visibility</a:t>
            </a:r>
            <a:endParaRPr lang="en-US" sz="1500">
              <a:solidFill>
                <a:srgbClr val="FFFFFF"/>
              </a:solidFill>
              <a:latin typeface="Arial" panose="020B0604020202020204"/>
            </a:endParaRPr>
          </a:p>
          <a:p>
            <a:pPr marL="114300" eaLnBrk="0" fontAlgn="base" hangingPunct="0">
              <a:spcBef>
                <a:spcPct val="0"/>
              </a:spcBef>
              <a:spcAft>
                <a:spcPts val="1500"/>
              </a:spcAft>
              <a:buClr>
                <a:srgbClr val="59A6F0"/>
              </a:buClr>
            </a:pPr>
            <a:r>
              <a:rPr lang="en-US" sz="1500">
                <a:solidFill>
                  <a:srgbClr val="000000"/>
                </a:solidFill>
                <a:latin typeface="Arial" panose="020B0604020202020204"/>
              </a:rPr>
              <a:t>Automate to elevate performance</a:t>
            </a:r>
            <a:endParaRPr lang="en-US" sz="1500">
              <a:solidFill>
                <a:srgbClr val="000000"/>
              </a:solidFill>
              <a:latin typeface="Arial" panose="020B0604020202020204"/>
              <a:cs typeface="Arial" panose="020B0604020202020204"/>
            </a:endParaRPr>
          </a:p>
          <a:p>
            <a:pPr marL="114300" eaLnBrk="0" fontAlgn="base" hangingPunct="0">
              <a:spcBef>
                <a:spcPct val="0"/>
              </a:spcBef>
              <a:spcAft>
                <a:spcPts val="1500"/>
              </a:spcAft>
              <a:buClr>
                <a:srgbClr val="59A6F0"/>
              </a:buClr>
            </a:pPr>
            <a:r>
              <a:rPr lang="en-US" sz="1500">
                <a:solidFill>
                  <a:srgbClr val="000000"/>
                </a:solidFill>
                <a:latin typeface="Arial" panose="020B0604020202020204"/>
              </a:rPr>
              <a:t>Improve facility and space utilization</a:t>
            </a:r>
          </a:p>
        </p:txBody>
      </p:sp>
      <p:sp>
        <p:nvSpPr>
          <p:cNvPr id="36" name="Round Same Side Corner Rectangle 35">
            <a:extLst>
              <a:ext uri="{FF2B5EF4-FFF2-40B4-BE49-F238E27FC236}">
                <a16:creationId xmlns:a16="http://schemas.microsoft.com/office/drawing/2014/main" id="{2897A3C7-248C-B3EF-AE33-B89E1223A03E}"/>
              </a:ext>
            </a:extLst>
          </p:cNvPr>
          <p:cNvSpPr/>
          <p:nvPr/>
        </p:nvSpPr>
        <p:spPr>
          <a:xfrm>
            <a:off x="8038360" y="3327050"/>
            <a:ext cx="3364325" cy="2478307"/>
          </a:xfrm>
          <a:prstGeom prst="round2SameRect">
            <a:avLst>
              <a:gd name="adj1" fmla="val 0"/>
              <a:gd name="adj2" fmla="val 0"/>
            </a:avLst>
          </a:prstGeom>
          <a:solidFill>
            <a:srgbClr val="3D40BB">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bIns="182880" rtlCol="0" anchor="t"/>
          <a:lstStyle/>
          <a:p>
            <a:pPr marL="114300" eaLnBrk="0" fontAlgn="base" hangingPunct="0">
              <a:spcBef>
                <a:spcPct val="0"/>
              </a:spcBef>
              <a:spcAft>
                <a:spcPts val="1500"/>
              </a:spcAft>
              <a:buClr>
                <a:srgbClr val="3D40BB"/>
              </a:buClr>
            </a:pPr>
            <a:r>
              <a:rPr lang="en-US" sz="1500">
                <a:solidFill>
                  <a:srgbClr val="000000"/>
                </a:solidFill>
                <a:latin typeface="Arial" panose="020B0604020202020204"/>
              </a:rPr>
              <a:t>Increase order accuracy</a:t>
            </a:r>
            <a:endParaRPr lang="en-US" sz="1500">
              <a:solidFill>
                <a:srgbClr val="FFFFFF"/>
              </a:solidFill>
              <a:latin typeface="Arial" panose="020B0604020202020204"/>
            </a:endParaRPr>
          </a:p>
          <a:p>
            <a:pPr marL="114300" eaLnBrk="0" fontAlgn="base" hangingPunct="0">
              <a:spcBef>
                <a:spcPct val="0"/>
              </a:spcBef>
              <a:spcAft>
                <a:spcPts val="1500"/>
              </a:spcAft>
              <a:buClr>
                <a:srgbClr val="3D40BB"/>
              </a:buClr>
            </a:pPr>
            <a:r>
              <a:rPr lang="en-US" sz="1500">
                <a:solidFill>
                  <a:srgbClr val="000000"/>
                </a:solidFill>
                <a:latin typeface="Arial" panose="020B0604020202020204"/>
              </a:rPr>
              <a:t>Ensure compliance with</a:t>
            </a:r>
            <a:br>
              <a:rPr lang="en-US" sz="1500">
                <a:solidFill>
                  <a:srgbClr val="000000"/>
                </a:solidFill>
                <a:latin typeface="Arial" panose="020B0604020202020204"/>
              </a:rPr>
            </a:br>
            <a:r>
              <a:rPr lang="en-US" sz="1500">
                <a:solidFill>
                  <a:srgbClr val="000000"/>
                </a:solidFill>
                <a:latin typeface="Arial" panose="020B0604020202020204"/>
              </a:rPr>
              <a:t>customer requirements</a:t>
            </a:r>
            <a:endParaRPr lang="en-US" sz="1500">
              <a:solidFill>
                <a:srgbClr val="000000"/>
              </a:solidFill>
              <a:latin typeface="Arial" panose="020B0604020202020204"/>
              <a:cs typeface="Arial" panose="020B0604020202020204"/>
            </a:endParaRPr>
          </a:p>
          <a:p>
            <a:pPr marL="114300" eaLnBrk="0" fontAlgn="base" hangingPunct="0">
              <a:spcBef>
                <a:spcPct val="0"/>
              </a:spcBef>
              <a:spcAft>
                <a:spcPts val="1500"/>
              </a:spcAft>
              <a:buClr>
                <a:srgbClr val="3D40BB"/>
              </a:buClr>
            </a:pPr>
            <a:r>
              <a:rPr lang="en-US" sz="1500">
                <a:solidFill>
                  <a:srgbClr val="000000"/>
                </a:solidFill>
                <a:latin typeface="Arial" panose="020B0604020202020204"/>
              </a:rPr>
              <a:t>Meet quality and performance standards</a:t>
            </a:r>
          </a:p>
        </p:txBody>
      </p:sp>
      <p:grpSp>
        <p:nvGrpSpPr>
          <p:cNvPr id="15" name="Group 14">
            <a:extLst>
              <a:ext uri="{FF2B5EF4-FFF2-40B4-BE49-F238E27FC236}">
                <a16:creationId xmlns:a16="http://schemas.microsoft.com/office/drawing/2014/main" id="{FED59530-EBCB-3761-E6F5-299095A642B2}"/>
              </a:ext>
            </a:extLst>
          </p:cNvPr>
          <p:cNvGrpSpPr/>
          <p:nvPr/>
        </p:nvGrpSpPr>
        <p:grpSpPr>
          <a:xfrm>
            <a:off x="972989" y="4160047"/>
            <a:ext cx="3362004" cy="856212"/>
            <a:chOff x="972989" y="4485857"/>
            <a:chExt cx="3362004" cy="856212"/>
          </a:xfrm>
        </p:grpSpPr>
        <p:cxnSp>
          <p:nvCxnSpPr>
            <p:cNvPr id="38" name="Straight Connector 37">
              <a:extLst>
                <a:ext uri="{FF2B5EF4-FFF2-40B4-BE49-F238E27FC236}">
                  <a16:creationId xmlns:a16="http://schemas.microsoft.com/office/drawing/2014/main" id="{E9FD9365-98D0-2B3E-1BF0-D0C898001CC0}"/>
                </a:ext>
              </a:extLst>
            </p:cNvPr>
            <p:cNvCxnSpPr>
              <a:cxnSpLocks/>
            </p:cNvCxnSpPr>
            <p:nvPr/>
          </p:nvCxnSpPr>
          <p:spPr>
            <a:xfrm>
              <a:off x="972989" y="4485857"/>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EA98AB-8AF4-FCDE-02D5-98A744603C2C}"/>
                </a:ext>
              </a:extLst>
            </p:cNvPr>
            <p:cNvCxnSpPr>
              <a:cxnSpLocks/>
            </p:cNvCxnSpPr>
            <p:nvPr/>
          </p:nvCxnSpPr>
          <p:spPr>
            <a:xfrm>
              <a:off x="972989" y="4913963"/>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D9BC8C-9177-7849-5FF4-853AD4505552}"/>
                </a:ext>
              </a:extLst>
            </p:cNvPr>
            <p:cNvCxnSpPr>
              <a:cxnSpLocks/>
            </p:cNvCxnSpPr>
            <p:nvPr/>
          </p:nvCxnSpPr>
          <p:spPr>
            <a:xfrm>
              <a:off x="972989" y="5342069"/>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03DB424A-2E4F-66F2-6B5D-DF43FAA58B35}"/>
              </a:ext>
            </a:extLst>
          </p:cNvPr>
          <p:cNvGrpSpPr/>
          <p:nvPr/>
        </p:nvGrpSpPr>
        <p:grpSpPr>
          <a:xfrm>
            <a:off x="4418614" y="4160047"/>
            <a:ext cx="3529330" cy="428106"/>
            <a:chOff x="972989" y="4485857"/>
            <a:chExt cx="3362004" cy="428106"/>
          </a:xfrm>
        </p:grpSpPr>
        <p:cxnSp>
          <p:nvCxnSpPr>
            <p:cNvPr id="17" name="Straight Connector 16">
              <a:extLst>
                <a:ext uri="{FF2B5EF4-FFF2-40B4-BE49-F238E27FC236}">
                  <a16:creationId xmlns:a16="http://schemas.microsoft.com/office/drawing/2014/main" id="{9843925E-B50C-AFF6-D20E-46DBA33C324D}"/>
                </a:ext>
              </a:extLst>
            </p:cNvPr>
            <p:cNvCxnSpPr>
              <a:cxnSpLocks/>
            </p:cNvCxnSpPr>
            <p:nvPr/>
          </p:nvCxnSpPr>
          <p:spPr>
            <a:xfrm>
              <a:off x="972989" y="4485857"/>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0380FF-82DB-C1F3-8780-5F96B0342952}"/>
                </a:ext>
              </a:extLst>
            </p:cNvPr>
            <p:cNvCxnSpPr>
              <a:cxnSpLocks/>
            </p:cNvCxnSpPr>
            <p:nvPr/>
          </p:nvCxnSpPr>
          <p:spPr>
            <a:xfrm>
              <a:off x="972989" y="4913963"/>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52F4F8B-32E0-B82B-E3EF-365E6F84894D}"/>
              </a:ext>
            </a:extLst>
          </p:cNvPr>
          <p:cNvGrpSpPr/>
          <p:nvPr/>
        </p:nvGrpSpPr>
        <p:grpSpPr>
          <a:xfrm>
            <a:off x="8038356" y="3923135"/>
            <a:ext cx="3230521" cy="665018"/>
            <a:chOff x="972989" y="4248945"/>
            <a:chExt cx="3362004" cy="665018"/>
          </a:xfrm>
        </p:grpSpPr>
        <p:cxnSp>
          <p:nvCxnSpPr>
            <p:cNvPr id="46" name="Straight Connector 45">
              <a:extLst>
                <a:ext uri="{FF2B5EF4-FFF2-40B4-BE49-F238E27FC236}">
                  <a16:creationId xmlns:a16="http://schemas.microsoft.com/office/drawing/2014/main" id="{7918ECDB-6B38-DDA9-675E-FD8EBB3B052B}"/>
                </a:ext>
              </a:extLst>
            </p:cNvPr>
            <p:cNvCxnSpPr>
              <a:cxnSpLocks/>
            </p:cNvCxnSpPr>
            <p:nvPr/>
          </p:nvCxnSpPr>
          <p:spPr>
            <a:xfrm>
              <a:off x="972989" y="4248945"/>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39134B4-C67D-24AB-EF6C-DCFFA45CD795}"/>
                </a:ext>
              </a:extLst>
            </p:cNvPr>
            <p:cNvCxnSpPr>
              <a:cxnSpLocks/>
            </p:cNvCxnSpPr>
            <p:nvPr/>
          </p:nvCxnSpPr>
          <p:spPr>
            <a:xfrm>
              <a:off x="972989" y="4913963"/>
              <a:ext cx="336200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 name="Picture 50" descr="Shape&#10;&#10;Description automatically generated with low confidence">
            <a:extLst>
              <a:ext uri="{FF2B5EF4-FFF2-40B4-BE49-F238E27FC236}">
                <a16:creationId xmlns:a16="http://schemas.microsoft.com/office/drawing/2014/main" id="{8686D09F-08A8-5B64-2195-7D108A588C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045"/>
          <a:stretch/>
        </p:blipFill>
        <p:spPr>
          <a:xfrm rot="10800000" flipH="1">
            <a:off x="972989" y="3327043"/>
            <a:ext cx="327694" cy="2478285"/>
          </a:xfrm>
          <a:prstGeom prst="rect">
            <a:avLst/>
          </a:prstGeom>
        </p:spPr>
      </p:pic>
      <p:sp>
        <p:nvSpPr>
          <p:cNvPr id="32" name="Round Same Side Corner Rectangle 31">
            <a:extLst>
              <a:ext uri="{FF2B5EF4-FFF2-40B4-BE49-F238E27FC236}">
                <a16:creationId xmlns:a16="http://schemas.microsoft.com/office/drawing/2014/main" id="{1C2E44E1-6632-C36A-42C6-725BA43B94B8}"/>
              </a:ext>
            </a:extLst>
          </p:cNvPr>
          <p:cNvSpPr/>
          <p:nvPr/>
        </p:nvSpPr>
        <p:spPr>
          <a:xfrm rot="16200000">
            <a:off x="-510055" y="4319020"/>
            <a:ext cx="2478308" cy="494368"/>
          </a:xfrm>
          <a:prstGeom prst="round2Same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Your business objectives</a:t>
            </a:r>
          </a:p>
        </p:txBody>
      </p:sp>
    </p:spTree>
    <p:extLst>
      <p:ext uri="{BB962C8B-B14F-4D97-AF65-F5344CB8AC3E}">
        <p14:creationId xmlns:p14="http://schemas.microsoft.com/office/powerpoint/2010/main" val="119229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id="{A83F5FEF-2B12-A3E4-32CB-221DC0DF3097}"/>
              </a:ext>
            </a:extLst>
          </p:cNvPr>
          <p:cNvSpPr/>
          <p:nvPr/>
        </p:nvSpPr>
        <p:spPr>
          <a:xfrm rot="10800000">
            <a:off x="573435" y="1705841"/>
            <a:ext cx="11063220" cy="4726190"/>
          </a:xfrm>
          <a:prstGeom prst="round2SameRect">
            <a:avLst>
              <a:gd name="adj1" fmla="val 4315"/>
              <a:gd name="adj2" fmla="val 0"/>
            </a:avLst>
          </a:prstGeom>
          <a:solidFill>
            <a:srgbClr val="59A6F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FA1ED8-74DC-B454-88ED-722F74A189E8}"/>
              </a:ext>
            </a:extLst>
          </p:cNvPr>
          <p:cNvSpPr txBox="1"/>
          <p:nvPr/>
        </p:nvSpPr>
        <p:spPr>
          <a:xfrm>
            <a:off x="4513678" y="1408386"/>
            <a:ext cx="0" cy="0"/>
          </a:xfrm>
          <a:prstGeom prst="rect">
            <a:avLst/>
          </a:prstGeom>
          <a:noFill/>
        </p:spPr>
        <p:txBody>
          <a:bodyPr wrap="none" lIns="0" tIns="0" rIns="0" bIns="0" rtlCol="0">
            <a:noAutofit/>
          </a:bodyPr>
          <a:lstStyle/>
          <a:p>
            <a:pPr algn="l"/>
            <a:endParaRPr lang="en-US" err="1"/>
          </a:p>
        </p:txBody>
      </p:sp>
      <p:sp>
        <p:nvSpPr>
          <p:cNvPr id="15" name="TextBox 14">
            <a:extLst>
              <a:ext uri="{FF2B5EF4-FFF2-40B4-BE49-F238E27FC236}">
                <a16:creationId xmlns:a16="http://schemas.microsoft.com/office/drawing/2014/main" id="{49993EE0-C6EB-4D5A-DE76-B6FDA83E5A4B}"/>
              </a:ext>
            </a:extLst>
          </p:cNvPr>
          <p:cNvSpPr txBox="1"/>
          <p:nvPr/>
        </p:nvSpPr>
        <p:spPr>
          <a:xfrm>
            <a:off x="1027033" y="2335995"/>
            <a:ext cx="2074301" cy="892908"/>
          </a:xfrm>
          <a:prstGeom prst="rect">
            <a:avLst/>
          </a:prstGeom>
          <a:noFill/>
        </p:spPr>
        <p:txBody>
          <a:bodyPr wrap="square" lIns="0" tIns="0" rIns="0" bIns="0" rtlCol="0">
            <a:noAutofit/>
          </a:bodyPr>
          <a:lstStyle/>
          <a:p>
            <a:pPr rtl="0" fontAlgn="base">
              <a:lnSpc>
                <a:spcPct val="90000"/>
              </a:lnSpc>
            </a:pPr>
            <a:r>
              <a:rPr lang="en-US" sz="3000" b="1" i="0" u="none" strike="noStrike">
                <a:effectLst/>
                <a:latin typeface="Arial" panose="020B0604020202020204" pitchFamily="34" charset="0"/>
              </a:rPr>
              <a:t>You’re not alone</a:t>
            </a:r>
            <a:endParaRPr lang="en-US" sz="3000" b="0" i="0">
              <a:solidFill>
                <a:srgbClr val="000000"/>
              </a:solidFill>
              <a:effectLst/>
              <a:latin typeface="Segoe UI" panose="020B0502040204020203" pitchFamily="34" charset="0"/>
            </a:endParaRPr>
          </a:p>
        </p:txBody>
      </p:sp>
      <p:sp>
        <p:nvSpPr>
          <p:cNvPr id="19" name="TextBox 18">
            <a:extLst>
              <a:ext uri="{FF2B5EF4-FFF2-40B4-BE49-F238E27FC236}">
                <a16:creationId xmlns:a16="http://schemas.microsoft.com/office/drawing/2014/main" id="{B3C00F0D-98E1-21CE-5C80-5B1F387F0CA8}"/>
              </a:ext>
            </a:extLst>
          </p:cNvPr>
          <p:cNvSpPr txBox="1"/>
          <p:nvPr/>
        </p:nvSpPr>
        <p:spPr>
          <a:xfrm>
            <a:off x="3870540" y="2349355"/>
            <a:ext cx="1049574" cy="558178"/>
          </a:xfrm>
          <a:prstGeom prst="rect">
            <a:avLst/>
          </a:prstGeom>
          <a:noFill/>
        </p:spPr>
        <p:txBody>
          <a:bodyPr wrap="square" lIns="0" tIns="0" rIns="0" bIns="0" rtlCol="0">
            <a:noAutofit/>
          </a:bodyPr>
          <a:lstStyle/>
          <a:p>
            <a:pPr algn="ctr" eaLnBrk="0" hangingPunct="0">
              <a:defRPr/>
            </a:pPr>
            <a:r>
              <a:rPr kumimoji="0" lang="en-US" sz="5000" b="1" i="0" u="none" strike="noStrike" kern="1200" cap="none" spc="0" normalizeH="0" baseline="0" noProof="0">
                <a:ln>
                  <a:noFill/>
                </a:ln>
                <a:solidFill>
                  <a:srgbClr val="0073FF"/>
                </a:solidFill>
                <a:effectLst/>
                <a:uLnTx/>
                <a:uFillTx/>
                <a:latin typeface="Arial"/>
                <a:ea typeface="MS PGothic"/>
                <a:cs typeface="Arial"/>
              </a:rPr>
              <a:t>82</a:t>
            </a:r>
            <a:r>
              <a:rPr kumimoji="0" lang="en-US" sz="3000" b="1" i="0" u="none" strike="noStrike" kern="1200" cap="none" spc="0" normalizeH="0" baseline="0" noProof="0">
                <a:ln>
                  <a:noFill/>
                </a:ln>
                <a:solidFill>
                  <a:srgbClr val="0073FF"/>
                </a:solidFill>
                <a:effectLst/>
                <a:uLnTx/>
                <a:uFillTx/>
                <a:latin typeface="Arial"/>
                <a:ea typeface="MS PGothic"/>
                <a:cs typeface="Arial"/>
              </a:rPr>
              <a:t>%</a:t>
            </a:r>
            <a:endParaRPr lang="en-US" sz="3000"/>
          </a:p>
        </p:txBody>
      </p:sp>
      <p:sp>
        <p:nvSpPr>
          <p:cNvPr id="21" name="TextBox 20">
            <a:extLst>
              <a:ext uri="{FF2B5EF4-FFF2-40B4-BE49-F238E27FC236}">
                <a16:creationId xmlns:a16="http://schemas.microsoft.com/office/drawing/2014/main" id="{4589FC4E-C48B-5082-E1D0-4D5ADE86EA3C}"/>
              </a:ext>
            </a:extLst>
          </p:cNvPr>
          <p:cNvSpPr txBox="1"/>
          <p:nvPr/>
        </p:nvSpPr>
        <p:spPr>
          <a:xfrm>
            <a:off x="5445456" y="2243840"/>
            <a:ext cx="4585500" cy="1077218"/>
          </a:xfrm>
          <a:prstGeom prst="rect">
            <a:avLst/>
          </a:prstGeom>
          <a:noFill/>
        </p:spPr>
        <p:txBody>
          <a:bodyPr wrap="square">
            <a:spAutoFit/>
          </a:bodyPr>
          <a:lstStyle/>
          <a:p>
            <a:pPr eaLnBrk="0" hangingPunct="0">
              <a:defRPr/>
            </a:pPr>
            <a:r>
              <a:rPr kumimoji="0" lang="en-US" sz="1800" b="0" i="0" u="none" strike="noStrike" kern="1200" cap="none" spc="0" normalizeH="0" baseline="0" noProof="0">
                <a:ln>
                  <a:noFill/>
                </a:ln>
                <a:effectLst/>
                <a:uLnTx/>
                <a:uFillTx/>
                <a:ea typeface="MS PGothic"/>
                <a:cs typeface="Arial" panose="020B0604020202020204" pitchFamily="34" charset="0"/>
              </a:rPr>
              <a:t>agree that improved operational visibility means more decisions can be automated for better staff and asset utilization</a:t>
            </a:r>
          </a:p>
          <a:p>
            <a:pPr>
              <a:defRPr/>
            </a:pPr>
            <a:r>
              <a:rPr lang="en-US" sz="1000">
                <a:solidFill>
                  <a:schemeClr val="bg1">
                    <a:lumMod val="50000"/>
                  </a:schemeClr>
                </a:solidFill>
                <a:cs typeface="Arial" panose="020B0604020202020204" pitchFamily="34" charset="0"/>
              </a:rPr>
              <a:t>Source: </a:t>
            </a:r>
            <a:r>
              <a:rPr lang="en-US" sz="1000" u="sng">
                <a:solidFill>
                  <a:srgbClr val="0073E6"/>
                </a:solidFill>
                <a:cs typeface="Arial" panose="020B0604020202020204" pitchFamily="34" charset="0"/>
              </a:rPr>
              <a:t>2023 Warehousing Vision Study </a:t>
            </a:r>
          </a:p>
        </p:txBody>
      </p:sp>
      <p:pic>
        <p:nvPicPr>
          <p:cNvPr id="23" name="Graphic 22">
            <a:extLst>
              <a:ext uri="{FF2B5EF4-FFF2-40B4-BE49-F238E27FC236}">
                <a16:creationId xmlns:a16="http://schemas.microsoft.com/office/drawing/2014/main" id="{FE27FD4F-8091-B7B5-E9E9-3EBE712485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3569" y="1873060"/>
            <a:ext cx="1818779" cy="1818779"/>
          </a:xfrm>
          <a:prstGeom prst="rect">
            <a:avLst/>
          </a:prstGeom>
        </p:spPr>
      </p:pic>
      <p:pic>
        <p:nvPicPr>
          <p:cNvPr id="41" name="Picture 40" descr="Shape&#10;&#10;Description automatically generated with low confidence">
            <a:extLst>
              <a:ext uri="{FF2B5EF4-FFF2-40B4-BE49-F238E27FC236}">
                <a16:creationId xmlns:a16="http://schemas.microsoft.com/office/drawing/2014/main" id="{523D2EF6-C9D2-3356-AB17-35C170AE3D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45"/>
          <a:stretch/>
        </p:blipFill>
        <p:spPr>
          <a:xfrm rot="16200000" flipH="1">
            <a:off x="6071468" y="-3650530"/>
            <a:ext cx="371959" cy="11063223"/>
          </a:xfrm>
          <a:prstGeom prst="rect">
            <a:avLst/>
          </a:prstGeom>
        </p:spPr>
      </p:pic>
      <p:sp>
        <p:nvSpPr>
          <p:cNvPr id="3" name="Round Same Side Corner Rectangle 2">
            <a:extLst>
              <a:ext uri="{FF2B5EF4-FFF2-40B4-BE49-F238E27FC236}">
                <a16:creationId xmlns:a16="http://schemas.microsoft.com/office/drawing/2014/main" id="{B29F5387-83B3-5EA1-15CA-059EBAA9FAE2}"/>
              </a:ext>
            </a:extLst>
          </p:cNvPr>
          <p:cNvSpPr/>
          <p:nvPr/>
        </p:nvSpPr>
        <p:spPr>
          <a:xfrm>
            <a:off x="573437" y="435096"/>
            <a:ext cx="11063222" cy="1254262"/>
          </a:xfrm>
          <a:prstGeom prst="round2SameRect">
            <a:avLst>
              <a:gd name="adj1" fmla="val 130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0" rtlCol="0" anchor="ctr"/>
          <a:lstStyle/>
          <a:p>
            <a:pPr eaLnBrk="0" fontAlgn="base" hangingPunct="0">
              <a:spcBef>
                <a:spcPct val="0"/>
              </a:spcBef>
              <a:spcAft>
                <a:spcPct val="0"/>
              </a:spcAft>
            </a:pPr>
            <a:endParaRPr lang="en-US" sz="3000">
              <a:solidFill>
                <a:schemeClr val="bg1"/>
              </a:solidFill>
            </a:endParaRPr>
          </a:p>
        </p:txBody>
      </p:sp>
      <p:sp>
        <p:nvSpPr>
          <p:cNvPr id="6" name="Freeform 5">
            <a:extLst>
              <a:ext uri="{FF2B5EF4-FFF2-40B4-BE49-F238E27FC236}">
                <a16:creationId xmlns:a16="http://schemas.microsoft.com/office/drawing/2014/main" id="{C34F35E0-A60E-0499-8091-B8A9DDD55FC1}"/>
              </a:ext>
            </a:extLst>
          </p:cNvPr>
          <p:cNvSpPr/>
          <p:nvPr/>
        </p:nvSpPr>
        <p:spPr>
          <a:xfrm>
            <a:off x="2398386" y="425968"/>
            <a:ext cx="9238269" cy="1274131"/>
          </a:xfrm>
          <a:custGeom>
            <a:avLst/>
            <a:gdLst>
              <a:gd name="connsiteX0" fmla="*/ 0 w 9238269"/>
              <a:gd name="connsiteY0" fmla="*/ 0 h 1274131"/>
              <a:gd name="connsiteX1" fmla="*/ 8035429 w 9238269"/>
              <a:gd name="connsiteY1" fmla="*/ 0 h 1274131"/>
              <a:gd name="connsiteX2" fmla="*/ 8035429 w 9238269"/>
              <a:gd name="connsiteY2" fmla="*/ 3382 h 1274131"/>
              <a:gd name="connsiteX3" fmla="*/ 9088219 w 9238269"/>
              <a:gd name="connsiteY3" fmla="*/ 3382 h 1274131"/>
              <a:gd name="connsiteX4" fmla="*/ 9238269 w 9238269"/>
              <a:gd name="connsiteY4" fmla="*/ 153432 h 1274131"/>
              <a:gd name="connsiteX5" fmla="*/ 9238269 w 9238269"/>
              <a:gd name="connsiteY5" fmla="*/ 1274131 h 1274131"/>
              <a:gd name="connsiteX6" fmla="*/ 4 w 9238269"/>
              <a:gd name="connsiteY6" fmla="*/ 1274131 h 1274131"/>
              <a:gd name="connsiteX7" fmla="*/ 4 w 9238269"/>
              <a:gd name="connsiteY7" fmla="*/ 1270749 h 1274131"/>
              <a:gd name="connsiteX8" fmla="*/ 0 w 9238269"/>
              <a:gd name="connsiteY8" fmla="*/ 1270749 h 127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269" h="1274131">
                <a:moveTo>
                  <a:pt x="0" y="0"/>
                </a:moveTo>
                <a:lnTo>
                  <a:pt x="8035429" y="0"/>
                </a:lnTo>
                <a:lnTo>
                  <a:pt x="8035429" y="3382"/>
                </a:lnTo>
                <a:lnTo>
                  <a:pt x="9088219" y="3382"/>
                </a:lnTo>
                <a:cubicBezTo>
                  <a:pt x="9171089" y="3382"/>
                  <a:pt x="9238269" y="70562"/>
                  <a:pt x="9238269" y="153432"/>
                </a:cubicBezTo>
                <a:lnTo>
                  <a:pt x="9238269" y="1274131"/>
                </a:lnTo>
                <a:lnTo>
                  <a:pt x="4" y="1274131"/>
                </a:lnTo>
                <a:lnTo>
                  <a:pt x="4" y="1270749"/>
                </a:lnTo>
                <a:lnTo>
                  <a:pt x="0" y="1270749"/>
                </a:lnTo>
                <a:close/>
              </a:path>
            </a:pathLst>
          </a:custGeom>
          <a:solidFill>
            <a:srgbClr val="59A6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eaLnBrk="0" fontAlgn="base" hangingPunct="0">
              <a:spcBef>
                <a:spcPct val="0"/>
              </a:spcBef>
              <a:spcAft>
                <a:spcPct val="0"/>
              </a:spcAft>
            </a:pPr>
            <a:r>
              <a:rPr lang="en-US" sz="3000">
                <a:solidFill>
                  <a:schemeClr val="bg1"/>
                </a:solidFill>
              </a:rPr>
              <a:t>Your Focus:</a:t>
            </a:r>
          </a:p>
          <a:p>
            <a:pPr eaLnBrk="0" fontAlgn="base" hangingPunct="0">
              <a:spcBef>
                <a:spcPct val="0"/>
              </a:spcBef>
              <a:spcAft>
                <a:spcPct val="0"/>
              </a:spcAft>
            </a:pPr>
            <a:r>
              <a:rPr lang="en-US" sz="3000" b="1">
                <a:solidFill>
                  <a:schemeClr val="bg1"/>
                </a:solidFill>
                <a:latin typeface="Arial" panose="020B0604020202020204"/>
              </a:rPr>
              <a:t>Increase Asset Utilization and Inventory Visibility</a:t>
            </a:r>
            <a:endParaRPr lang="en-US" sz="3000">
              <a:solidFill>
                <a:schemeClr val="bg1"/>
              </a:solidFill>
            </a:endParaRPr>
          </a:p>
        </p:txBody>
      </p:sp>
      <p:grpSp>
        <p:nvGrpSpPr>
          <p:cNvPr id="14" name="Group 13">
            <a:extLst>
              <a:ext uri="{FF2B5EF4-FFF2-40B4-BE49-F238E27FC236}">
                <a16:creationId xmlns:a16="http://schemas.microsoft.com/office/drawing/2014/main" id="{D0C3F9B2-FE22-0F5A-5E4C-F8CFF402C657}"/>
              </a:ext>
            </a:extLst>
          </p:cNvPr>
          <p:cNvGrpSpPr/>
          <p:nvPr/>
        </p:nvGrpSpPr>
        <p:grpSpPr>
          <a:xfrm>
            <a:off x="942626" y="3846953"/>
            <a:ext cx="9798111" cy="2111554"/>
            <a:chOff x="942626" y="3846953"/>
            <a:chExt cx="9798111" cy="2111554"/>
          </a:xfrm>
        </p:grpSpPr>
        <p:sp>
          <p:nvSpPr>
            <p:cNvPr id="9" name="Text Placeholder 2">
              <a:extLst>
                <a:ext uri="{FF2B5EF4-FFF2-40B4-BE49-F238E27FC236}">
                  <a16:creationId xmlns:a16="http://schemas.microsoft.com/office/drawing/2014/main" id="{FDA9D03C-7E76-9D3E-7087-7A5FC241F517}"/>
                </a:ext>
              </a:extLst>
            </p:cNvPr>
            <p:cNvSpPr txBox="1">
              <a:spLocks/>
            </p:cNvSpPr>
            <p:nvPr/>
          </p:nvSpPr>
          <p:spPr>
            <a:xfrm>
              <a:off x="942626" y="3906076"/>
              <a:ext cx="2299855" cy="1993308"/>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r>
                <a:rPr lang="en-US" sz="3000" b="1"/>
                <a:t>With Zebra and our partners, you can</a:t>
              </a:r>
            </a:p>
          </p:txBody>
        </p:sp>
        <p:grpSp>
          <p:nvGrpSpPr>
            <p:cNvPr id="51" name="Group 50">
              <a:extLst>
                <a:ext uri="{FF2B5EF4-FFF2-40B4-BE49-F238E27FC236}">
                  <a16:creationId xmlns:a16="http://schemas.microsoft.com/office/drawing/2014/main" id="{6F8E196B-2DCA-BB56-5814-33724C7F13C9}"/>
                </a:ext>
              </a:extLst>
            </p:cNvPr>
            <p:cNvGrpSpPr/>
            <p:nvPr/>
          </p:nvGrpSpPr>
          <p:grpSpPr>
            <a:xfrm>
              <a:off x="3317924" y="3846953"/>
              <a:ext cx="7422813" cy="2111554"/>
              <a:chOff x="3311572" y="3875744"/>
              <a:chExt cx="7422813" cy="2111554"/>
            </a:xfrm>
          </p:grpSpPr>
          <p:grpSp>
            <p:nvGrpSpPr>
              <p:cNvPr id="27" name="Group 26">
                <a:extLst>
                  <a:ext uri="{FF2B5EF4-FFF2-40B4-BE49-F238E27FC236}">
                    <a16:creationId xmlns:a16="http://schemas.microsoft.com/office/drawing/2014/main" id="{277234B5-D7B3-8D1A-F975-C0CBDB5CF506}"/>
                  </a:ext>
                </a:extLst>
              </p:cNvPr>
              <p:cNvGrpSpPr/>
              <p:nvPr/>
            </p:nvGrpSpPr>
            <p:grpSpPr>
              <a:xfrm>
                <a:off x="3311572" y="3875744"/>
                <a:ext cx="2111554" cy="2111554"/>
                <a:chOff x="3311572" y="3875744"/>
                <a:chExt cx="2111554" cy="2111554"/>
              </a:xfrm>
            </p:grpSpPr>
            <p:grpSp>
              <p:nvGrpSpPr>
                <p:cNvPr id="24" name="Group 23">
                  <a:extLst>
                    <a:ext uri="{FF2B5EF4-FFF2-40B4-BE49-F238E27FC236}">
                      <a16:creationId xmlns:a16="http://schemas.microsoft.com/office/drawing/2014/main" id="{876C97E6-C61B-9DE7-E0E4-52544B9F4B86}"/>
                    </a:ext>
                  </a:extLst>
                </p:cNvPr>
                <p:cNvGrpSpPr/>
                <p:nvPr/>
              </p:nvGrpSpPr>
              <p:grpSpPr>
                <a:xfrm>
                  <a:off x="3311572" y="3875744"/>
                  <a:ext cx="2111554" cy="2111554"/>
                  <a:chOff x="3311572" y="3875744"/>
                  <a:chExt cx="2111554" cy="2111554"/>
                </a:xfrm>
              </p:grpSpPr>
              <p:sp>
                <p:nvSpPr>
                  <p:cNvPr id="34" name="Oval 33">
                    <a:extLst>
                      <a:ext uri="{FF2B5EF4-FFF2-40B4-BE49-F238E27FC236}">
                        <a16:creationId xmlns:a16="http://schemas.microsoft.com/office/drawing/2014/main" id="{4AE94BB7-24DA-B6A6-F8EF-9A43DAFD940D}"/>
                      </a:ext>
                    </a:extLst>
                  </p:cNvPr>
                  <p:cNvSpPr/>
                  <p:nvPr/>
                </p:nvSpPr>
                <p:spPr>
                  <a:xfrm>
                    <a:off x="3311572" y="3875744"/>
                    <a:ext cx="2111554" cy="2111554"/>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218D8E1-F2A7-D930-5FF3-9F3C61A2AFB9}"/>
                      </a:ext>
                    </a:extLst>
                  </p:cNvPr>
                  <p:cNvGrpSpPr/>
                  <p:nvPr/>
                </p:nvGrpSpPr>
                <p:grpSpPr>
                  <a:xfrm>
                    <a:off x="3457698" y="4021870"/>
                    <a:ext cx="1819302" cy="1819302"/>
                    <a:chOff x="3463569" y="3993396"/>
                    <a:chExt cx="1819302" cy="1819302"/>
                  </a:xfrm>
                </p:grpSpPr>
                <p:pic>
                  <p:nvPicPr>
                    <p:cNvPr id="26" name="Graphic 25">
                      <a:extLst>
                        <a:ext uri="{FF2B5EF4-FFF2-40B4-BE49-F238E27FC236}">
                          <a16:creationId xmlns:a16="http://schemas.microsoft.com/office/drawing/2014/main" id="{0EC46286-057C-A8D2-19BC-1C4A9D33C8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463569" y="3993396"/>
                      <a:ext cx="1819302" cy="1819302"/>
                    </a:xfrm>
                    <a:prstGeom prst="rect">
                      <a:avLst/>
                    </a:prstGeom>
                  </p:spPr>
                </p:pic>
                <p:sp>
                  <p:nvSpPr>
                    <p:cNvPr id="50" name="Oval 49">
                      <a:extLst>
                        <a:ext uri="{FF2B5EF4-FFF2-40B4-BE49-F238E27FC236}">
                          <a16:creationId xmlns:a16="http://schemas.microsoft.com/office/drawing/2014/main" id="{3F0D8694-5E82-FB79-79BC-66BCAAECFB13}"/>
                        </a:ext>
                      </a:extLst>
                    </p:cNvPr>
                    <p:cNvSpPr/>
                    <p:nvPr/>
                  </p:nvSpPr>
                  <p:spPr>
                    <a:xfrm>
                      <a:off x="3649344" y="4171458"/>
                      <a:ext cx="1469446" cy="1469446"/>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extBox 30">
                  <a:extLst>
                    <a:ext uri="{FF2B5EF4-FFF2-40B4-BE49-F238E27FC236}">
                      <a16:creationId xmlns:a16="http://schemas.microsoft.com/office/drawing/2014/main" id="{50333F89-F493-AC4E-F860-065E7BE15490}"/>
                    </a:ext>
                  </a:extLst>
                </p:cNvPr>
                <p:cNvSpPr txBox="1"/>
                <p:nvPr/>
              </p:nvSpPr>
              <p:spPr>
                <a:xfrm>
                  <a:off x="3685807" y="4416721"/>
                  <a:ext cx="1342558" cy="1054135"/>
                </a:xfrm>
                <a:prstGeom prst="rect">
                  <a:avLst/>
                </a:prstGeom>
                <a:noFill/>
              </p:spPr>
              <p:txBody>
                <a:bodyPr wrap="square">
                  <a:spAutoFit/>
                </a:bodyPr>
                <a:lstStyle/>
                <a:p>
                  <a:pPr algn="ctr">
                    <a:lnSpc>
                      <a:spcPts val="1480"/>
                    </a:lnSpc>
                  </a:pPr>
                  <a:r>
                    <a:rPr lang="en-US" sz="1400" b="1"/>
                    <a:t>Gain &gt;50% </a:t>
                  </a:r>
                  <a:r>
                    <a:rPr lang="en-US" sz="1400"/>
                    <a:t>time savings in inbound storage operations</a:t>
                  </a:r>
                </a:p>
              </p:txBody>
            </p:sp>
          </p:grpSp>
          <p:grpSp>
            <p:nvGrpSpPr>
              <p:cNvPr id="5" name="Group 4">
                <a:extLst>
                  <a:ext uri="{FF2B5EF4-FFF2-40B4-BE49-F238E27FC236}">
                    <a16:creationId xmlns:a16="http://schemas.microsoft.com/office/drawing/2014/main" id="{734886F9-65FC-EBFE-F386-9E52639408AE}"/>
                  </a:ext>
                </a:extLst>
              </p:cNvPr>
              <p:cNvGrpSpPr/>
              <p:nvPr/>
            </p:nvGrpSpPr>
            <p:grpSpPr>
              <a:xfrm>
                <a:off x="5969083" y="3875744"/>
                <a:ext cx="2111554" cy="2111554"/>
                <a:chOff x="6392625" y="4013674"/>
                <a:chExt cx="2299855" cy="2299855"/>
              </a:xfrm>
            </p:grpSpPr>
            <p:sp>
              <p:nvSpPr>
                <p:cNvPr id="68" name="Oval 67">
                  <a:extLst>
                    <a:ext uri="{FF2B5EF4-FFF2-40B4-BE49-F238E27FC236}">
                      <a16:creationId xmlns:a16="http://schemas.microsoft.com/office/drawing/2014/main" id="{ABE908B5-BBC3-6B16-9C5F-AE1E1DF9035E}"/>
                    </a:ext>
                  </a:extLst>
                </p:cNvPr>
                <p:cNvSpPr/>
                <p:nvPr/>
              </p:nvSpPr>
              <p:spPr>
                <a:xfrm>
                  <a:off x="6540413" y="4157848"/>
                  <a:ext cx="2011796" cy="2011796"/>
                </a:xfrm>
                <a:prstGeom prst="ellips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74676BC-ABDF-E37A-15F9-1740BCAE6ADB}"/>
                    </a:ext>
                  </a:extLst>
                </p:cNvPr>
                <p:cNvSpPr/>
                <p:nvPr/>
              </p:nvSpPr>
              <p:spPr>
                <a:xfrm>
                  <a:off x="6392625" y="4013674"/>
                  <a:ext cx="2299855" cy="2299855"/>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24D3D05-CB86-580F-68D1-654E5EBEEA0E}"/>
                    </a:ext>
                  </a:extLst>
                </p:cNvPr>
                <p:cNvSpPr/>
                <p:nvPr/>
              </p:nvSpPr>
              <p:spPr>
                <a:xfrm>
                  <a:off x="6758040" y="4358335"/>
                  <a:ext cx="1610062" cy="1610062"/>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923305C-A735-463A-4D34-60BF707A794B}"/>
                    </a:ext>
                  </a:extLst>
                </p:cNvPr>
                <p:cNvSpPr txBox="1"/>
                <p:nvPr/>
              </p:nvSpPr>
              <p:spPr>
                <a:xfrm>
                  <a:off x="6784414" y="4686036"/>
                  <a:ext cx="1462283" cy="954107"/>
                </a:xfrm>
                <a:prstGeom prst="rect">
                  <a:avLst/>
                </a:prstGeom>
                <a:noFill/>
              </p:spPr>
              <p:txBody>
                <a:bodyPr wrap="square">
                  <a:spAutoFit/>
                </a:bodyPr>
                <a:lstStyle/>
                <a:p>
                  <a:pPr algn="ctr" fontAlgn="auto">
                    <a:lnSpc>
                      <a:spcPts val="1480"/>
                    </a:lnSpc>
                    <a:spcAft>
                      <a:spcPts val="0"/>
                    </a:spcAft>
                  </a:pPr>
                  <a:r>
                    <a:rPr lang="en-US" sz="1400"/>
                    <a:t>Accurately account</a:t>
                  </a:r>
                </a:p>
                <a:p>
                  <a:pPr algn="ctr" fontAlgn="auto">
                    <a:lnSpc>
                      <a:spcPts val="1480"/>
                    </a:lnSpc>
                    <a:spcAft>
                      <a:spcPts val="0"/>
                    </a:spcAft>
                  </a:pPr>
                  <a:r>
                    <a:rPr lang="en-US" sz="1400"/>
                    <a:t> for </a:t>
                  </a:r>
                  <a:r>
                    <a:rPr lang="en-US" sz="1400" b="1"/>
                    <a:t>100% of </a:t>
                  </a:r>
                </a:p>
                <a:p>
                  <a:pPr algn="ctr" fontAlgn="auto">
                    <a:lnSpc>
                      <a:spcPts val="1480"/>
                    </a:lnSpc>
                    <a:spcAft>
                      <a:spcPts val="0"/>
                    </a:spcAft>
                  </a:pPr>
                  <a:r>
                    <a:rPr lang="en-US" sz="1400" b="1"/>
                    <a:t>inventory</a:t>
                  </a:r>
                </a:p>
              </p:txBody>
            </p:sp>
          </p:grpSp>
          <p:grpSp>
            <p:nvGrpSpPr>
              <p:cNvPr id="18" name="Group 17">
                <a:extLst>
                  <a:ext uri="{FF2B5EF4-FFF2-40B4-BE49-F238E27FC236}">
                    <a16:creationId xmlns:a16="http://schemas.microsoft.com/office/drawing/2014/main" id="{001E5723-C12C-09FA-F432-85F431525A64}"/>
                  </a:ext>
                </a:extLst>
              </p:cNvPr>
              <p:cNvGrpSpPr/>
              <p:nvPr/>
            </p:nvGrpSpPr>
            <p:grpSpPr>
              <a:xfrm>
                <a:off x="8622831" y="3875744"/>
                <a:ext cx="2111554" cy="2111554"/>
                <a:chOff x="9336804" y="4013674"/>
                <a:chExt cx="2299855" cy="2299855"/>
              </a:xfrm>
            </p:grpSpPr>
            <p:pic>
              <p:nvPicPr>
                <p:cNvPr id="28" name="Graphic 27">
                  <a:extLst>
                    <a:ext uri="{FF2B5EF4-FFF2-40B4-BE49-F238E27FC236}">
                      <a16:creationId xmlns:a16="http://schemas.microsoft.com/office/drawing/2014/main" id="{DD189E10-091D-CBF5-08A9-BC4A81DA4C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492437" y="4157705"/>
                  <a:ext cx="2011796" cy="2011796"/>
                </a:xfrm>
                <a:prstGeom prst="rect">
                  <a:avLst/>
                </a:prstGeom>
              </p:spPr>
            </p:pic>
            <p:sp>
              <p:nvSpPr>
                <p:cNvPr id="36" name="Oval 35">
                  <a:extLst>
                    <a:ext uri="{FF2B5EF4-FFF2-40B4-BE49-F238E27FC236}">
                      <a16:creationId xmlns:a16="http://schemas.microsoft.com/office/drawing/2014/main" id="{34913ED7-DDC2-C624-8175-8982CF64BAEB}"/>
                    </a:ext>
                  </a:extLst>
                </p:cNvPr>
                <p:cNvSpPr/>
                <p:nvPr/>
              </p:nvSpPr>
              <p:spPr>
                <a:xfrm>
                  <a:off x="9336804" y="4013674"/>
                  <a:ext cx="2299855" cy="2299855"/>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CC312A6-3588-CCC1-7EBB-A9CFCDD0BEA8}"/>
                    </a:ext>
                  </a:extLst>
                </p:cNvPr>
                <p:cNvSpPr/>
                <p:nvPr/>
              </p:nvSpPr>
              <p:spPr>
                <a:xfrm>
                  <a:off x="9691860" y="4358335"/>
                  <a:ext cx="1610062" cy="1610062"/>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01E1A2A-DD0D-C8FE-71DC-15CDC61AFE54}"/>
                    </a:ext>
                  </a:extLst>
                </p:cNvPr>
                <p:cNvSpPr txBox="1"/>
                <p:nvPr/>
              </p:nvSpPr>
              <p:spPr>
                <a:xfrm>
                  <a:off x="9924659" y="4699909"/>
                  <a:ext cx="1093332" cy="954107"/>
                </a:xfrm>
                <a:prstGeom prst="rect">
                  <a:avLst/>
                </a:prstGeom>
                <a:noFill/>
              </p:spPr>
              <p:txBody>
                <a:bodyPr wrap="square">
                  <a:spAutoFit/>
                </a:bodyPr>
                <a:lstStyle/>
                <a:p>
                  <a:pPr algn="ctr" fontAlgn="auto">
                    <a:lnSpc>
                      <a:spcPts val="1480"/>
                    </a:lnSpc>
                    <a:spcAft>
                      <a:spcPts val="0"/>
                    </a:spcAft>
                  </a:pPr>
                  <a:r>
                    <a:rPr lang="en-US" sz="1400" b="1"/>
                    <a:t>Reclaim 13% </a:t>
                  </a:r>
                </a:p>
                <a:p>
                  <a:pPr algn="ctr" fontAlgn="auto">
                    <a:lnSpc>
                      <a:spcPts val="1480"/>
                    </a:lnSpc>
                    <a:spcAft>
                      <a:spcPts val="0"/>
                    </a:spcAft>
                  </a:pPr>
                  <a:r>
                    <a:rPr lang="en-US" sz="1400"/>
                    <a:t>of floor space </a:t>
                  </a:r>
                </a:p>
              </p:txBody>
            </p:sp>
          </p:grpSp>
          <p:grpSp>
            <p:nvGrpSpPr>
              <p:cNvPr id="56" name="Group 55">
                <a:extLst>
                  <a:ext uri="{FF2B5EF4-FFF2-40B4-BE49-F238E27FC236}">
                    <a16:creationId xmlns:a16="http://schemas.microsoft.com/office/drawing/2014/main" id="{51D437AD-72DE-3C58-F64D-52FA3CC1CABF}"/>
                  </a:ext>
                </a:extLst>
              </p:cNvPr>
              <p:cNvGrpSpPr/>
              <p:nvPr/>
            </p:nvGrpSpPr>
            <p:grpSpPr>
              <a:xfrm>
                <a:off x="5342946" y="4770969"/>
                <a:ext cx="712544" cy="172820"/>
                <a:chOff x="5454500" y="5081788"/>
                <a:chExt cx="776089" cy="188232"/>
              </a:xfrm>
            </p:grpSpPr>
            <p:grpSp>
              <p:nvGrpSpPr>
                <p:cNvPr id="39" name="Group 38">
                  <a:extLst>
                    <a:ext uri="{FF2B5EF4-FFF2-40B4-BE49-F238E27FC236}">
                      <a16:creationId xmlns:a16="http://schemas.microsoft.com/office/drawing/2014/main" id="{829A2E61-D616-446F-F84C-4F8BB9DB8830}"/>
                    </a:ext>
                  </a:extLst>
                </p:cNvPr>
                <p:cNvGrpSpPr/>
                <p:nvPr/>
              </p:nvGrpSpPr>
              <p:grpSpPr>
                <a:xfrm>
                  <a:off x="5454500" y="5081788"/>
                  <a:ext cx="188232" cy="188232"/>
                  <a:chOff x="6463488" y="4850297"/>
                  <a:chExt cx="156446" cy="156446"/>
                </a:xfrm>
              </p:grpSpPr>
              <p:sp>
                <p:nvSpPr>
                  <p:cNvPr id="38" name="Oval 37">
                    <a:extLst>
                      <a:ext uri="{FF2B5EF4-FFF2-40B4-BE49-F238E27FC236}">
                        <a16:creationId xmlns:a16="http://schemas.microsoft.com/office/drawing/2014/main" id="{857E7DB2-8CD5-99F7-EC45-49705CBCA622}"/>
                      </a:ext>
                    </a:extLst>
                  </p:cNvPr>
                  <p:cNvSpPr/>
                  <p:nvPr/>
                </p:nvSpPr>
                <p:spPr>
                  <a:xfrm>
                    <a:off x="6463488"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05CA355-E36B-9791-9731-23124BCCDA15}"/>
                      </a:ext>
                    </a:extLst>
                  </p:cNvPr>
                  <p:cNvSpPr/>
                  <p:nvPr/>
                </p:nvSpPr>
                <p:spPr>
                  <a:xfrm>
                    <a:off x="6497532"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8DE1EA0B-9B81-7ECC-B8DB-E2AE4B56E866}"/>
                    </a:ext>
                  </a:extLst>
                </p:cNvPr>
                <p:cNvCxnSpPr>
                  <a:cxnSpLocks/>
                  <a:stCxn id="55" idx="6"/>
                  <a:endCxn id="38" idx="6"/>
                </p:cNvCxnSpPr>
                <p:nvPr/>
              </p:nvCxnSpPr>
              <p:spPr>
                <a:xfrm flipH="1">
                  <a:off x="5642732" y="5175904"/>
                  <a:ext cx="54689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A067A652-6DBB-83E9-B494-522D0EA621FB}"/>
                    </a:ext>
                  </a:extLst>
                </p:cNvPr>
                <p:cNvGrpSpPr/>
                <p:nvPr/>
              </p:nvGrpSpPr>
              <p:grpSpPr>
                <a:xfrm>
                  <a:off x="6042357" y="5081788"/>
                  <a:ext cx="188232" cy="188232"/>
                  <a:chOff x="6416390" y="4850297"/>
                  <a:chExt cx="156446" cy="156446"/>
                </a:xfrm>
              </p:grpSpPr>
              <p:sp>
                <p:nvSpPr>
                  <p:cNvPr id="54" name="Oval 53">
                    <a:extLst>
                      <a:ext uri="{FF2B5EF4-FFF2-40B4-BE49-F238E27FC236}">
                        <a16:creationId xmlns:a16="http://schemas.microsoft.com/office/drawing/2014/main" id="{A0B724F6-59DA-71D9-2BA4-6D4EC328B774}"/>
                      </a:ext>
                    </a:extLst>
                  </p:cNvPr>
                  <p:cNvSpPr/>
                  <p:nvPr/>
                </p:nvSpPr>
                <p:spPr>
                  <a:xfrm>
                    <a:off x="6416390"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E538DCE-EB62-0E1E-4803-E909C0C2C56F}"/>
                      </a:ext>
                    </a:extLst>
                  </p:cNvPr>
                  <p:cNvSpPr/>
                  <p:nvPr/>
                </p:nvSpPr>
                <p:spPr>
                  <a:xfrm>
                    <a:off x="6450436"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009FFC31-BDB0-90D1-ACA1-52AA0F438413}"/>
                  </a:ext>
                </a:extLst>
              </p:cNvPr>
              <p:cNvGrpSpPr/>
              <p:nvPr/>
            </p:nvGrpSpPr>
            <p:grpSpPr>
              <a:xfrm>
                <a:off x="7996694" y="4770969"/>
                <a:ext cx="712544" cy="172820"/>
                <a:chOff x="5454500" y="5081788"/>
                <a:chExt cx="776089" cy="188232"/>
              </a:xfrm>
            </p:grpSpPr>
            <p:grpSp>
              <p:nvGrpSpPr>
                <p:cNvPr id="42" name="Group 41">
                  <a:extLst>
                    <a:ext uri="{FF2B5EF4-FFF2-40B4-BE49-F238E27FC236}">
                      <a16:creationId xmlns:a16="http://schemas.microsoft.com/office/drawing/2014/main" id="{2C1F0330-ADDC-BD7E-617E-BB72BD218C5D}"/>
                    </a:ext>
                  </a:extLst>
                </p:cNvPr>
                <p:cNvGrpSpPr/>
                <p:nvPr/>
              </p:nvGrpSpPr>
              <p:grpSpPr>
                <a:xfrm>
                  <a:off x="5454500" y="5081788"/>
                  <a:ext cx="188232" cy="188232"/>
                  <a:chOff x="6463488" y="4850297"/>
                  <a:chExt cx="156446" cy="156446"/>
                </a:xfrm>
              </p:grpSpPr>
              <p:sp>
                <p:nvSpPr>
                  <p:cNvPr id="48" name="Oval 47">
                    <a:extLst>
                      <a:ext uri="{FF2B5EF4-FFF2-40B4-BE49-F238E27FC236}">
                        <a16:creationId xmlns:a16="http://schemas.microsoft.com/office/drawing/2014/main" id="{2FDA3287-09D5-17C9-1960-489FDE7E3562}"/>
                      </a:ext>
                    </a:extLst>
                  </p:cNvPr>
                  <p:cNvSpPr/>
                  <p:nvPr/>
                </p:nvSpPr>
                <p:spPr>
                  <a:xfrm>
                    <a:off x="6463488"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DAD7FCE-9F15-760F-00AC-D7F56687DFE3}"/>
                      </a:ext>
                    </a:extLst>
                  </p:cNvPr>
                  <p:cNvSpPr/>
                  <p:nvPr/>
                </p:nvSpPr>
                <p:spPr>
                  <a:xfrm>
                    <a:off x="6497532"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25C70807-9CC7-0C94-5B27-BDD84355C4FC}"/>
                    </a:ext>
                  </a:extLst>
                </p:cNvPr>
                <p:cNvCxnSpPr>
                  <a:cxnSpLocks/>
                  <a:stCxn id="47" idx="6"/>
                  <a:endCxn id="48" idx="6"/>
                </p:cNvCxnSpPr>
                <p:nvPr/>
              </p:nvCxnSpPr>
              <p:spPr>
                <a:xfrm flipH="1">
                  <a:off x="5642732" y="5175904"/>
                  <a:ext cx="54689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A1CED3FA-E12B-4B1E-0CC4-85C9B8608E82}"/>
                    </a:ext>
                  </a:extLst>
                </p:cNvPr>
                <p:cNvGrpSpPr/>
                <p:nvPr/>
              </p:nvGrpSpPr>
              <p:grpSpPr>
                <a:xfrm>
                  <a:off x="6042357" y="5081788"/>
                  <a:ext cx="188232" cy="188232"/>
                  <a:chOff x="6416390" y="4850297"/>
                  <a:chExt cx="156446" cy="156446"/>
                </a:xfrm>
              </p:grpSpPr>
              <p:sp>
                <p:nvSpPr>
                  <p:cNvPr id="46" name="Oval 45">
                    <a:extLst>
                      <a:ext uri="{FF2B5EF4-FFF2-40B4-BE49-F238E27FC236}">
                        <a16:creationId xmlns:a16="http://schemas.microsoft.com/office/drawing/2014/main" id="{4281DD36-CF78-BA4C-672C-B1D661C0CCB6}"/>
                      </a:ext>
                    </a:extLst>
                  </p:cNvPr>
                  <p:cNvSpPr/>
                  <p:nvPr/>
                </p:nvSpPr>
                <p:spPr>
                  <a:xfrm>
                    <a:off x="6416390"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DEE5DF2-3B60-2062-147E-A930C65207F3}"/>
                      </a:ext>
                    </a:extLst>
                  </p:cNvPr>
                  <p:cNvSpPr/>
                  <p:nvPr/>
                </p:nvSpPr>
                <p:spPr>
                  <a:xfrm>
                    <a:off x="6450436"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82" name="Graphic 81">
            <a:extLst>
              <a:ext uri="{FF2B5EF4-FFF2-40B4-BE49-F238E27FC236}">
                <a16:creationId xmlns:a16="http://schemas.microsoft.com/office/drawing/2014/main" id="{B3F1004D-A021-94D0-60A2-6D236530FA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8564" y="529333"/>
            <a:ext cx="921518" cy="1036709"/>
          </a:xfrm>
          <a:prstGeom prst="rect">
            <a:avLst/>
          </a:prstGeom>
        </p:spPr>
      </p:pic>
      <p:sp>
        <p:nvSpPr>
          <p:cNvPr id="10" name="TextBox 9">
            <a:extLst>
              <a:ext uri="{FF2B5EF4-FFF2-40B4-BE49-F238E27FC236}">
                <a16:creationId xmlns:a16="http://schemas.microsoft.com/office/drawing/2014/main" id="{882994CF-D19B-0FA5-8C17-01CBDAB10377}"/>
              </a:ext>
            </a:extLst>
          </p:cNvPr>
          <p:cNvSpPr txBox="1"/>
          <p:nvPr/>
        </p:nvSpPr>
        <p:spPr>
          <a:xfrm>
            <a:off x="868671" y="6027681"/>
            <a:ext cx="3512829" cy="246221"/>
          </a:xfrm>
          <a:prstGeom prst="rect">
            <a:avLst/>
          </a:prstGeom>
          <a:noFill/>
        </p:spPr>
        <p:txBody>
          <a:bodyPr wrap="square" rtlCol="0">
            <a:spAutoFit/>
          </a:bodyPr>
          <a:lstStyle/>
          <a:p>
            <a:r>
              <a:rPr lang="en-US" sz="1000">
                <a:solidFill>
                  <a:schemeClr val="bg1">
                    <a:lumMod val="65000"/>
                  </a:schemeClr>
                </a:solidFill>
              </a:rPr>
              <a:t>Source: Zebra’s Outcome Based Messaging Framework </a:t>
            </a:r>
          </a:p>
        </p:txBody>
      </p:sp>
    </p:spTree>
    <p:extLst>
      <p:ext uri="{BB962C8B-B14F-4D97-AF65-F5344CB8AC3E}">
        <p14:creationId xmlns:p14="http://schemas.microsoft.com/office/powerpoint/2010/main" val="13491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2BD9-6B5C-8E0F-4BAD-682BF36FFACC}"/>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9459EB57-2641-1BCF-FB8F-09E3FDB39F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92399" y="500297"/>
            <a:ext cx="10996424" cy="6357703"/>
          </a:xfrm>
          <a:prstGeom prst="rect">
            <a:avLst/>
          </a:prstGeom>
        </p:spPr>
      </p:pic>
      <p:sp>
        <p:nvSpPr>
          <p:cNvPr id="21" name="Freeform 20">
            <a:extLst>
              <a:ext uri="{FF2B5EF4-FFF2-40B4-BE49-F238E27FC236}">
                <a16:creationId xmlns:a16="http://schemas.microsoft.com/office/drawing/2014/main" id="{D3583CF7-E3A6-66FB-8217-A34DDD7C2530}"/>
              </a:ext>
            </a:extLst>
          </p:cNvPr>
          <p:cNvSpPr/>
          <p:nvPr/>
        </p:nvSpPr>
        <p:spPr>
          <a:xfrm>
            <a:off x="-20796" y="1695280"/>
            <a:ext cx="10441466" cy="1378724"/>
          </a:xfrm>
          <a:custGeom>
            <a:avLst/>
            <a:gdLst>
              <a:gd name="connsiteX0" fmla="*/ 0 w 10559229"/>
              <a:gd name="connsiteY0" fmla="*/ 0 h 1378724"/>
              <a:gd name="connsiteX1" fmla="*/ 10559229 w 10559229"/>
              <a:gd name="connsiteY1" fmla="*/ 0 h 1378724"/>
              <a:gd name="connsiteX2" fmla="*/ 8129740 w 10559229"/>
              <a:gd name="connsiteY2" fmla="*/ 1370493 h 1378724"/>
              <a:gd name="connsiteX3" fmla="*/ 0 w 10559229"/>
              <a:gd name="connsiteY3" fmla="*/ 1378724 h 1378724"/>
              <a:gd name="connsiteX4" fmla="*/ 0 w 10559229"/>
              <a:gd name="connsiteY4" fmla="*/ 0 h 1378724"/>
              <a:gd name="connsiteX0" fmla="*/ 124691 w 10559229"/>
              <a:gd name="connsiteY0" fmla="*/ 6927 h 1378724"/>
              <a:gd name="connsiteX1" fmla="*/ 10559229 w 10559229"/>
              <a:gd name="connsiteY1" fmla="*/ 0 h 1378724"/>
              <a:gd name="connsiteX2" fmla="*/ 8129740 w 10559229"/>
              <a:gd name="connsiteY2" fmla="*/ 1370493 h 1378724"/>
              <a:gd name="connsiteX3" fmla="*/ 0 w 10559229"/>
              <a:gd name="connsiteY3" fmla="*/ 1378724 h 1378724"/>
              <a:gd name="connsiteX4" fmla="*/ 124691 w 10559229"/>
              <a:gd name="connsiteY4" fmla="*/ 6927 h 1378724"/>
              <a:gd name="connsiteX0" fmla="*/ 6928 w 10441466"/>
              <a:gd name="connsiteY0" fmla="*/ 6927 h 1378724"/>
              <a:gd name="connsiteX1" fmla="*/ 10441466 w 10441466"/>
              <a:gd name="connsiteY1" fmla="*/ 0 h 1378724"/>
              <a:gd name="connsiteX2" fmla="*/ 8011977 w 10441466"/>
              <a:gd name="connsiteY2" fmla="*/ 1370493 h 1378724"/>
              <a:gd name="connsiteX3" fmla="*/ 0 w 10441466"/>
              <a:gd name="connsiteY3" fmla="*/ 1378724 h 1378724"/>
              <a:gd name="connsiteX4" fmla="*/ 6928 w 10441466"/>
              <a:gd name="connsiteY4" fmla="*/ 6927 h 1378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466" h="1378724">
                <a:moveTo>
                  <a:pt x="6928" y="6927"/>
                </a:moveTo>
                <a:lnTo>
                  <a:pt x="10441466" y="0"/>
                </a:lnTo>
                <a:lnTo>
                  <a:pt x="8011977" y="1370493"/>
                </a:lnTo>
                <a:lnTo>
                  <a:pt x="0" y="1378724"/>
                </a:lnTo>
                <a:cubicBezTo>
                  <a:pt x="2309" y="921458"/>
                  <a:pt x="4619" y="464193"/>
                  <a:pt x="6928" y="6927"/>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 Placeholder 22">
            <a:extLst>
              <a:ext uri="{FF2B5EF4-FFF2-40B4-BE49-F238E27FC236}">
                <a16:creationId xmlns:a16="http://schemas.microsoft.com/office/drawing/2014/main" id="{FB547286-44ED-A82F-8DAE-DEE76A2EC999}"/>
              </a:ext>
            </a:extLst>
          </p:cNvPr>
          <p:cNvSpPr txBox="1">
            <a:spLocks/>
          </p:cNvSpPr>
          <p:nvPr/>
        </p:nvSpPr>
        <p:spPr>
          <a:xfrm>
            <a:off x="544629" y="3302435"/>
            <a:ext cx="5720697" cy="2799982"/>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Inbound/outbound data capture depends on workers’ efforts</a:t>
            </a:r>
            <a:endParaRPr lang="en-US" sz="1400">
              <a:solidFill>
                <a:schemeClr val="tx1">
                  <a:lumMod val="65000"/>
                  <a:lumOff val="35000"/>
                </a:schemeClr>
              </a:solidFill>
              <a:latin typeface="Arial"/>
            </a:endParaRPr>
          </a:p>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Wasted time hunting for lost or misplaced items</a:t>
            </a:r>
          </a:p>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Difficulty moving and shipping goods </a:t>
            </a:r>
          </a:p>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Jeopardized stock levels </a:t>
            </a:r>
          </a:p>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Risk of violating regulatory compliance </a:t>
            </a:r>
            <a:br>
              <a:rPr lang="en-US" sz="1400">
                <a:solidFill>
                  <a:schemeClr val="tx1">
                    <a:lumMod val="65000"/>
                    <a:lumOff val="35000"/>
                  </a:schemeClr>
                </a:solidFill>
                <a:latin typeface="Arial"/>
                <a:ea typeface="Arial" panose="020B0604020202020204" pitchFamily="34" charset="0"/>
                <a:cs typeface="Times New Roman"/>
              </a:rPr>
            </a:br>
            <a:r>
              <a:rPr lang="en-US" sz="1400">
                <a:solidFill>
                  <a:schemeClr val="tx1">
                    <a:lumMod val="65000"/>
                    <a:lumOff val="35000"/>
                  </a:schemeClr>
                </a:solidFill>
                <a:latin typeface="Arial"/>
                <a:ea typeface="Arial" panose="020B0604020202020204" pitchFamily="34" charset="0"/>
                <a:cs typeface="Times New Roman"/>
              </a:rPr>
              <a:t>or customer mandates</a:t>
            </a:r>
          </a:p>
          <a:p>
            <a:pPr marL="0" indent="0">
              <a:lnSpc>
                <a:spcPct val="115000"/>
              </a:lnSpc>
              <a:spcBef>
                <a:spcPts val="0"/>
              </a:spcBef>
              <a:spcAft>
                <a:spcPts val="1300"/>
              </a:spcAft>
              <a:buClr>
                <a:schemeClr val="tx1">
                  <a:lumMod val="75000"/>
                  <a:lumOff val="25000"/>
                </a:schemeClr>
              </a:buClr>
              <a:buNone/>
            </a:pPr>
            <a:r>
              <a:rPr lang="en-US" sz="1400">
                <a:solidFill>
                  <a:schemeClr val="tx1">
                    <a:lumMod val="65000"/>
                    <a:lumOff val="35000"/>
                  </a:schemeClr>
                </a:solidFill>
                <a:latin typeface="Arial"/>
                <a:ea typeface="Arial" panose="020B0604020202020204" pitchFamily="34" charset="0"/>
                <a:cs typeface="Times New Roman"/>
              </a:rPr>
              <a:t>Increasing costs from continually </a:t>
            </a:r>
            <a:br>
              <a:rPr lang="en-US" sz="1400">
                <a:solidFill>
                  <a:schemeClr val="tx1">
                    <a:lumMod val="65000"/>
                    <a:lumOff val="35000"/>
                  </a:schemeClr>
                </a:solidFill>
                <a:latin typeface="Arial"/>
                <a:ea typeface="Arial" panose="020B0604020202020204" pitchFamily="34" charset="0"/>
                <a:cs typeface="Times New Roman"/>
              </a:rPr>
            </a:br>
            <a:r>
              <a:rPr lang="en-US" sz="1400">
                <a:solidFill>
                  <a:schemeClr val="tx1">
                    <a:lumMod val="65000"/>
                    <a:lumOff val="35000"/>
                  </a:schemeClr>
                </a:solidFill>
                <a:latin typeface="Arial"/>
                <a:ea typeface="Arial" panose="020B0604020202020204" pitchFamily="34" charset="0"/>
                <a:cs typeface="Times New Roman"/>
              </a:rPr>
              <a:t>replacing lost or stolen assets</a:t>
            </a:r>
            <a:endParaRPr lang="en-US" sz="1400">
              <a:solidFill>
                <a:schemeClr val="tx1">
                  <a:lumMod val="65000"/>
                  <a:lumOff val="35000"/>
                </a:schemeClr>
              </a:solidFill>
            </a:endParaRPr>
          </a:p>
        </p:txBody>
      </p:sp>
      <p:sp>
        <p:nvSpPr>
          <p:cNvPr id="6" name="Title 1">
            <a:extLst>
              <a:ext uri="{FF2B5EF4-FFF2-40B4-BE49-F238E27FC236}">
                <a16:creationId xmlns:a16="http://schemas.microsoft.com/office/drawing/2014/main" id="{0055B3C1-CCB8-3802-73EA-0F776F70F505}"/>
              </a:ext>
            </a:extLst>
          </p:cNvPr>
          <p:cNvSpPr txBox="1">
            <a:spLocks/>
          </p:cNvSpPr>
          <p:nvPr/>
        </p:nvSpPr>
        <p:spPr>
          <a:xfrm>
            <a:off x="346022" y="521552"/>
            <a:ext cx="10340520" cy="976699"/>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spcAft>
                <a:spcPts val="0"/>
              </a:spcAft>
            </a:pPr>
            <a:r>
              <a:rPr lang="en-US" sz="3000"/>
              <a:t>Challenges Persist </a:t>
            </a:r>
            <a:br>
              <a:rPr lang="en-US" sz="3000">
                <a:solidFill>
                  <a:srgbClr val="FF0000"/>
                </a:solidFill>
              </a:rPr>
            </a:br>
            <a:r>
              <a:rPr lang="en-US" sz="3000" b="1">
                <a:solidFill>
                  <a:srgbClr val="0073E6"/>
                </a:solidFill>
              </a:rPr>
              <a:t>Real-time asset and inventory visibility gaps</a:t>
            </a:r>
          </a:p>
        </p:txBody>
      </p:sp>
      <p:sp>
        <p:nvSpPr>
          <p:cNvPr id="7" name="Text Placeholder 2">
            <a:extLst>
              <a:ext uri="{FF2B5EF4-FFF2-40B4-BE49-F238E27FC236}">
                <a16:creationId xmlns:a16="http://schemas.microsoft.com/office/drawing/2014/main" id="{803FB6A8-31C3-3C40-3C9F-DBAA8AD4E8E7}"/>
              </a:ext>
            </a:extLst>
          </p:cNvPr>
          <p:cNvSpPr txBox="1">
            <a:spLocks/>
          </p:cNvSpPr>
          <p:nvPr/>
        </p:nvSpPr>
        <p:spPr>
          <a:xfrm>
            <a:off x="223340" y="940665"/>
            <a:ext cx="11225908" cy="36576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endParaRPr lang="en-US"/>
          </a:p>
        </p:txBody>
      </p:sp>
      <p:sp>
        <p:nvSpPr>
          <p:cNvPr id="5" name="TextBox 4">
            <a:extLst>
              <a:ext uri="{FF2B5EF4-FFF2-40B4-BE49-F238E27FC236}">
                <a16:creationId xmlns:a16="http://schemas.microsoft.com/office/drawing/2014/main" id="{B744C90B-5D45-D283-9F07-630496F95754}"/>
              </a:ext>
            </a:extLst>
          </p:cNvPr>
          <p:cNvSpPr txBox="1"/>
          <p:nvPr/>
        </p:nvSpPr>
        <p:spPr>
          <a:xfrm>
            <a:off x="13536891" y="490194"/>
            <a:ext cx="0" cy="0"/>
          </a:xfrm>
          <a:prstGeom prst="rect">
            <a:avLst/>
          </a:prstGeom>
          <a:noFill/>
        </p:spPr>
        <p:txBody>
          <a:bodyPr wrap="none" lIns="0" tIns="0" rIns="0" bIns="0" rtlCol="0">
            <a:noAutofit/>
          </a:bodyPr>
          <a:lstStyle/>
          <a:p>
            <a:pPr algn="l"/>
            <a:endParaRPr lang="en-US" err="1"/>
          </a:p>
        </p:txBody>
      </p:sp>
      <p:grpSp>
        <p:nvGrpSpPr>
          <p:cNvPr id="3" name="Group 2">
            <a:extLst>
              <a:ext uri="{FF2B5EF4-FFF2-40B4-BE49-F238E27FC236}">
                <a16:creationId xmlns:a16="http://schemas.microsoft.com/office/drawing/2014/main" id="{F13DE5EB-41D1-65AE-8D09-7F29C0019D4C}"/>
              </a:ext>
            </a:extLst>
          </p:cNvPr>
          <p:cNvGrpSpPr/>
          <p:nvPr/>
        </p:nvGrpSpPr>
        <p:grpSpPr>
          <a:xfrm>
            <a:off x="544629" y="3621829"/>
            <a:ext cx="5475374" cy="327695"/>
            <a:chOff x="317087" y="2675257"/>
            <a:chExt cx="7137053" cy="327695"/>
          </a:xfrm>
        </p:grpSpPr>
        <p:pic>
          <p:nvPicPr>
            <p:cNvPr id="4" name="Picture 3" descr="Shape&#10;&#10;Description automatically generated with low confidence">
              <a:extLst>
                <a:ext uri="{FF2B5EF4-FFF2-40B4-BE49-F238E27FC236}">
                  <a16:creationId xmlns:a16="http://schemas.microsoft.com/office/drawing/2014/main" id="{5EDFD586-953C-B211-028B-62EA0BFFC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812013" y="-639175"/>
              <a:ext cx="327694" cy="6956560"/>
            </a:xfrm>
            <a:prstGeom prst="rect">
              <a:avLst/>
            </a:prstGeom>
          </p:spPr>
        </p:pic>
        <p:cxnSp>
          <p:nvCxnSpPr>
            <p:cNvPr id="12" name="Straight Connector 11">
              <a:extLst>
                <a:ext uri="{FF2B5EF4-FFF2-40B4-BE49-F238E27FC236}">
                  <a16:creationId xmlns:a16="http://schemas.microsoft.com/office/drawing/2014/main" id="{29FBCB32-8353-D5E3-CD5F-A41588688035}"/>
                </a:ext>
              </a:extLst>
            </p:cNvPr>
            <p:cNvCxnSpPr>
              <a:cxnSpLocks/>
            </p:cNvCxnSpPr>
            <p:nvPr/>
          </p:nvCxnSpPr>
          <p:spPr>
            <a:xfrm>
              <a:off x="317087" y="2675257"/>
              <a:ext cx="6760038"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A754729-1400-9306-0897-8631DB043B80}"/>
              </a:ext>
            </a:extLst>
          </p:cNvPr>
          <p:cNvGrpSpPr/>
          <p:nvPr/>
        </p:nvGrpSpPr>
        <p:grpSpPr>
          <a:xfrm>
            <a:off x="544629" y="4033721"/>
            <a:ext cx="4815311" cy="327694"/>
            <a:chOff x="317087" y="2675257"/>
            <a:chExt cx="5054382" cy="327694"/>
          </a:xfrm>
        </p:grpSpPr>
        <p:pic>
          <p:nvPicPr>
            <p:cNvPr id="39" name="Picture 38" descr="Shape&#10;&#10;Description automatically generated with low confidence">
              <a:extLst>
                <a:ext uri="{FF2B5EF4-FFF2-40B4-BE49-F238E27FC236}">
                  <a16:creationId xmlns:a16="http://schemas.microsoft.com/office/drawing/2014/main" id="{135593B7-28A8-08C6-2B0B-CCB5355149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770678" y="402160"/>
              <a:ext cx="327694" cy="4873888"/>
            </a:xfrm>
            <a:prstGeom prst="rect">
              <a:avLst/>
            </a:prstGeom>
          </p:spPr>
        </p:pic>
        <p:cxnSp>
          <p:nvCxnSpPr>
            <p:cNvPr id="40" name="Straight Connector 39">
              <a:extLst>
                <a:ext uri="{FF2B5EF4-FFF2-40B4-BE49-F238E27FC236}">
                  <a16:creationId xmlns:a16="http://schemas.microsoft.com/office/drawing/2014/main" id="{DAA07793-2C2B-BEB6-96AE-5C359E1DB89B}"/>
                </a:ext>
              </a:extLst>
            </p:cNvPr>
            <p:cNvCxnSpPr>
              <a:cxnSpLocks/>
            </p:cNvCxnSpPr>
            <p:nvPr/>
          </p:nvCxnSpPr>
          <p:spPr>
            <a:xfrm>
              <a:off x="317087" y="2675257"/>
              <a:ext cx="5054382"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ACAC2CF-0341-1135-6787-E8939FCA2351}"/>
              </a:ext>
            </a:extLst>
          </p:cNvPr>
          <p:cNvGrpSpPr/>
          <p:nvPr/>
        </p:nvGrpSpPr>
        <p:grpSpPr>
          <a:xfrm>
            <a:off x="544628" y="4445613"/>
            <a:ext cx="4260835" cy="327695"/>
            <a:chOff x="317087" y="2675257"/>
            <a:chExt cx="4725580" cy="327695"/>
          </a:xfrm>
        </p:grpSpPr>
        <p:pic>
          <p:nvPicPr>
            <p:cNvPr id="42" name="Picture 41" descr="Shape&#10;&#10;Description automatically generated with low confidence">
              <a:extLst>
                <a:ext uri="{FF2B5EF4-FFF2-40B4-BE49-F238E27FC236}">
                  <a16:creationId xmlns:a16="http://schemas.microsoft.com/office/drawing/2014/main" id="{CC418365-2ABE-9A5F-1C53-9F426CD6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606276" y="566562"/>
              <a:ext cx="327694" cy="4545086"/>
            </a:xfrm>
            <a:prstGeom prst="rect">
              <a:avLst/>
            </a:prstGeom>
          </p:spPr>
        </p:pic>
        <p:cxnSp>
          <p:nvCxnSpPr>
            <p:cNvPr id="43" name="Straight Connector 42">
              <a:extLst>
                <a:ext uri="{FF2B5EF4-FFF2-40B4-BE49-F238E27FC236}">
                  <a16:creationId xmlns:a16="http://schemas.microsoft.com/office/drawing/2014/main" id="{9CA73F08-585A-7DE1-78FF-FC2BCD766EFE}"/>
                </a:ext>
              </a:extLst>
            </p:cNvPr>
            <p:cNvCxnSpPr>
              <a:cxnSpLocks/>
            </p:cNvCxnSpPr>
            <p:nvPr/>
          </p:nvCxnSpPr>
          <p:spPr>
            <a:xfrm>
              <a:off x="317087" y="2675257"/>
              <a:ext cx="4725580"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5C60FC40-5AA4-E826-A2D5-E55DB3CAF8E7}"/>
              </a:ext>
            </a:extLst>
          </p:cNvPr>
          <p:cNvGrpSpPr/>
          <p:nvPr/>
        </p:nvGrpSpPr>
        <p:grpSpPr>
          <a:xfrm>
            <a:off x="544629" y="4865742"/>
            <a:ext cx="3531260" cy="327696"/>
            <a:chOff x="317087" y="2675257"/>
            <a:chExt cx="4146462" cy="327696"/>
          </a:xfrm>
        </p:grpSpPr>
        <p:pic>
          <p:nvPicPr>
            <p:cNvPr id="45" name="Picture 44" descr="Shape&#10;&#10;Description automatically generated with low confidence">
              <a:extLst>
                <a:ext uri="{FF2B5EF4-FFF2-40B4-BE49-F238E27FC236}">
                  <a16:creationId xmlns:a16="http://schemas.microsoft.com/office/drawing/2014/main" id="{55A2C2CC-A762-355D-2244-73708E3227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316717" y="856121"/>
              <a:ext cx="327694" cy="3965970"/>
            </a:xfrm>
            <a:prstGeom prst="rect">
              <a:avLst/>
            </a:prstGeom>
          </p:spPr>
        </p:pic>
        <p:cxnSp>
          <p:nvCxnSpPr>
            <p:cNvPr id="46" name="Straight Connector 45">
              <a:extLst>
                <a:ext uri="{FF2B5EF4-FFF2-40B4-BE49-F238E27FC236}">
                  <a16:creationId xmlns:a16="http://schemas.microsoft.com/office/drawing/2014/main" id="{91508F09-B7FC-438B-9878-A3BF216B7627}"/>
                </a:ext>
              </a:extLst>
            </p:cNvPr>
            <p:cNvCxnSpPr>
              <a:cxnSpLocks/>
            </p:cNvCxnSpPr>
            <p:nvPr/>
          </p:nvCxnSpPr>
          <p:spPr>
            <a:xfrm>
              <a:off x="317087" y="2675257"/>
              <a:ext cx="4146462"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pic>
        <p:nvPicPr>
          <p:cNvPr id="22" name="Picture 21" descr="Shape&#10;&#10;Description automatically generated with low confidence">
            <a:extLst>
              <a:ext uri="{FF2B5EF4-FFF2-40B4-BE49-F238E27FC236}">
                <a16:creationId xmlns:a16="http://schemas.microsoft.com/office/drawing/2014/main" id="{543B2263-DB83-B30B-E216-FEB90432AC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3621170" flipH="1">
            <a:off x="9079592" y="509698"/>
            <a:ext cx="327694" cy="3320890"/>
          </a:xfrm>
          <a:prstGeom prst="rect">
            <a:avLst/>
          </a:prstGeom>
        </p:spPr>
      </p:pic>
      <p:grpSp>
        <p:nvGrpSpPr>
          <p:cNvPr id="50" name="Group 49">
            <a:extLst>
              <a:ext uri="{FF2B5EF4-FFF2-40B4-BE49-F238E27FC236}">
                <a16:creationId xmlns:a16="http://schemas.microsoft.com/office/drawing/2014/main" id="{F766415D-7CEC-2366-AE0A-242790BD31C1}"/>
              </a:ext>
            </a:extLst>
          </p:cNvPr>
          <p:cNvGrpSpPr/>
          <p:nvPr/>
        </p:nvGrpSpPr>
        <p:grpSpPr>
          <a:xfrm>
            <a:off x="544629" y="5533007"/>
            <a:ext cx="2860348" cy="327696"/>
            <a:chOff x="317087" y="2675257"/>
            <a:chExt cx="3728413" cy="327696"/>
          </a:xfrm>
        </p:grpSpPr>
        <p:pic>
          <p:nvPicPr>
            <p:cNvPr id="51" name="Picture 50" descr="Shape&#10;&#10;Description automatically generated with low confidence">
              <a:extLst>
                <a:ext uri="{FF2B5EF4-FFF2-40B4-BE49-F238E27FC236}">
                  <a16:creationId xmlns:a16="http://schemas.microsoft.com/office/drawing/2014/main" id="{B88DFA35-74E2-85B0-BEF2-8103F3FC02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107693" y="1065145"/>
              <a:ext cx="327694" cy="3547921"/>
            </a:xfrm>
            <a:prstGeom prst="rect">
              <a:avLst/>
            </a:prstGeom>
          </p:spPr>
        </p:pic>
        <p:cxnSp>
          <p:nvCxnSpPr>
            <p:cNvPr id="52" name="Straight Connector 51">
              <a:extLst>
                <a:ext uri="{FF2B5EF4-FFF2-40B4-BE49-F238E27FC236}">
                  <a16:creationId xmlns:a16="http://schemas.microsoft.com/office/drawing/2014/main" id="{DEFC7D43-4DC8-C372-09CA-BBFA2F5B3740}"/>
                </a:ext>
              </a:extLst>
            </p:cNvPr>
            <p:cNvCxnSpPr>
              <a:cxnSpLocks/>
            </p:cNvCxnSpPr>
            <p:nvPr/>
          </p:nvCxnSpPr>
          <p:spPr>
            <a:xfrm>
              <a:off x="317087" y="2675257"/>
              <a:ext cx="3474431"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03F70159-41ED-CBB6-8032-9EAB3127E3D7}"/>
              </a:ext>
            </a:extLst>
          </p:cNvPr>
          <p:cNvSpPr txBox="1"/>
          <p:nvPr/>
        </p:nvSpPr>
        <p:spPr>
          <a:xfrm>
            <a:off x="544629" y="2000166"/>
            <a:ext cx="7227388" cy="761715"/>
          </a:xfrm>
          <a:prstGeom prst="rect">
            <a:avLst/>
          </a:prstGeom>
          <a:noFill/>
        </p:spPr>
        <p:txBody>
          <a:bodyPr wrap="square" lIns="0" tIns="0" rIns="0" bIns="0" rtlCol="0">
            <a:noAutofit/>
          </a:bodyPr>
          <a:lstStyle/>
          <a:p>
            <a:r>
              <a:rPr lang="en-US" sz="2500" b="1">
                <a:solidFill>
                  <a:schemeClr val="bg1"/>
                </a:solidFill>
                <a:latin typeface="Arial" panose="020B0604020202020204" pitchFamily="34" charset="0"/>
                <a:ea typeface="MS PGothic"/>
                <a:cs typeface="Arial" panose="020B0604020202020204" pitchFamily="34" charset="0"/>
              </a:rPr>
              <a:t>Without visibility of returnable transport items </a:t>
            </a:r>
            <a:r>
              <a:rPr lang="en-US">
                <a:solidFill>
                  <a:schemeClr val="bg1"/>
                </a:solidFill>
                <a:latin typeface="Arial" panose="020B0604020202020204" pitchFamily="34" charset="0"/>
                <a:ea typeface="MS PGothic"/>
                <a:cs typeface="Arial" panose="020B0604020202020204" pitchFamily="34" charset="0"/>
              </a:rPr>
              <a:t>and productivity assets, warehouse productivity diminishes.</a:t>
            </a:r>
            <a:endParaRPr lang="en-US" sz="1700"/>
          </a:p>
        </p:txBody>
      </p:sp>
    </p:spTree>
    <p:extLst>
      <p:ext uri="{BB962C8B-B14F-4D97-AF65-F5344CB8AC3E}">
        <p14:creationId xmlns:p14="http://schemas.microsoft.com/office/powerpoint/2010/main" val="385487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7B04-7670-99D5-A1EA-3F3C323D442B}"/>
            </a:ext>
          </a:extLst>
        </p:cNvPr>
        <p:cNvGrpSpPr/>
        <p:nvPr/>
      </p:nvGrpSpPr>
      <p:grpSpPr>
        <a:xfrm>
          <a:off x="0" y="0"/>
          <a:ext cx="0" cy="0"/>
          <a:chOff x="0" y="0"/>
          <a:chExt cx="0" cy="0"/>
        </a:xfrm>
      </p:grpSpPr>
      <p:sp>
        <p:nvSpPr>
          <p:cNvPr id="39" name="Rectangle 2">
            <a:extLst>
              <a:ext uri="{FF2B5EF4-FFF2-40B4-BE49-F238E27FC236}">
                <a16:creationId xmlns:a16="http://schemas.microsoft.com/office/drawing/2014/main" id="{3CDD8335-9E96-52E5-BF71-28E2656BA085}"/>
              </a:ext>
            </a:extLst>
          </p:cNvPr>
          <p:cNvSpPr/>
          <p:nvPr/>
        </p:nvSpPr>
        <p:spPr>
          <a:xfrm>
            <a:off x="-34407" y="1628183"/>
            <a:ext cx="10552625" cy="1469854"/>
          </a:xfrm>
          <a:custGeom>
            <a:avLst/>
            <a:gdLst>
              <a:gd name="connsiteX0" fmla="*/ 0 w 7005672"/>
              <a:gd name="connsiteY0" fmla="*/ 0 h 1592344"/>
              <a:gd name="connsiteX1" fmla="*/ 7005672 w 7005672"/>
              <a:gd name="connsiteY1" fmla="*/ 0 h 1592344"/>
              <a:gd name="connsiteX2" fmla="*/ 7005672 w 7005672"/>
              <a:gd name="connsiteY2" fmla="*/ 1592344 h 1592344"/>
              <a:gd name="connsiteX3" fmla="*/ 0 w 7005672"/>
              <a:gd name="connsiteY3" fmla="*/ 1592344 h 1592344"/>
              <a:gd name="connsiteX4" fmla="*/ 0 w 7005672"/>
              <a:gd name="connsiteY4" fmla="*/ 0 h 1592344"/>
              <a:gd name="connsiteX0" fmla="*/ 0 w 8634447"/>
              <a:gd name="connsiteY0" fmla="*/ 0 h 1592344"/>
              <a:gd name="connsiteX1" fmla="*/ 8634447 w 8634447"/>
              <a:gd name="connsiteY1" fmla="*/ 0 h 1592344"/>
              <a:gd name="connsiteX2" fmla="*/ 700567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584362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035351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204958 w 8634447"/>
              <a:gd name="connsiteY2" fmla="*/ 1592344 h 1592344"/>
              <a:gd name="connsiteX3" fmla="*/ 0 w 8634447"/>
              <a:gd name="connsiteY3" fmla="*/ 1592344 h 1592344"/>
              <a:gd name="connsiteX4" fmla="*/ 0 w 8634447"/>
              <a:gd name="connsiteY4" fmla="*/ 0 h 1592344"/>
              <a:gd name="connsiteX0" fmla="*/ 0 w 10015527"/>
              <a:gd name="connsiteY0" fmla="*/ 9838 h 1592344"/>
              <a:gd name="connsiteX1" fmla="*/ 10015527 w 10015527"/>
              <a:gd name="connsiteY1" fmla="*/ 0 h 1592344"/>
              <a:gd name="connsiteX2" fmla="*/ 7586038 w 10015527"/>
              <a:gd name="connsiteY2" fmla="*/ 1592344 h 1592344"/>
              <a:gd name="connsiteX3" fmla="*/ 1381080 w 10015527"/>
              <a:gd name="connsiteY3" fmla="*/ 1592344 h 1592344"/>
              <a:gd name="connsiteX4" fmla="*/ 0 w 10015527"/>
              <a:gd name="connsiteY4" fmla="*/ 9838 h 1592344"/>
              <a:gd name="connsiteX0" fmla="*/ 8422 w 10023949"/>
              <a:gd name="connsiteY0" fmla="*/ 9838 h 1621856"/>
              <a:gd name="connsiteX1" fmla="*/ 10023949 w 10023949"/>
              <a:gd name="connsiteY1" fmla="*/ 0 h 1621856"/>
              <a:gd name="connsiteX2" fmla="*/ 7594460 w 10023949"/>
              <a:gd name="connsiteY2" fmla="*/ 1592344 h 1621856"/>
              <a:gd name="connsiteX3" fmla="*/ 0 w 10023949"/>
              <a:gd name="connsiteY3" fmla="*/ 1621856 h 1621856"/>
              <a:gd name="connsiteX4" fmla="*/ 8422 w 10023949"/>
              <a:gd name="connsiteY4" fmla="*/ 9838 h 1621856"/>
              <a:gd name="connsiteX0" fmla="*/ 299277 w 10314804"/>
              <a:gd name="connsiteY0" fmla="*/ 9838 h 1643319"/>
              <a:gd name="connsiteX1" fmla="*/ 10314804 w 10314804"/>
              <a:gd name="connsiteY1" fmla="*/ 0 h 1643319"/>
              <a:gd name="connsiteX2" fmla="*/ 7885315 w 10314804"/>
              <a:gd name="connsiteY2" fmla="*/ 1592344 h 1643319"/>
              <a:gd name="connsiteX3" fmla="*/ 0 w 10314804"/>
              <a:gd name="connsiteY3" fmla="*/ 1643319 h 1643319"/>
              <a:gd name="connsiteX4" fmla="*/ 299277 w 10314804"/>
              <a:gd name="connsiteY4" fmla="*/ 9838 h 1643319"/>
              <a:gd name="connsiteX0" fmla="*/ 8422 w 10314804"/>
              <a:gd name="connsiteY0" fmla="*/ 20570 h 1643319"/>
              <a:gd name="connsiteX1" fmla="*/ 10314804 w 10314804"/>
              <a:gd name="connsiteY1" fmla="*/ 0 h 1643319"/>
              <a:gd name="connsiteX2" fmla="*/ 7885315 w 10314804"/>
              <a:gd name="connsiteY2" fmla="*/ 1592344 h 1643319"/>
              <a:gd name="connsiteX3" fmla="*/ 0 w 10314804"/>
              <a:gd name="connsiteY3" fmla="*/ 1643319 h 1643319"/>
              <a:gd name="connsiteX4" fmla="*/ 8422 w 10314804"/>
              <a:gd name="connsiteY4" fmla="*/ 20570 h 164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4804" h="1643319">
                <a:moveTo>
                  <a:pt x="8422" y="20570"/>
                </a:moveTo>
                <a:lnTo>
                  <a:pt x="10314804" y="0"/>
                </a:lnTo>
                <a:lnTo>
                  <a:pt x="7885315" y="1592344"/>
                </a:lnTo>
                <a:lnTo>
                  <a:pt x="0" y="1643319"/>
                </a:lnTo>
                <a:cubicBezTo>
                  <a:pt x="2807" y="1105980"/>
                  <a:pt x="5615" y="557909"/>
                  <a:pt x="8422" y="20570"/>
                </a:cubicBez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B6CA20AA-D74F-88D5-91F4-9D072A5704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21971" y="507781"/>
            <a:ext cx="10983479" cy="6350219"/>
          </a:xfrm>
          <a:prstGeom prst="rect">
            <a:avLst/>
          </a:prstGeom>
        </p:spPr>
      </p:pic>
      <p:sp>
        <p:nvSpPr>
          <p:cNvPr id="12" name="TextBox 11">
            <a:extLst>
              <a:ext uri="{FF2B5EF4-FFF2-40B4-BE49-F238E27FC236}">
                <a16:creationId xmlns:a16="http://schemas.microsoft.com/office/drawing/2014/main" id="{E816077A-1499-9166-207B-197F0817CF89}"/>
              </a:ext>
            </a:extLst>
          </p:cNvPr>
          <p:cNvSpPr txBox="1"/>
          <p:nvPr/>
        </p:nvSpPr>
        <p:spPr>
          <a:xfrm>
            <a:off x="495833" y="3283531"/>
            <a:ext cx="3802604" cy="2256186"/>
          </a:xfrm>
          <a:prstGeom prst="rect">
            <a:avLst/>
          </a:prstGeom>
          <a:noFill/>
        </p:spPr>
        <p:txBody>
          <a:bodyPr wrap="square" lIns="0" tIns="0" rIns="0" bIns="0" rtlCol="0" anchor="t">
            <a:noAutofit/>
          </a:bodyPr>
          <a:lstStyle/>
          <a:p>
            <a:pPr>
              <a:spcBef>
                <a:spcPts val="0"/>
              </a:spcBef>
              <a:spcAft>
                <a:spcPts val="2000"/>
              </a:spcAft>
              <a:buClr>
                <a:srgbClr val="0073E6"/>
              </a:buClr>
              <a:defRPr/>
            </a:pPr>
            <a:r>
              <a:rPr lang="en-US" sz="1500" b="1"/>
              <a:t>Improve inventory accuracy, </a:t>
            </a:r>
            <a:r>
              <a:rPr lang="en-US" sz="1500"/>
              <a:t>avoid </a:t>
            </a:r>
            <a:br>
              <a:rPr lang="en-US" sz="1500"/>
            </a:br>
            <a:r>
              <a:rPr lang="en-US" sz="1500"/>
              <a:t>overstocks and out-of-stocks </a:t>
            </a:r>
          </a:p>
          <a:p>
            <a:pPr>
              <a:spcBef>
                <a:spcPts val="0"/>
              </a:spcBef>
              <a:spcAft>
                <a:spcPts val="2000"/>
              </a:spcAft>
              <a:buClr>
                <a:srgbClr val="0073E6"/>
              </a:buClr>
              <a:defRPr/>
            </a:pPr>
            <a:r>
              <a:rPr lang="en-US" sz="1500" b="1"/>
              <a:t>Mitigate delays, </a:t>
            </a:r>
            <a:r>
              <a:rPr lang="en-US" sz="1500"/>
              <a:t>mis-loads and misroutes </a:t>
            </a:r>
            <a:br>
              <a:rPr lang="en-US" sz="1500"/>
            </a:br>
            <a:r>
              <a:rPr lang="en-US" sz="1500"/>
              <a:t>to increase customer satisfaction</a:t>
            </a:r>
          </a:p>
          <a:p>
            <a:pPr marL="7620">
              <a:spcBef>
                <a:spcPts val="0"/>
              </a:spcBef>
              <a:spcAft>
                <a:spcPts val="2000"/>
              </a:spcAft>
              <a:buClr>
                <a:srgbClr val="0073E6"/>
              </a:buClr>
              <a:defRPr/>
            </a:pPr>
            <a:r>
              <a:rPr lang="en-US" sz="1500" b="1"/>
              <a:t>Work more efficiently </a:t>
            </a:r>
            <a:r>
              <a:rPr lang="en-US" sz="1500"/>
              <a:t>by quickly </a:t>
            </a:r>
            <a:br>
              <a:rPr lang="en-US" sz="1500"/>
            </a:br>
            <a:r>
              <a:rPr lang="en-US" sz="1500"/>
              <a:t>locating the right returnable assets, </a:t>
            </a:r>
            <a:br>
              <a:rPr lang="en-US" sz="1500"/>
            </a:br>
            <a:r>
              <a:rPr lang="en-US" sz="1500"/>
              <a:t>tools, devices and equipment</a:t>
            </a:r>
          </a:p>
          <a:p>
            <a:pPr marL="7620">
              <a:spcBef>
                <a:spcPts val="0"/>
              </a:spcBef>
              <a:spcAft>
                <a:spcPts val="2000"/>
              </a:spcAft>
              <a:buClr>
                <a:srgbClr val="0073E6"/>
              </a:buClr>
              <a:defRPr/>
            </a:pPr>
            <a:endParaRPr lang="en-US" sz="1500"/>
          </a:p>
        </p:txBody>
      </p:sp>
      <p:grpSp>
        <p:nvGrpSpPr>
          <p:cNvPr id="10" name="Group 9">
            <a:extLst>
              <a:ext uri="{FF2B5EF4-FFF2-40B4-BE49-F238E27FC236}">
                <a16:creationId xmlns:a16="http://schemas.microsoft.com/office/drawing/2014/main" id="{2976CBDD-E679-857C-474C-56E61B4BE875}"/>
              </a:ext>
            </a:extLst>
          </p:cNvPr>
          <p:cNvGrpSpPr/>
          <p:nvPr/>
        </p:nvGrpSpPr>
        <p:grpSpPr>
          <a:xfrm>
            <a:off x="403774" y="3841799"/>
            <a:ext cx="4168225" cy="327695"/>
            <a:chOff x="497579" y="2675257"/>
            <a:chExt cx="5433208" cy="327695"/>
          </a:xfrm>
        </p:grpSpPr>
        <p:pic>
          <p:nvPicPr>
            <p:cNvPr id="11" name="Picture 10" descr="Shape&#10;&#10;Description automatically generated with low confidence">
              <a:extLst>
                <a:ext uri="{FF2B5EF4-FFF2-40B4-BE49-F238E27FC236}">
                  <a16:creationId xmlns:a16="http://schemas.microsoft.com/office/drawing/2014/main" id="{D491BFF7-9B95-E237-F03B-8CA8C9EFA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258863" y="913974"/>
              <a:ext cx="327694" cy="3850262"/>
            </a:xfrm>
            <a:prstGeom prst="rect">
              <a:avLst/>
            </a:prstGeom>
          </p:spPr>
        </p:pic>
        <p:cxnSp>
          <p:nvCxnSpPr>
            <p:cNvPr id="16" name="Straight Connector 15">
              <a:extLst>
                <a:ext uri="{FF2B5EF4-FFF2-40B4-BE49-F238E27FC236}">
                  <a16:creationId xmlns:a16="http://schemas.microsoft.com/office/drawing/2014/main" id="{15602FB1-0346-3184-2070-6012CF4E0DE4}"/>
                </a:ext>
              </a:extLst>
            </p:cNvPr>
            <p:cNvCxnSpPr>
              <a:cxnSpLocks/>
            </p:cNvCxnSpPr>
            <p:nvPr/>
          </p:nvCxnSpPr>
          <p:spPr>
            <a:xfrm>
              <a:off x="613316" y="2675257"/>
              <a:ext cx="5317471"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9EA0094-5116-354A-57E1-EA918450D110}"/>
              </a:ext>
            </a:extLst>
          </p:cNvPr>
          <p:cNvGrpSpPr/>
          <p:nvPr/>
        </p:nvGrpSpPr>
        <p:grpSpPr>
          <a:xfrm>
            <a:off x="403774" y="4529956"/>
            <a:ext cx="4168226" cy="327695"/>
            <a:chOff x="497579" y="2675257"/>
            <a:chExt cx="5520675" cy="327695"/>
          </a:xfrm>
        </p:grpSpPr>
        <p:pic>
          <p:nvPicPr>
            <p:cNvPr id="24" name="Picture 23" descr="Shape&#10;&#10;Description automatically generated with low confidence">
              <a:extLst>
                <a:ext uri="{FF2B5EF4-FFF2-40B4-BE49-F238E27FC236}">
                  <a16:creationId xmlns:a16="http://schemas.microsoft.com/office/drawing/2014/main" id="{914F9D44-74B0-10DD-D682-0493A7379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258863" y="913974"/>
              <a:ext cx="327694" cy="3850262"/>
            </a:xfrm>
            <a:prstGeom prst="rect">
              <a:avLst/>
            </a:prstGeom>
          </p:spPr>
        </p:pic>
        <p:cxnSp>
          <p:nvCxnSpPr>
            <p:cNvPr id="25" name="Straight Connector 24">
              <a:extLst>
                <a:ext uri="{FF2B5EF4-FFF2-40B4-BE49-F238E27FC236}">
                  <a16:creationId xmlns:a16="http://schemas.microsoft.com/office/drawing/2014/main" id="{DA34EE23-AC55-1FCB-E4F6-23C30AC8F3E7}"/>
                </a:ext>
              </a:extLst>
            </p:cNvPr>
            <p:cNvCxnSpPr>
              <a:cxnSpLocks/>
            </p:cNvCxnSpPr>
            <p:nvPr/>
          </p:nvCxnSpPr>
          <p:spPr>
            <a:xfrm>
              <a:off x="613318" y="2675257"/>
              <a:ext cx="5404936"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7" name="Text Placeholder 2">
            <a:extLst>
              <a:ext uri="{FF2B5EF4-FFF2-40B4-BE49-F238E27FC236}">
                <a16:creationId xmlns:a16="http://schemas.microsoft.com/office/drawing/2014/main" id="{0BA52596-1077-3375-6A86-40505DFB6DF4}"/>
              </a:ext>
            </a:extLst>
          </p:cNvPr>
          <p:cNvSpPr txBox="1">
            <a:spLocks/>
          </p:cNvSpPr>
          <p:nvPr/>
        </p:nvSpPr>
        <p:spPr>
          <a:xfrm>
            <a:off x="223340" y="940665"/>
            <a:ext cx="11225908" cy="36576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endParaRPr lang="en-US"/>
          </a:p>
        </p:txBody>
      </p:sp>
      <p:sp>
        <p:nvSpPr>
          <p:cNvPr id="5" name="TextBox 4">
            <a:extLst>
              <a:ext uri="{FF2B5EF4-FFF2-40B4-BE49-F238E27FC236}">
                <a16:creationId xmlns:a16="http://schemas.microsoft.com/office/drawing/2014/main" id="{11E69731-589B-D6D6-43CC-6CF09C9E9ECF}"/>
              </a:ext>
            </a:extLst>
          </p:cNvPr>
          <p:cNvSpPr txBox="1"/>
          <p:nvPr/>
        </p:nvSpPr>
        <p:spPr>
          <a:xfrm>
            <a:off x="13536891" y="490194"/>
            <a:ext cx="0" cy="0"/>
          </a:xfrm>
          <a:prstGeom prst="rect">
            <a:avLst/>
          </a:prstGeom>
          <a:noFill/>
        </p:spPr>
        <p:txBody>
          <a:bodyPr wrap="none" lIns="0" tIns="0" rIns="0" bIns="0" rtlCol="0">
            <a:noAutofit/>
          </a:bodyPr>
          <a:lstStyle/>
          <a:p>
            <a:pPr algn="l"/>
            <a:endParaRPr lang="en-US" err="1"/>
          </a:p>
        </p:txBody>
      </p:sp>
      <p:sp>
        <p:nvSpPr>
          <p:cNvPr id="41" name="TextBox 40">
            <a:extLst>
              <a:ext uri="{FF2B5EF4-FFF2-40B4-BE49-F238E27FC236}">
                <a16:creationId xmlns:a16="http://schemas.microsoft.com/office/drawing/2014/main" id="{1E4AC792-5C2E-6293-6E89-AE2AA20A21CE}"/>
              </a:ext>
            </a:extLst>
          </p:cNvPr>
          <p:cNvSpPr txBox="1"/>
          <p:nvPr/>
        </p:nvSpPr>
        <p:spPr>
          <a:xfrm>
            <a:off x="497032" y="1863900"/>
            <a:ext cx="6635288" cy="988625"/>
          </a:xfrm>
          <a:prstGeom prst="rect">
            <a:avLst/>
          </a:prstGeom>
          <a:noFill/>
        </p:spPr>
        <p:txBody>
          <a:bodyPr wrap="square" lIns="0" tIns="0" rIns="0" bIns="0" rtlCol="0" anchor="t">
            <a:noAutofit/>
          </a:bodyPr>
          <a:lstStyle/>
          <a:p>
            <a:pPr algn="l"/>
            <a:r>
              <a:rPr lang="en-US" sz="2500" b="1">
                <a:solidFill>
                  <a:schemeClr val="bg1"/>
                </a:solidFill>
              </a:rPr>
              <a:t>Results You Can Expect </a:t>
            </a:r>
          </a:p>
          <a:p>
            <a:pPr>
              <a:spcBef>
                <a:spcPts val="0"/>
              </a:spcBef>
              <a:spcAft>
                <a:spcPts val="0"/>
              </a:spcAft>
            </a:pPr>
            <a:r>
              <a:rPr lang="en-US">
                <a:solidFill>
                  <a:schemeClr val="bg1"/>
                </a:solidFill>
                <a:latin typeface="Arial" panose="020B0604020202020204"/>
              </a:rPr>
              <a:t>Quickly track indispensable assets to accelerate the distribution of goods and make better use of workers and resources.</a:t>
            </a:r>
            <a:endParaRPr lang="en-US" kern="100">
              <a:solidFill>
                <a:schemeClr val="bg1"/>
              </a:solidFill>
              <a:latin typeface="+mn-lt"/>
              <a:cs typeface="Times New Roman" panose="02020603050405020304" pitchFamily="18" charset="0"/>
            </a:endParaRPr>
          </a:p>
          <a:p>
            <a:endParaRPr lang="en-US" sz="2500">
              <a:solidFill>
                <a:schemeClr val="bg1"/>
              </a:solidFill>
            </a:endParaRPr>
          </a:p>
        </p:txBody>
      </p:sp>
      <p:pic>
        <p:nvPicPr>
          <p:cNvPr id="58" name="Picture 57" descr="Shape&#10;&#10;Description automatically generated with low confidence">
            <a:extLst>
              <a:ext uri="{FF2B5EF4-FFF2-40B4-BE49-F238E27FC236}">
                <a16:creationId xmlns:a16="http://schemas.microsoft.com/office/drawing/2014/main" id="{C1B222EC-8628-4AA8-73B6-51ABBB1C7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3604987" flipH="1">
            <a:off x="8962790" y="379171"/>
            <a:ext cx="327694" cy="3732217"/>
          </a:xfrm>
          <a:prstGeom prst="rect">
            <a:avLst/>
          </a:prstGeom>
        </p:spPr>
      </p:pic>
      <p:sp>
        <p:nvSpPr>
          <p:cNvPr id="2" name="Title 1">
            <a:extLst>
              <a:ext uri="{FF2B5EF4-FFF2-40B4-BE49-F238E27FC236}">
                <a16:creationId xmlns:a16="http://schemas.microsoft.com/office/drawing/2014/main" id="{BAB69792-1D99-79E6-67DC-147DEF68C40D}"/>
              </a:ext>
            </a:extLst>
          </p:cNvPr>
          <p:cNvSpPr txBox="1">
            <a:spLocks/>
          </p:cNvSpPr>
          <p:nvPr/>
        </p:nvSpPr>
        <p:spPr>
          <a:xfrm>
            <a:off x="355648" y="521552"/>
            <a:ext cx="10340520" cy="976699"/>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spcAft>
                <a:spcPts val="0"/>
              </a:spcAft>
            </a:pPr>
            <a:r>
              <a:rPr lang="en-US" sz="3000"/>
              <a:t>Asset Visibility and Tracking</a:t>
            </a:r>
          </a:p>
          <a:p>
            <a:pPr>
              <a:spcAft>
                <a:spcPts val="0"/>
              </a:spcAft>
            </a:pPr>
            <a:r>
              <a:rPr lang="en-US" sz="3000" b="1">
                <a:solidFill>
                  <a:srgbClr val="0073E6"/>
                </a:solidFill>
              </a:rPr>
              <a:t>A proven solution</a:t>
            </a:r>
          </a:p>
        </p:txBody>
      </p:sp>
      <p:grpSp>
        <p:nvGrpSpPr>
          <p:cNvPr id="3" name="Group 2">
            <a:extLst>
              <a:ext uri="{FF2B5EF4-FFF2-40B4-BE49-F238E27FC236}">
                <a16:creationId xmlns:a16="http://schemas.microsoft.com/office/drawing/2014/main" id="{6BB72BF7-C39B-E4B4-ABC2-2C89E3FB6C6E}"/>
              </a:ext>
            </a:extLst>
          </p:cNvPr>
          <p:cNvGrpSpPr/>
          <p:nvPr/>
        </p:nvGrpSpPr>
        <p:grpSpPr>
          <a:xfrm>
            <a:off x="403773" y="5594137"/>
            <a:ext cx="4168226" cy="327695"/>
            <a:chOff x="497579" y="2675257"/>
            <a:chExt cx="5520675" cy="327695"/>
          </a:xfrm>
        </p:grpSpPr>
        <p:pic>
          <p:nvPicPr>
            <p:cNvPr id="4" name="Picture 3" descr="Shape&#10;&#10;Description automatically generated with low confidence">
              <a:extLst>
                <a:ext uri="{FF2B5EF4-FFF2-40B4-BE49-F238E27FC236}">
                  <a16:creationId xmlns:a16="http://schemas.microsoft.com/office/drawing/2014/main" id="{C7F858B6-2514-E95C-3A60-F8C44AF7C1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258863" y="913974"/>
              <a:ext cx="327694" cy="3850262"/>
            </a:xfrm>
            <a:prstGeom prst="rect">
              <a:avLst/>
            </a:prstGeom>
          </p:spPr>
        </p:pic>
        <p:cxnSp>
          <p:nvCxnSpPr>
            <p:cNvPr id="6" name="Straight Connector 5">
              <a:extLst>
                <a:ext uri="{FF2B5EF4-FFF2-40B4-BE49-F238E27FC236}">
                  <a16:creationId xmlns:a16="http://schemas.microsoft.com/office/drawing/2014/main" id="{16274D88-24DA-7422-9A0B-4E41DDD210AE}"/>
                </a:ext>
              </a:extLst>
            </p:cNvPr>
            <p:cNvCxnSpPr>
              <a:cxnSpLocks/>
            </p:cNvCxnSpPr>
            <p:nvPr/>
          </p:nvCxnSpPr>
          <p:spPr>
            <a:xfrm>
              <a:off x="613318" y="2675257"/>
              <a:ext cx="5404936"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EBD64F17-ECD5-4BB8-AA5F-4D5051503F9A}"/>
              </a:ext>
            </a:extLst>
          </p:cNvPr>
          <p:cNvSpPr txBox="1"/>
          <p:nvPr/>
        </p:nvSpPr>
        <p:spPr>
          <a:xfrm>
            <a:off x="495833" y="5720201"/>
            <a:ext cx="3802604" cy="878687"/>
          </a:xfrm>
          <a:prstGeom prst="rect">
            <a:avLst/>
          </a:prstGeom>
          <a:noFill/>
        </p:spPr>
        <p:txBody>
          <a:bodyPr wrap="square" lIns="0" tIns="0" rIns="0" bIns="0" rtlCol="0" anchor="t">
            <a:noAutofit/>
          </a:bodyPr>
          <a:lstStyle/>
          <a:p>
            <a:pPr>
              <a:spcBef>
                <a:spcPts val="0"/>
              </a:spcBef>
              <a:spcAft>
                <a:spcPts val="2000"/>
              </a:spcAft>
              <a:buClr>
                <a:srgbClr val="0073E6"/>
              </a:buClr>
              <a:defRPr/>
            </a:pPr>
            <a:r>
              <a:rPr lang="en-US" sz="1500" b="1"/>
              <a:t>Reduce capital expenditures, </a:t>
            </a:r>
            <a:r>
              <a:rPr lang="en-US" sz="1500"/>
              <a:t>by implementing a more sustainable system for replacing returnable transport items</a:t>
            </a:r>
          </a:p>
          <a:p>
            <a:pPr marL="7620">
              <a:spcBef>
                <a:spcPts val="0"/>
              </a:spcBef>
              <a:spcAft>
                <a:spcPts val="2000"/>
              </a:spcAft>
              <a:buClr>
                <a:srgbClr val="0073E6"/>
              </a:buClr>
              <a:defRPr/>
            </a:pPr>
            <a:endParaRPr lang="en-US" sz="1500"/>
          </a:p>
        </p:txBody>
      </p:sp>
    </p:spTree>
    <p:extLst>
      <p:ext uri="{BB962C8B-B14F-4D97-AF65-F5344CB8AC3E}">
        <p14:creationId xmlns:p14="http://schemas.microsoft.com/office/powerpoint/2010/main" val="19766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8AA3-5780-594C-5845-32A4F7EE4823}"/>
            </a:ext>
          </a:extLst>
        </p:cNvPr>
        <p:cNvGrpSpPr/>
        <p:nvPr/>
      </p:nvGrpSpPr>
      <p:grpSpPr>
        <a:xfrm>
          <a:off x="0" y="0"/>
          <a:ext cx="0" cy="0"/>
          <a:chOff x="0" y="0"/>
          <a:chExt cx="0" cy="0"/>
        </a:xfrm>
      </p:grpSpPr>
      <p:grpSp>
        <p:nvGrpSpPr>
          <p:cNvPr id="64" name="Group 63">
            <a:extLst>
              <a:ext uri="{FF2B5EF4-FFF2-40B4-BE49-F238E27FC236}">
                <a16:creationId xmlns:a16="http://schemas.microsoft.com/office/drawing/2014/main" id="{729B98EB-7A48-08CD-322D-1FF9D7EB92C0}"/>
              </a:ext>
            </a:extLst>
          </p:cNvPr>
          <p:cNvGrpSpPr/>
          <p:nvPr/>
        </p:nvGrpSpPr>
        <p:grpSpPr>
          <a:xfrm>
            <a:off x="9195432" y="838200"/>
            <a:ext cx="2743689" cy="1794731"/>
            <a:chOff x="6892287" y="798775"/>
            <a:chExt cx="3477505" cy="1794731"/>
          </a:xfrm>
        </p:grpSpPr>
        <p:sp>
          <p:nvSpPr>
            <p:cNvPr id="66" name="Rounded Rectangle 65">
              <a:extLst>
                <a:ext uri="{FF2B5EF4-FFF2-40B4-BE49-F238E27FC236}">
                  <a16:creationId xmlns:a16="http://schemas.microsoft.com/office/drawing/2014/main" id="{38D2F707-D82F-33E1-058E-ED6376213926}"/>
                </a:ext>
              </a:extLst>
            </p:cNvPr>
            <p:cNvSpPr/>
            <p:nvPr/>
          </p:nvSpPr>
          <p:spPr>
            <a:xfrm>
              <a:off x="6892287" y="856860"/>
              <a:ext cx="3477505" cy="1736646"/>
            </a:xfrm>
            <a:prstGeom prst="roundRect">
              <a:avLst>
                <a:gd name="adj" fmla="val 17530"/>
              </a:avLst>
            </a:prstGeom>
            <a:solidFill>
              <a:schemeClr val="bg1">
                <a:alpha val="50000"/>
              </a:schemeClr>
            </a:solidFill>
          </p:spPr>
          <p:txBody>
            <a:bodyPr wrap="square" lIns="365760" tIns="45720" rIns="0" bIns="45720" anchor="t">
              <a:spAutoFit/>
            </a:bodyPr>
            <a:lstStyle/>
            <a:p>
              <a:r>
                <a:rPr lang="en-US" sz="1200" dirty="0">
                  <a:latin typeface="Helvetica"/>
                  <a:ea typeface="MS PGothic"/>
                  <a:cs typeface="Arial"/>
                </a:rPr>
                <a:t>The container passes through the RFID dock door portal,  automatically verifying container ID against shipping manifest for correct truck loading. An alert notifies workers if the container is at the wrong door.</a:t>
              </a:r>
              <a:endParaRPr lang="en-US" sz="1200" dirty="0">
                <a:latin typeface="Helvetica" pitchFamily="2" charset="0"/>
                <a:ea typeface="MS PGothic"/>
                <a:cs typeface="Arial"/>
              </a:endParaRPr>
            </a:p>
          </p:txBody>
        </p:sp>
        <p:sp>
          <p:nvSpPr>
            <p:cNvPr id="68" name="Rectangle 67">
              <a:extLst>
                <a:ext uri="{FF2B5EF4-FFF2-40B4-BE49-F238E27FC236}">
                  <a16:creationId xmlns:a16="http://schemas.microsoft.com/office/drawing/2014/main" id="{5A9F4E84-A051-8D1A-50F2-BC79536913E7}"/>
                </a:ext>
              </a:extLst>
            </p:cNvPr>
            <p:cNvSpPr/>
            <p:nvPr/>
          </p:nvSpPr>
          <p:spPr>
            <a:xfrm>
              <a:off x="6901935" y="798775"/>
              <a:ext cx="532131" cy="707886"/>
            </a:xfrm>
            <a:prstGeom prst="rect">
              <a:avLst/>
            </a:prstGeom>
          </p:spPr>
          <p:txBody>
            <a:bodyPr wrap="square">
              <a:spAutoFit/>
            </a:bodyPr>
            <a:lstStyle/>
            <a:p>
              <a:r>
                <a:rPr lang="en-US" sz="4000" b="1">
                  <a:solidFill>
                    <a:schemeClr val="accent1"/>
                  </a:solidFill>
                </a:rPr>
                <a:t>3</a:t>
              </a:r>
              <a:endParaRPr lang="en-US" sz="4000">
                <a:solidFill>
                  <a:schemeClr val="accent1"/>
                </a:solidFill>
              </a:endParaRPr>
            </a:p>
          </p:txBody>
        </p:sp>
      </p:grpSp>
      <p:sp>
        <p:nvSpPr>
          <p:cNvPr id="31" name="Rectangle 30">
            <a:extLst>
              <a:ext uri="{FF2B5EF4-FFF2-40B4-BE49-F238E27FC236}">
                <a16:creationId xmlns:a16="http://schemas.microsoft.com/office/drawing/2014/main" id="{20D9E55B-809B-8224-6101-B5C255D6ACC4}"/>
              </a:ext>
            </a:extLst>
          </p:cNvPr>
          <p:cNvSpPr/>
          <p:nvPr/>
        </p:nvSpPr>
        <p:spPr>
          <a:xfrm>
            <a:off x="6705198" y="4186407"/>
            <a:ext cx="5556906" cy="2774025"/>
          </a:xfrm>
          <a:prstGeom prst="rect">
            <a:avLst/>
          </a:prstGeom>
          <a:solidFill>
            <a:schemeClr val="bg1"/>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D2843E-C20E-7E31-42D8-7374B7054005}"/>
              </a:ext>
            </a:extLst>
          </p:cNvPr>
          <p:cNvSpPr/>
          <p:nvPr/>
        </p:nvSpPr>
        <p:spPr>
          <a:xfrm>
            <a:off x="6705198" y="4186408"/>
            <a:ext cx="5556906" cy="477791"/>
          </a:xfrm>
          <a:prstGeom prst="rect">
            <a:avLst/>
          </a:prstGeom>
          <a:solidFill>
            <a:schemeClr val="accent1"/>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E88B454-8536-9B27-47F4-45676108D334}"/>
              </a:ext>
            </a:extLst>
          </p:cNvPr>
          <p:cNvSpPr txBox="1">
            <a:spLocks/>
          </p:cNvSpPr>
          <p:nvPr/>
        </p:nvSpPr>
        <p:spPr>
          <a:xfrm>
            <a:off x="432182" y="473070"/>
            <a:ext cx="4880963" cy="147705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b="1">
                <a:solidFill>
                  <a:schemeClr val="accent1"/>
                </a:solidFill>
                <a:latin typeface="Arial" panose="020B0604020202020204"/>
              </a:rPr>
              <a:t>Solution at Work</a:t>
            </a:r>
          </a:p>
          <a:p>
            <a:pPr>
              <a:lnSpc>
                <a:spcPts val="3200"/>
              </a:lnSpc>
            </a:pPr>
            <a:r>
              <a:rPr lang="en-US" sz="3000"/>
              <a:t>Tracking of reusable</a:t>
            </a:r>
          </a:p>
          <a:p>
            <a:pPr>
              <a:lnSpc>
                <a:spcPts val="3200"/>
              </a:lnSpc>
            </a:pPr>
            <a:r>
              <a:rPr lang="en-US" sz="3000"/>
              <a:t>transport items with RFID </a:t>
            </a:r>
          </a:p>
        </p:txBody>
      </p:sp>
      <p:sp>
        <p:nvSpPr>
          <p:cNvPr id="4" name="TextBox 3">
            <a:extLst>
              <a:ext uri="{FF2B5EF4-FFF2-40B4-BE49-F238E27FC236}">
                <a16:creationId xmlns:a16="http://schemas.microsoft.com/office/drawing/2014/main" id="{C941B450-BBA7-0680-FC6C-2AF06E276F55}"/>
              </a:ext>
            </a:extLst>
          </p:cNvPr>
          <p:cNvSpPr txBox="1"/>
          <p:nvPr/>
        </p:nvSpPr>
        <p:spPr>
          <a:xfrm>
            <a:off x="-993422" y="1422400"/>
            <a:ext cx="142522" cy="50800"/>
          </a:xfrm>
          <a:prstGeom prst="rect">
            <a:avLst/>
          </a:prstGeom>
          <a:noFill/>
        </p:spPr>
        <p:txBody>
          <a:bodyPr wrap="none" lIns="0" tIns="0" rIns="0" bIns="0" rtlCol="0">
            <a:noAutofit/>
          </a:bodyPr>
          <a:lstStyle/>
          <a:p>
            <a:pPr algn="l"/>
            <a:endParaRPr lang="en-US" err="1"/>
          </a:p>
        </p:txBody>
      </p:sp>
      <p:sp>
        <p:nvSpPr>
          <p:cNvPr id="16" name="Freeform 15">
            <a:extLst>
              <a:ext uri="{FF2B5EF4-FFF2-40B4-BE49-F238E27FC236}">
                <a16:creationId xmlns:a16="http://schemas.microsoft.com/office/drawing/2014/main" id="{C30325CA-3629-070C-2A68-67E561604A75}"/>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Asset Visibility and Tracking</a:t>
            </a:r>
          </a:p>
        </p:txBody>
      </p:sp>
      <p:sp>
        <p:nvSpPr>
          <p:cNvPr id="9" name="TextBox 8">
            <a:extLst>
              <a:ext uri="{FF2B5EF4-FFF2-40B4-BE49-F238E27FC236}">
                <a16:creationId xmlns:a16="http://schemas.microsoft.com/office/drawing/2014/main" id="{8A308C1B-4DFD-EC8A-5DCC-CBB967A9B05A}"/>
              </a:ext>
            </a:extLst>
          </p:cNvPr>
          <p:cNvSpPr txBox="1"/>
          <p:nvPr/>
        </p:nvSpPr>
        <p:spPr>
          <a:xfrm>
            <a:off x="9509760" y="630936"/>
            <a:ext cx="0" cy="0"/>
          </a:xfrm>
          <a:prstGeom prst="rect">
            <a:avLst/>
          </a:prstGeom>
          <a:noFill/>
        </p:spPr>
        <p:txBody>
          <a:bodyPr wrap="none" lIns="0" tIns="0" rIns="0" bIns="0" rtlCol="0">
            <a:noAutofit/>
          </a:bodyPr>
          <a:lstStyle/>
          <a:p>
            <a:pPr algn="l"/>
            <a:endParaRPr lang="en-US" err="1"/>
          </a:p>
        </p:txBody>
      </p:sp>
      <p:sp>
        <p:nvSpPr>
          <p:cNvPr id="85" name="TextBox 84">
            <a:extLst>
              <a:ext uri="{FF2B5EF4-FFF2-40B4-BE49-F238E27FC236}">
                <a16:creationId xmlns:a16="http://schemas.microsoft.com/office/drawing/2014/main" id="{28C77E0F-7100-918F-465A-702970CDA488}"/>
              </a:ext>
            </a:extLst>
          </p:cNvPr>
          <p:cNvSpPr txBox="1"/>
          <p:nvPr/>
        </p:nvSpPr>
        <p:spPr>
          <a:xfrm>
            <a:off x="6881280" y="4246814"/>
            <a:ext cx="4329352" cy="391131"/>
          </a:xfrm>
          <a:prstGeom prst="rect">
            <a:avLst/>
          </a:prstGeom>
          <a:noFill/>
        </p:spPr>
        <p:txBody>
          <a:bodyPr wrap="none" lIns="0" tIns="0" rIns="0" bIns="0" rtlCol="0">
            <a:noAutofit/>
          </a:bodyPr>
          <a:lstStyle/>
          <a:p>
            <a:pPr algn="l"/>
            <a:r>
              <a:rPr lang="en-US" sz="2000" b="1">
                <a:solidFill>
                  <a:schemeClr val="bg1"/>
                </a:solidFill>
              </a:rPr>
              <a:t>Real Results Achieved with RFID </a:t>
            </a:r>
          </a:p>
        </p:txBody>
      </p:sp>
      <p:grpSp>
        <p:nvGrpSpPr>
          <p:cNvPr id="56" name="Group 55">
            <a:extLst>
              <a:ext uri="{FF2B5EF4-FFF2-40B4-BE49-F238E27FC236}">
                <a16:creationId xmlns:a16="http://schemas.microsoft.com/office/drawing/2014/main" id="{F1F7A381-0E35-FAC4-5147-17F4B90EE212}"/>
              </a:ext>
            </a:extLst>
          </p:cNvPr>
          <p:cNvGrpSpPr/>
          <p:nvPr/>
        </p:nvGrpSpPr>
        <p:grpSpPr>
          <a:xfrm rot="21130457">
            <a:off x="8334452" y="978399"/>
            <a:ext cx="872818" cy="868036"/>
            <a:chOff x="3910847" y="1744850"/>
            <a:chExt cx="872818" cy="868036"/>
          </a:xfrm>
        </p:grpSpPr>
        <p:sp>
          <p:nvSpPr>
            <p:cNvPr id="58" name="Oval 57">
              <a:extLst>
                <a:ext uri="{FF2B5EF4-FFF2-40B4-BE49-F238E27FC236}">
                  <a16:creationId xmlns:a16="http://schemas.microsoft.com/office/drawing/2014/main" id="{361802F8-99E8-EE8C-70DD-7DF5C505767D}"/>
                </a:ext>
              </a:extLst>
            </p:cNvPr>
            <p:cNvSpPr/>
            <p:nvPr/>
          </p:nvSpPr>
          <p:spPr>
            <a:xfrm>
              <a:off x="4190299" y="1744850"/>
              <a:ext cx="593366" cy="593366"/>
            </a:xfrm>
            <a:prstGeom prst="ellipse">
              <a:avLst/>
            </a:prstGeom>
            <a:solidFill>
              <a:schemeClr val="bg1">
                <a:alpha val="49653"/>
              </a:schemeClr>
            </a:solidFill>
            <a:ln w="28575">
              <a:solidFill>
                <a:schemeClr val="accent2"/>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31E66880-FD8D-5DB7-FB90-1E2C37029732}"/>
                </a:ext>
              </a:extLst>
            </p:cNvPr>
            <p:cNvCxnSpPr>
              <a:cxnSpLocks/>
              <a:endCxn id="67" idx="1"/>
            </p:cNvCxnSpPr>
            <p:nvPr/>
          </p:nvCxnSpPr>
          <p:spPr>
            <a:xfrm rot="9301801" flipV="1">
              <a:off x="3910847" y="2026119"/>
              <a:ext cx="379405" cy="32840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2A5B5B-FF19-93C8-03FA-E7DBD572AAD5}"/>
                </a:ext>
              </a:extLst>
            </p:cNvPr>
            <p:cNvCxnSpPr>
              <a:cxnSpLocks/>
              <a:stCxn id="58" idx="5"/>
            </p:cNvCxnSpPr>
            <p:nvPr/>
          </p:nvCxnSpPr>
          <p:spPr>
            <a:xfrm rot="9301801" flipV="1">
              <a:off x="4111695" y="2380867"/>
              <a:ext cx="629409" cy="7068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04F8F4E-1102-BA56-9810-EC42114440AF}"/>
                </a:ext>
              </a:extLst>
            </p:cNvPr>
            <p:cNvSpPr/>
            <p:nvPr/>
          </p:nvSpPr>
          <p:spPr>
            <a:xfrm>
              <a:off x="3964676" y="2386040"/>
              <a:ext cx="226846" cy="226846"/>
            </a:xfrm>
            <a:prstGeom prst="ellipse">
              <a:avLst/>
            </a:prstGeom>
            <a:noFill/>
            <a:ln w="12700">
              <a:solidFill>
                <a:schemeClr val="accent2"/>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38700A57-549D-A9C5-63B1-30868C6F4399}"/>
              </a:ext>
            </a:extLst>
          </p:cNvPr>
          <p:cNvGrpSpPr/>
          <p:nvPr/>
        </p:nvGrpSpPr>
        <p:grpSpPr>
          <a:xfrm>
            <a:off x="5443778" y="1059867"/>
            <a:ext cx="2478462" cy="1573141"/>
            <a:chOff x="6858919" y="764976"/>
            <a:chExt cx="2837008" cy="1573141"/>
          </a:xfrm>
        </p:grpSpPr>
        <p:sp>
          <p:nvSpPr>
            <p:cNvPr id="61" name="Rounded Rectangle 60">
              <a:extLst>
                <a:ext uri="{FF2B5EF4-FFF2-40B4-BE49-F238E27FC236}">
                  <a16:creationId xmlns:a16="http://schemas.microsoft.com/office/drawing/2014/main" id="{8853975C-4D75-FA80-A288-96A8BF8E7942}"/>
                </a:ext>
              </a:extLst>
            </p:cNvPr>
            <p:cNvSpPr/>
            <p:nvPr/>
          </p:nvSpPr>
          <p:spPr>
            <a:xfrm>
              <a:off x="6892288" y="856860"/>
              <a:ext cx="2803639" cy="1481257"/>
            </a:xfrm>
            <a:prstGeom prst="roundRect">
              <a:avLst>
                <a:gd name="adj" fmla="val 17530"/>
              </a:avLst>
            </a:prstGeom>
            <a:solidFill>
              <a:schemeClr val="bg1">
                <a:alpha val="37092"/>
              </a:schemeClr>
            </a:solidFill>
          </p:spPr>
          <p:txBody>
            <a:bodyPr wrap="square" lIns="457200" tIns="0" rIns="0" bIns="45720" anchor="t">
              <a:spAutoFit/>
            </a:bodyPr>
            <a:lstStyle/>
            <a:p>
              <a:pPr marL="6350" lvl="1"/>
              <a:r>
                <a:rPr lang="en-US" sz="1200" dirty="0">
                  <a:latin typeface="Helvetica"/>
                  <a:ea typeface="MS PGothic"/>
                  <a:cs typeface="Arial"/>
                </a:rPr>
                <a:t>RFID checkpoints monitor the real-time location and movement of containers. Overhead readers track the movement of tagged containers through coverage zones.</a:t>
              </a:r>
              <a:endParaRPr lang="en-US" sz="1400" dirty="0">
                <a:effectLst/>
                <a:latin typeface="Helvetica" pitchFamily="2" charset="0"/>
              </a:endParaRPr>
            </a:p>
          </p:txBody>
        </p:sp>
        <p:sp>
          <p:nvSpPr>
            <p:cNvPr id="63" name="Rectangle 62">
              <a:extLst>
                <a:ext uri="{FF2B5EF4-FFF2-40B4-BE49-F238E27FC236}">
                  <a16:creationId xmlns:a16="http://schemas.microsoft.com/office/drawing/2014/main" id="{0144D9B7-6962-B7EB-F3FE-AB33E208EE4F}"/>
                </a:ext>
              </a:extLst>
            </p:cNvPr>
            <p:cNvSpPr/>
            <p:nvPr/>
          </p:nvSpPr>
          <p:spPr>
            <a:xfrm>
              <a:off x="6858919" y="764976"/>
              <a:ext cx="532131" cy="707886"/>
            </a:xfrm>
            <a:prstGeom prst="rect">
              <a:avLst/>
            </a:prstGeom>
          </p:spPr>
          <p:txBody>
            <a:bodyPr wrap="square">
              <a:spAutoFit/>
            </a:bodyPr>
            <a:lstStyle/>
            <a:p>
              <a:r>
                <a:rPr lang="en-US" sz="4000" b="1">
                  <a:solidFill>
                    <a:schemeClr val="accent1"/>
                  </a:solidFill>
                </a:rPr>
                <a:t>2</a:t>
              </a:r>
              <a:endParaRPr lang="en-US" sz="4000">
                <a:solidFill>
                  <a:schemeClr val="accent1"/>
                </a:solidFill>
              </a:endParaRPr>
            </a:p>
          </p:txBody>
        </p:sp>
      </p:grpSp>
      <p:sp>
        <p:nvSpPr>
          <p:cNvPr id="70" name="TextBox 69">
            <a:extLst>
              <a:ext uri="{FF2B5EF4-FFF2-40B4-BE49-F238E27FC236}">
                <a16:creationId xmlns:a16="http://schemas.microsoft.com/office/drawing/2014/main" id="{DB4329DC-F3DB-566B-AE9D-40199D5E76EB}"/>
              </a:ext>
            </a:extLst>
          </p:cNvPr>
          <p:cNvSpPr txBox="1"/>
          <p:nvPr/>
        </p:nvSpPr>
        <p:spPr>
          <a:xfrm>
            <a:off x="361426" y="1753318"/>
            <a:ext cx="3939269" cy="954107"/>
          </a:xfrm>
          <a:prstGeom prst="rect">
            <a:avLst/>
          </a:prstGeom>
          <a:noFill/>
        </p:spPr>
        <p:txBody>
          <a:bodyPr wrap="square" rtlCol="0">
            <a:spAutoFit/>
          </a:bodyPr>
          <a:lstStyle/>
          <a:p>
            <a:r>
              <a:rPr lang="en-US" sz="1400">
                <a:effectLst/>
                <a:latin typeface="Helvetica" pitchFamily="2" charset="0"/>
              </a:rPr>
              <a:t>RFID enhances the tracking of returnable items, guaranteeing timely delivery to the right destination and providing complete visibility of these items across the supply chain.</a:t>
            </a:r>
          </a:p>
        </p:txBody>
      </p:sp>
      <p:grpSp>
        <p:nvGrpSpPr>
          <p:cNvPr id="93" name="Group 92">
            <a:extLst>
              <a:ext uri="{FF2B5EF4-FFF2-40B4-BE49-F238E27FC236}">
                <a16:creationId xmlns:a16="http://schemas.microsoft.com/office/drawing/2014/main" id="{FCFFA382-38F8-5904-22FA-0D8D038B0F20}"/>
              </a:ext>
            </a:extLst>
          </p:cNvPr>
          <p:cNvGrpSpPr/>
          <p:nvPr/>
        </p:nvGrpSpPr>
        <p:grpSpPr>
          <a:xfrm>
            <a:off x="5991587" y="4859234"/>
            <a:ext cx="1798820" cy="1798820"/>
            <a:chOff x="6914614" y="4859234"/>
            <a:chExt cx="1798820" cy="1798820"/>
          </a:xfrm>
        </p:grpSpPr>
        <p:sp>
          <p:nvSpPr>
            <p:cNvPr id="72" name="Oval 71">
              <a:extLst>
                <a:ext uri="{FF2B5EF4-FFF2-40B4-BE49-F238E27FC236}">
                  <a16:creationId xmlns:a16="http://schemas.microsoft.com/office/drawing/2014/main" id="{771D89AA-7315-7D8C-8825-732949437E93}"/>
                </a:ext>
              </a:extLst>
            </p:cNvPr>
            <p:cNvSpPr/>
            <p:nvPr/>
          </p:nvSpPr>
          <p:spPr>
            <a:xfrm>
              <a:off x="6914614" y="4859234"/>
              <a:ext cx="1798820" cy="1798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9780034-E1C9-AF2C-DA5A-506B0532D31E}"/>
                </a:ext>
              </a:extLst>
            </p:cNvPr>
            <p:cNvSpPr/>
            <p:nvPr/>
          </p:nvSpPr>
          <p:spPr>
            <a:xfrm>
              <a:off x="7037485" y="4999013"/>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46FF814B-C202-446C-AD99-A2549EACB804}"/>
              </a:ext>
            </a:extLst>
          </p:cNvPr>
          <p:cNvGrpSpPr/>
          <p:nvPr/>
        </p:nvGrpSpPr>
        <p:grpSpPr>
          <a:xfrm>
            <a:off x="8075612" y="4859234"/>
            <a:ext cx="1798820" cy="1798820"/>
            <a:chOff x="6914614" y="4859234"/>
            <a:chExt cx="1798820" cy="1798820"/>
          </a:xfrm>
        </p:grpSpPr>
        <p:sp>
          <p:nvSpPr>
            <p:cNvPr id="95" name="Oval 94">
              <a:extLst>
                <a:ext uri="{FF2B5EF4-FFF2-40B4-BE49-F238E27FC236}">
                  <a16:creationId xmlns:a16="http://schemas.microsoft.com/office/drawing/2014/main" id="{FB9AA361-19B5-9D30-D22F-224C3A0FECF5}"/>
                </a:ext>
              </a:extLst>
            </p:cNvPr>
            <p:cNvSpPr/>
            <p:nvPr/>
          </p:nvSpPr>
          <p:spPr>
            <a:xfrm>
              <a:off x="6914614" y="4859234"/>
              <a:ext cx="1798820" cy="1798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FE79316-8424-E584-57B5-CACE0A49470F}"/>
                </a:ext>
              </a:extLst>
            </p:cNvPr>
            <p:cNvSpPr/>
            <p:nvPr/>
          </p:nvSpPr>
          <p:spPr>
            <a:xfrm>
              <a:off x="7037485" y="4999013"/>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261EB0C4-E2A0-79A4-00DE-D54B1C9CE98F}"/>
              </a:ext>
            </a:extLst>
          </p:cNvPr>
          <p:cNvGrpSpPr/>
          <p:nvPr/>
        </p:nvGrpSpPr>
        <p:grpSpPr>
          <a:xfrm>
            <a:off x="10133012" y="4859234"/>
            <a:ext cx="1798820" cy="1798820"/>
            <a:chOff x="6914614" y="4859234"/>
            <a:chExt cx="1798820" cy="1798820"/>
          </a:xfrm>
        </p:grpSpPr>
        <p:sp>
          <p:nvSpPr>
            <p:cNvPr id="102" name="Oval 101">
              <a:extLst>
                <a:ext uri="{FF2B5EF4-FFF2-40B4-BE49-F238E27FC236}">
                  <a16:creationId xmlns:a16="http://schemas.microsoft.com/office/drawing/2014/main" id="{DD99ADBF-9766-1139-9552-FF1600EF5609}"/>
                </a:ext>
              </a:extLst>
            </p:cNvPr>
            <p:cNvSpPr/>
            <p:nvPr/>
          </p:nvSpPr>
          <p:spPr>
            <a:xfrm>
              <a:off x="6914614" y="4859234"/>
              <a:ext cx="1798820" cy="17988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3ECCB96-9DCC-9D05-9124-B851D4C29EA3}"/>
                </a:ext>
              </a:extLst>
            </p:cNvPr>
            <p:cNvSpPr/>
            <p:nvPr/>
          </p:nvSpPr>
          <p:spPr>
            <a:xfrm>
              <a:off x="7037485" y="4999013"/>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7F59B375-D3DE-5CCE-82D2-72CDA71D0C5E}"/>
              </a:ext>
            </a:extLst>
          </p:cNvPr>
          <p:cNvGrpSpPr/>
          <p:nvPr/>
        </p:nvGrpSpPr>
        <p:grpSpPr>
          <a:xfrm>
            <a:off x="452133" y="4177789"/>
            <a:ext cx="3122485" cy="817245"/>
            <a:chOff x="1930886" y="3538588"/>
            <a:chExt cx="3122485" cy="817245"/>
          </a:xfrm>
        </p:grpSpPr>
        <p:sp>
          <p:nvSpPr>
            <p:cNvPr id="112" name="Rounded Rectangle 111">
              <a:extLst>
                <a:ext uri="{FF2B5EF4-FFF2-40B4-BE49-F238E27FC236}">
                  <a16:creationId xmlns:a16="http://schemas.microsoft.com/office/drawing/2014/main" id="{587355D3-1DE3-6477-FFC2-E9D56B123089}"/>
                </a:ext>
              </a:extLst>
            </p:cNvPr>
            <p:cNvSpPr/>
            <p:nvPr/>
          </p:nvSpPr>
          <p:spPr>
            <a:xfrm>
              <a:off x="1930886" y="3538588"/>
              <a:ext cx="3082361" cy="817245"/>
            </a:xfrm>
            <a:prstGeom prst="roundRect">
              <a:avLst>
                <a:gd name="adj" fmla="val 17530"/>
              </a:avLst>
            </a:prstGeom>
            <a:solidFill>
              <a:schemeClr val="bg1">
                <a:alpha val="52004"/>
              </a:schemeClr>
            </a:solidFill>
          </p:spPr>
          <p:txBody>
            <a:bodyPr wrap="square" lIns="0" tIns="0" rIns="457200" bIns="0" anchor="t">
              <a:spAutoFit/>
            </a:bodyPr>
            <a:lstStyle/>
            <a:p>
              <a:pPr marL="6350" lvl="1" algn="r"/>
              <a:r>
                <a:rPr lang="en-US" sz="1200" dirty="0">
                  <a:latin typeface="Helvetica"/>
                  <a:ea typeface="MS PGothic"/>
                  <a:cs typeface="Arial"/>
                </a:rPr>
                <a:t>W</a:t>
              </a:r>
              <a:r>
                <a:rPr lang="en-US" sz="1200" dirty="0">
                  <a:effectLst/>
                  <a:latin typeface="Helvetica"/>
                  <a:ea typeface="MS PGothic"/>
                  <a:cs typeface="Helvetica"/>
                </a:rPr>
                <a:t>orkers fill the outbound dock container and bring it to a print station. There, they create </a:t>
              </a:r>
              <a:r>
                <a:rPr lang="en-US" sz="1200" dirty="0">
                  <a:latin typeface="Helvetica"/>
                  <a:ea typeface="MS PGothic"/>
                  <a:cs typeface="Helvetica"/>
                </a:rPr>
                <a:t>the </a:t>
              </a:r>
              <a:r>
                <a:rPr lang="en-US" sz="1200" dirty="0">
                  <a:effectLst/>
                  <a:latin typeface="Helvetica"/>
                  <a:ea typeface="MS PGothic"/>
                  <a:cs typeface="Helvetica"/>
                </a:rPr>
                <a:t>RFID </a:t>
              </a:r>
              <a:r>
                <a:rPr lang="en-US" sz="1200">
                  <a:effectLst/>
                  <a:latin typeface="Helvetica"/>
                  <a:ea typeface="MS PGothic"/>
                  <a:cs typeface="Helvetica"/>
                </a:rPr>
                <a:t>label and affix it to the container</a:t>
              </a:r>
              <a:r>
                <a:rPr lang="en-US" sz="1200">
                  <a:latin typeface="Helvetica"/>
                  <a:ea typeface="MS PGothic"/>
                  <a:cs typeface="Helvetica"/>
                </a:rPr>
                <a:t>.</a:t>
              </a:r>
              <a:endParaRPr lang="en-US" sz="1200"/>
            </a:p>
          </p:txBody>
        </p:sp>
        <p:sp>
          <p:nvSpPr>
            <p:cNvPr id="113" name="Rectangle 112">
              <a:extLst>
                <a:ext uri="{FF2B5EF4-FFF2-40B4-BE49-F238E27FC236}">
                  <a16:creationId xmlns:a16="http://schemas.microsoft.com/office/drawing/2014/main" id="{F441D456-5639-35AC-61EF-1AA3C176DCD3}"/>
                </a:ext>
              </a:extLst>
            </p:cNvPr>
            <p:cNvSpPr/>
            <p:nvPr/>
          </p:nvSpPr>
          <p:spPr>
            <a:xfrm>
              <a:off x="4521240" y="3584253"/>
              <a:ext cx="532131" cy="707886"/>
            </a:xfrm>
            <a:prstGeom prst="rect">
              <a:avLst/>
            </a:prstGeom>
          </p:spPr>
          <p:txBody>
            <a:bodyPr wrap="square">
              <a:spAutoFit/>
            </a:bodyPr>
            <a:lstStyle/>
            <a:p>
              <a:r>
                <a:rPr lang="en-US" sz="4000" b="1">
                  <a:solidFill>
                    <a:schemeClr val="accent1"/>
                  </a:solidFill>
                </a:rPr>
                <a:t>1</a:t>
              </a:r>
              <a:endParaRPr lang="en-US" sz="4000">
                <a:solidFill>
                  <a:schemeClr val="accent1"/>
                </a:solidFill>
              </a:endParaRPr>
            </a:p>
          </p:txBody>
        </p:sp>
      </p:grpSp>
      <p:pic>
        <p:nvPicPr>
          <p:cNvPr id="115" name="Picture 114">
            <a:extLst>
              <a:ext uri="{FF2B5EF4-FFF2-40B4-BE49-F238E27FC236}">
                <a16:creationId xmlns:a16="http://schemas.microsoft.com/office/drawing/2014/main" id="{61852A56-805A-4CE8-2FB2-5862D3F17E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26481" y="643353"/>
            <a:ext cx="584540" cy="389693"/>
          </a:xfrm>
          <a:prstGeom prst="rect">
            <a:avLst/>
          </a:prstGeom>
        </p:spPr>
      </p:pic>
      <p:pic>
        <p:nvPicPr>
          <p:cNvPr id="116" name="Picture 115" descr="A picture containing text&#10;&#10;Description automatically generated">
            <a:extLst>
              <a:ext uri="{FF2B5EF4-FFF2-40B4-BE49-F238E27FC236}">
                <a16:creationId xmlns:a16="http://schemas.microsoft.com/office/drawing/2014/main" id="{13E16CCF-5E1E-A59F-27EA-B78B85823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74" r="38325"/>
          <a:stretch/>
        </p:blipFill>
        <p:spPr>
          <a:xfrm>
            <a:off x="8661989" y="446048"/>
            <a:ext cx="193357" cy="1141783"/>
          </a:xfrm>
          <a:prstGeom prst="rect">
            <a:avLst/>
          </a:prstGeom>
        </p:spPr>
      </p:pic>
      <p:pic>
        <p:nvPicPr>
          <p:cNvPr id="117" name="Picture 116" descr="A picture containing text&#10;&#10;Description automatically generated">
            <a:extLst>
              <a:ext uri="{FF2B5EF4-FFF2-40B4-BE49-F238E27FC236}">
                <a16:creationId xmlns:a16="http://schemas.microsoft.com/office/drawing/2014/main" id="{87730877-9A0B-C45E-A877-8545C2865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874" r="38325"/>
          <a:stretch/>
        </p:blipFill>
        <p:spPr>
          <a:xfrm>
            <a:off x="8875476" y="475906"/>
            <a:ext cx="193357" cy="1141783"/>
          </a:xfrm>
          <a:prstGeom prst="rect">
            <a:avLst/>
          </a:prstGeom>
        </p:spPr>
      </p:pic>
      <p:grpSp>
        <p:nvGrpSpPr>
          <p:cNvPr id="127" name="Group 126">
            <a:extLst>
              <a:ext uri="{FF2B5EF4-FFF2-40B4-BE49-F238E27FC236}">
                <a16:creationId xmlns:a16="http://schemas.microsoft.com/office/drawing/2014/main" id="{6ACB6D71-3172-3322-21DC-172B7686E57B}"/>
              </a:ext>
            </a:extLst>
          </p:cNvPr>
          <p:cNvGrpSpPr/>
          <p:nvPr/>
        </p:nvGrpSpPr>
        <p:grpSpPr>
          <a:xfrm>
            <a:off x="6329350" y="0"/>
            <a:ext cx="593366" cy="1138613"/>
            <a:chOff x="6329350" y="273190"/>
            <a:chExt cx="593366" cy="1138613"/>
          </a:xfrm>
        </p:grpSpPr>
        <p:sp>
          <p:nvSpPr>
            <p:cNvPr id="123" name="Oval 122">
              <a:extLst>
                <a:ext uri="{FF2B5EF4-FFF2-40B4-BE49-F238E27FC236}">
                  <a16:creationId xmlns:a16="http://schemas.microsoft.com/office/drawing/2014/main" id="{5AFD4704-EB15-2CC6-641E-4FA87114F4F0}"/>
                </a:ext>
              </a:extLst>
            </p:cNvPr>
            <p:cNvSpPr/>
            <p:nvPr/>
          </p:nvSpPr>
          <p:spPr>
            <a:xfrm rot="12298199">
              <a:off x="6329350" y="818437"/>
              <a:ext cx="593366" cy="593366"/>
            </a:xfrm>
            <a:prstGeom prst="ellipse">
              <a:avLst/>
            </a:prstGeom>
            <a:noFill/>
            <a:ln w="28575">
              <a:solidFill>
                <a:schemeClr val="accent2"/>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5" name="Straight Connector 124">
              <a:extLst>
                <a:ext uri="{FF2B5EF4-FFF2-40B4-BE49-F238E27FC236}">
                  <a16:creationId xmlns:a16="http://schemas.microsoft.com/office/drawing/2014/main" id="{90303C16-0A2A-2B33-7E46-51B47B272259}"/>
                </a:ext>
              </a:extLst>
            </p:cNvPr>
            <p:cNvCxnSpPr>
              <a:cxnSpLocks/>
            </p:cNvCxnSpPr>
            <p:nvPr/>
          </p:nvCxnSpPr>
          <p:spPr>
            <a:xfrm flipV="1">
              <a:off x="6613814" y="273190"/>
              <a:ext cx="0" cy="5424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EE2C9C1-609D-836A-F3AD-CB3D80DCF09D}"/>
              </a:ext>
            </a:extLst>
          </p:cNvPr>
          <p:cNvGrpSpPr/>
          <p:nvPr/>
        </p:nvGrpSpPr>
        <p:grpSpPr>
          <a:xfrm>
            <a:off x="6451985" y="5112775"/>
            <a:ext cx="1147886" cy="1069252"/>
            <a:chOff x="6451985" y="5050898"/>
            <a:chExt cx="1147886" cy="1069252"/>
          </a:xfrm>
        </p:grpSpPr>
        <p:sp>
          <p:nvSpPr>
            <p:cNvPr id="18" name="Title 1">
              <a:extLst>
                <a:ext uri="{FF2B5EF4-FFF2-40B4-BE49-F238E27FC236}">
                  <a16:creationId xmlns:a16="http://schemas.microsoft.com/office/drawing/2014/main" id="{7D122F40-60D1-84EF-6C17-5238CC807250}"/>
                </a:ext>
              </a:extLst>
            </p:cNvPr>
            <p:cNvSpPr txBox="1">
              <a:spLocks/>
            </p:cNvSpPr>
            <p:nvPr/>
          </p:nvSpPr>
          <p:spPr>
            <a:xfrm>
              <a:off x="6459105" y="5050898"/>
              <a:ext cx="938598" cy="641758"/>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chemeClr val="accent1"/>
                  </a:solidFill>
                  <a:sym typeface="Arial"/>
                </a:rPr>
                <a:t>54</a:t>
              </a:r>
              <a:r>
                <a:rPr lang="en-US" sz="2400" b="1">
                  <a:solidFill>
                    <a:schemeClr val="accent1"/>
                  </a:solidFill>
                  <a:sym typeface="Arial"/>
                </a:rPr>
                <a:t>%</a:t>
              </a:r>
              <a:endParaRPr lang="en-US" sz="2400" b="1">
                <a:solidFill>
                  <a:schemeClr val="accent1"/>
                </a:solidFill>
              </a:endParaRPr>
            </a:p>
          </p:txBody>
        </p:sp>
        <p:sp>
          <p:nvSpPr>
            <p:cNvPr id="19" name="Title 1">
              <a:extLst>
                <a:ext uri="{FF2B5EF4-FFF2-40B4-BE49-F238E27FC236}">
                  <a16:creationId xmlns:a16="http://schemas.microsoft.com/office/drawing/2014/main" id="{73E9782A-1CBB-AA17-3C45-71E1AE5621D9}"/>
                </a:ext>
              </a:extLst>
            </p:cNvPr>
            <p:cNvSpPr txBox="1">
              <a:spLocks/>
            </p:cNvSpPr>
            <p:nvPr/>
          </p:nvSpPr>
          <p:spPr>
            <a:xfrm>
              <a:off x="6451985" y="5677249"/>
              <a:ext cx="1147886" cy="44290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chemeClr val="accent1"/>
                  </a:solidFill>
                </a:rPr>
                <a:t>Decrease in misloaded shipments</a:t>
              </a:r>
            </a:p>
          </p:txBody>
        </p:sp>
      </p:grpSp>
      <p:grpSp>
        <p:nvGrpSpPr>
          <p:cNvPr id="24" name="Group 23">
            <a:extLst>
              <a:ext uri="{FF2B5EF4-FFF2-40B4-BE49-F238E27FC236}">
                <a16:creationId xmlns:a16="http://schemas.microsoft.com/office/drawing/2014/main" id="{213A7DC0-C531-CCD9-869D-0AFB067FFD55}"/>
              </a:ext>
            </a:extLst>
          </p:cNvPr>
          <p:cNvGrpSpPr/>
          <p:nvPr/>
        </p:nvGrpSpPr>
        <p:grpSpPr>
          <a:xfrm>
            <a:off x="8522261" y="5122632"/>
            <a:ext cx="1048001" cy="1293540"/>
            <a:chOff x="8522261" y="5060755"/>
            <a:chExt cx="1048001" cy="1293540"/>
          </a:xfrm>
        </p:grpSpPr>
        <p:sp>
          <p:nvSpPr>
            <p:cNvPr id="22" name="Title 1">
              <a:extLst>
                <a:ext uri="{FF2B5EF4-FFF2-40B4-BE49-F238E27FC236}">
                  <a16:creationId xmlns:a16="http://schemas.microsoft.com/office/drawing/2014/main" id="{DE62B37B-8077-FFFC-04A2-08F3D67EB2C2}"/>
                </a:ext>
              </a:extLst>
            </p:cNvPr>
            <p:cNvSpPr txBox="1">
              <a:spLocks/>
            </p:cNvSpPr>
            <p:nvPr/>
          </p:nvSpPr>
          <p:spPr>
            <a:xfrm>
              <a:off x="8543129" y="5060755"/>
              <a:ext cx="1027133" cy="65940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chemeClr val="accent1"/>
                  </a:solidFill>
                  <a:sym typeface="Arial"/>
                </a:rPr>
                <a:t>18</a:t>
              </a:r>
              <a:r>
                <a:rPr lang="en-US" sz="2400" b="1">
                  <a:solidFill>
                    <a:schemeClr val="accent1"/>
                  </a:solidFill>
                  <a:sym typeface="Arial"/>
                </a:rPr>
                <a:t>%</a:t>
              </a:r>
              <a:endParaRPr lang="en-US" sz="2400" b="1">
                <a:solidFill>
                  <a:schemeClr val="accent1"/>
                </a:solidFill>
              </a:endParaRPr>
            </a:p>
          </p:txBody>
        </p:sp>
        <p:sp>
          <p:nvSpPr>
            <p:cNvPr id="23" name="Title 1">
              <a:extLst>
                <a:ext uri="{FF2B5EF4-FFF2-40B4-BE49-F238E27FC236}">
                  <a16:creationId xmlns:a16="http://schemas.microsoft.com/office/drawing/2014/main" id="{CB529D71-FE3A-FE29-313A-937EC3589B3E}"/>
                </a:ext>
              </a:extLst>
            </p:cNvPr>
            <p:cNvSpPr txBox="1">
              <a:spLocks/>
            </p:cNvSpPr>
            <p:nvPr/>
          </p:nvSpPr>
          <p:spPr>
            <a:xfrm>
              <a:off x="8522261" y="5687107"/>
              <a:ext cx="1041126" cy="667188"/>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chemeClr val="accent1"/>
                  </a:solidFill>
                </a:rPr>
                <a:t>Increase productivity over barcode tracking</a:t>
              </a:r>
            </a:p>
          </p:txBody>
        </p:sp>
      </p:grpSp>
      <p:grpSp>
        <p:nvGrpSpPr>
          <p:cNvPr id="29" name="Group 28">
            <a:extLst>
              <a:ext uri="{FF2B5EF4-FFF2-40B4-BE49-F238E27FC236}">
                <a16:creationId xmlns:a16="http://schemas.microsoft.com/office/drawing/2014/main" id="{FC51C406-5003-E474-753F-549BB6CF7390}"/>
              </a:ext>
            </a:extLst>
          </p:cNvPr>
          <p:cNvGrpSpPr/>
          <p:nvPr/>
        </p:nvGrpSpPr>
        <p:grpSpPr>
          <a:xfrm>
            <a:off x="10510155" y="5108054"/>
            <a:ext cx="1088287" cy="1050775"/>
            <a:chOff x="10510155" y="5046177"/>
            <a:chExt cx="1088287" cy="1050775"/>
          </a:xfrm>
        </p:grpSpPr>
        <p:sp>
          <p:nvSpPr>
            <p:cNvPr id="27" name="Title 1">
              <a:extLst>
                <a:ext uri="{FF2B5EF4-FFF2-40B4-BE49-F238E27FC236}">
                  <a16:creationId xmlns:a16="http://schemas.microsoft.com/office/drawing/2014/main" id="{3405CF62-17B5-2AD9-DBF6-1F0CADD4BEA4}"/>
                </a:ext>
              </a:extLst>
            </p:cNvPr>
            <p:cNvSpPr txBox="1">
              <a:spLocks/>
            </p:cNvSpPr>
            <p:nvPr/>
          </p:nvSpPr>
          <p:spPr>
            <a:xfrm>
              <a:off x="10758185" y="5046177"/>
              <a:ext cx="661305" cy="63545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chemeClr val="accent1"/>
                  </a:solidFill>
                  <a:sym typeface="Arial"/>
                </a:rPr>
                <a:t>9</a:t>
              </a:r>
              <a:r>
                <a:rPr lang="en-US" sz="2400" b="1">
                  <a:solidFill>
                    <a:schemeClr val="accent1"/>
                  </a:solidFill>
                  <a:sym typeface="Arial"/>
                </a:rPr>
                <a:t>%</a:t>
              </a:r>
              <a:endParaRPr lang="en-US" sz="2400" b="1">
                <a:solidFill>
                  <a:schemeClr val="accent1"/>
                </a:solidFill>
              </a:endParaRPr>
            </a:p>
          </p:txBody>
        </p:sp>
        <p:sp>
          <p:nvSpPr>
            <p:cNvPr id="28" name="Title 1">
              <a:extLst>
                <a:ext uri="{FF2B5EF4-FFF2-40B4-BE49-F238E27FC236}">
                  <a16:creationId xmlns:a16="http://schemas.microsoft.com/office/drawing/2014/main" id="{BD64592F-E8ED-1C89-0CB1-0B0CD04B1B43}"/>
                </a:ext>
              </a:extLst>
            </p:cNvPr>
            <p:cNvSpPr txBox="1">
              <a:spLocks/>
            </p:cNvSpPr>
            <p:nvPr/>
          </p:nvSpPr>
          <p:spPr>
            <a:xfrm>
              <a:off x="10510155" y="5671304"/>
              <a:ext cx="1088287" cy="425648"/>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200"/>
                </a:lnSpc>
              </a:pPr>
              <a:r>
                <a:rPr lang="en-US" sz="1200" b="1">
                  <a:solidFill>
                    <a:schemeClr val="accent1"/>
                  </a:solidFill>
                </a:rPr>
                <a:t>Saving of transportation cost</a:t>
              </a:r>
            </a:p>
          </p:txBody>
        </p:sp>
      </p:grpSp>
      <p:grpSp>
        <p:nvGrpSpPr>
          <p:cNvPr id="15" name="Group 14">
            <a:extLst>
              <a:ext uri="{FF2B5EF4-FFF2-40B4-BE49-F238E27FC236}">
                <a16:creationId xmlns:a16="http://schemas.microsoft.com/office/drawing/2014/main" id="{DA34681D-4F78-BFAF-E00C-A47AB3FD3DBC}"/>
              </a:ext>
            </a:extLst>
          </p:cNvPr>
          <p:cNvGrpSpPr/>
          <p:nvPr/>
        </p:nvGrpSpPr>
        <p:grpSpPr>
          <a:xfrm>
            <a:off x="3483661" y="3773239"/>
            <a:ext cx="843895" cy="1158245"/>
            <a:chOff x="3689850" y="3719451"/>
            <a:chExt cx="843895" cy="1158245"/>
          </a:xfrm>
        </p:grpSpPr>
        <p:grpSp>
          <p:nvGrpSpPr>
            <p:cNvPr id="20" name="Group 19">
              <a:extLst>
                <a:ext uri="{FF2B5EF4-FFF2-40B4-BE49-F238E27FC236}">
                  <a16:creationId xmlns:a16="http://schemas.microsoft.com/office/drawing/2014/main" id="{F5ABF619-A2A7-C066-809F-E2EFC5370E9D}"/>
                </a:ext>
              </a:extLst>
            </p:cNvPr>
            <p:cNvGrpSpPr/>
            <p:nvPr/>
          </p:nvGrpSpPr>
          <p:grpSpPr>
            <a:xfrm rot="743661">
              <a:off x="3727159" y="3719451"/>
              <a:ext cx="719764" cy="1103400"/>
              <a:chOff x="4077611" y="2768642"/>
              <a:chExt cx="719764" cy="1103400"/>
            </a:xfrm>
          </p:grpSpPr>
          <p:sp>
            <p:nvSpPr>
              <p:cNvPr id="25" name="Oval 24">
                <a:extLst>
                  <a:ext uri="{FF2B5EF4-FFF2-40B4-BE49-F238E27FC236}">
                    <a16:creationId xmlns:a16="http://schemas.microsoft.com/office/drawing/2014/main" id="{E4725B7D-8A5F-8F1A-816C-38A74DA0A98A}"/>
                  </a:ext>
                </a:extLst>
              </p:cNvPr>
              <p:cNvSpPr/>
              <p:nvPr/>
            </p:nvSpPr>
            <p:spPr>
              <a:xfrm>
                <a:off x="4077611" y="3278676"/>
                <a:ext cx="593366" cy="593366"/>
              </a:xfrm>
              <a:prstGeom prst="ellipse">
                <a:avLst/>
              </a:prstGeom>
              <a:solidFill>
                <a:schemeClr val="bg1">
                  <a:alpha val="49653"/>
                </a:schemeClr>
              </a:solidFill>
              <a:ln w="28575">
                <a:solidFill>
                  <a:schemeClr val="accent2"/>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64093E8F-DBEF-4694-1789-A23FE9C49119}"/>
                  </a:ext>
                </a:extLst>
              </p:cNvPr>
              <p:cNvCxnSpPr>
                <a:cxnSpLocks/>
                <a:stCxn id="25" idx="1"/>
                <a:endCxn id="34" idx="2"/>
              </p:cNvCxnSpPr>
              <p:nvPr/>
            </p:nvCxnSpPr>
            <p:spPr>
              <a:xfrm rot="17632427">
                <a:off x="4059113" y="3066477"/>
                <a:ext cx="564852" cy="13719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9EBBF7-DB6C-38B0-5048-D0EF940196DA}"/>
                  </a:ext>
                </a:extLst>
              </p:cNvPr>
              <p:cNvCxnSpPr>
                <a:cxnSpLocks/>
                <a:endCxn id="34" idx="5"/>
              </p:cNvCxnSpPr>
              <p:nvPr/>
            </p:nvCxnSpPr>
            <p:spPr>
              <a:xfrm rot="17632427" flipV="1">
                <a:off x="4426647" y="3211591"/>
                <a:ext cx="571742" cy="1697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0BC1A57-C6E6-C1FE-7509-CCE42273CBE3}"/>
                  </a:ext>
                </a:extLst>
              </p:cNvPr>
              <p:cNvSpPr/>
              <p:nvPr/>
            </p:nvSpPr>
            <p:spPr>
              <a:xfrm>
                <a:off x="4518571" y="2768642"/>
                <a:ext cx="271863" cy="271863"/>
              </a:xfrm>
              <a:prstGeom prst="ellipse">
                <a:avLst/>
              </a:prstGeom>
              <a:noFill/>
              <a:ln w="12700">
                <a:solidFill>
                  <a:schemeClr val="accent2"/>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1" name="Group 110">
              <a:extLst>
                <a:ext uri="{FF2B5EF4-FFF2-40B4-BE49-F238E27FC236}">
                  <a16:creationId xmlns:a16="http://schemas.microsoft.com/office/drawing/2014/main" id="{57B6A31E-8083-E225-E624-8853BE1C859D}"/>
                </a:ext>
              </a:extLst>
            </p:cNvPr>
            <p:cNvGrpSpPr/>
            <p:nvPr/>
          </p:nvGrpSpPr>
          <p:grpSpPr>
            <a:xfrm>
              <a:off x="3689850" y="3787062"/>
              <a:ext cx="843895" cy="1090634"/>
              <a:chOff x="4455983" y="5249699"/>
              <a:chExt cx="843895" cy="1090634"/>
            </a:xfrm>
          </p:grpSpPr>
          <p:pic>
            <p:nvPicPr>
              <p:cNvPr id="108" name="Picture 107" descr="A printer with a label&#10;&#10;Description automatically generated">
                <a:extLst>
                  <a:ext uri="{FF2B5EF4-FFF2-40B4-BE49-F238E27FC236}">
                    <a16:creationId xmlns:a16="http://schemas.microsoft.com/office/drawing/2014/main" id="{E00FE810-252E-96AC-2F59-BED64848FE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5983" y="5745463"/>
                <a:ext cx="499627" cy="465442"/>
              </a:xfrm>
              <a:prstGeom prst="rect">
                <a:avLst/>
              </a:prstGeom>
            </p:spPr>
          </p:pic>
          <p:pic>
            <p:nvPicPr>
              <p:cNvPr id="109" name="Picture 108" descr="Logo, icon&#10;&#10;Description automatically generated">
                <a:extLst>
                  <a:ext uri="{FF2B5EF4-FFF2-40B4-BE49-F238E27FC236}">
                    <a16:creationId xmlns:a16="http://schemas.microsoft.com/office/drawing/2014/main" id="{69C1F292-876D-08B2-CA44-87FBC37B8B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434" y="5249699"/>
                <a:ext cx="276444" cy="276444"/>
              </a:xfrm>
              <a:prstGeom prst="rect">
                <a:avLst/>
              </a:prstGeom>
            </p:spPr>
          </p:pic>
          <p:pic>
            <p:nvPicPr>
              <p:cNvPr id="110" name="Picture 109" descr="A roll of labels with bar code&#10;&#10;Description automatically generated">
                <a:extLst>
                  <a:ext uri="{FF2B5EF4-FFF2-40B4-BE49-F238E27FC236}">
                    <a16:creationId xmlns:a16="http://schemas.microsoft.com/office/drawing/2014/main" id="{F71BCC0C-C6F3-0F3D-5C44-3A42E5123A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688" y="5868370"/>
                <a:ext cx="338661" cy="471963"/>
              </a:xfrm>
              <a:prstGeom prst="rect">
                <a:avLst/>
              </a:prstGeom>
            </p:spPr>
          </p:pic>
        </p:grpSp>
      </p:grpSp>
      <p:sp>
        <p:nvSpPr>
          <p:cNvPr id="30" name="TextBox 29">
            <a:extLst>
              <a:ext uri="{FF2B5EF4-FFF2-40B4-BE49-F238E27FC236}">
                <a16:creationId xmlns:a16="http://schemas.microsoft.com/office/drawing/2014/main" id="{3C20E967-A2A6-ECF3-4512-C515A2F1B9C2}"/>
              </a:ext>
            </a:extLst>
          </p:cNvPr>
          <p:cNvSpPr txBox="1"/>
          <p:nvPr/>
        </p:nvSpPr>
        <p:spPr>
          <a:xfrm>
            <a:off x="6938835" y="6726148"/>
            <a:ext cx="4182656" cy="320412"/>
          </a:xfrm>
          <a:prstGeom prst="rect">
            <a:avLst/>
          </a:prstGeom>
          <a:noFill/>
        </p:spPr>
        <p:txBody>
          <a:bodyPr wrap="none" lIns="0" tIns="0" rIns="0" bIns="0" rtlCol="0">
            <a:noAutofit/>
          </a:bodyPr>
          <a:lstStyle/>
          <a:p>
            <a:pPr algn="l"/>
            <a:r>
              <a:rPr lang="en-US" sz="1000">
                <a:solidFill>
                  <a:schemeClr val="bg1">
                    <a:lumMod val="65000"/>
                  </a:schemeClr>
                </a:solidFill>
              </a:rPr>
              <a:t>Additional outcomes achieved by major online retailer</a:t>
            </a:r>
          </a:p>
        </p:txBody>
      </p:sp>
    </p:spTree>
    <p:extLst>
      <p:ext uri="{BB962C8B-B14F-4D97-AF65-F5344CB8AC3E}">
        <p14:creationId xmlns:p14="http://schemas.microsoft.com/office/powerpoint/2010/main" val="15162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A16A-98B4-CBFD-E273-8DFBBD87A770}"/>
            </a:ext>
          </a:extLst>
        </p:cNvPr>
        <p:cNvGrpSpPr/>
        <p:nvPr/>
      </p:nvGrpSpPr>
      <p:grpSpPr>
        <a:xfrm>
          <a:off x="0" y="0"/>
          <a:ext cx="0" cy="0"/>
          <a:chOff x="0" y="0"/>
          <a:chExt cx="0" cy="0"/>
        </a:xfrm>
      </p:grpSpPr>
      <p:pic>
        <p:nvPicPr>
          <p:cNvPr id="12" name="Picture 11" descr="A large warehouse with lots of boxes and crates&#10;&#10;Description automatically generated">
            <a:extLst>
              <a:ext uri="{FF2B5EF4-FFF2-40B4-BE49-F238E27FC236}">
                <a16:creationId xmlns:a16="http://schemas.microsoft.com/office/drawing/2014/main" id="{5E29F434-A32D-4898-453B-DD64004F9F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402" r="4970" b="35917"/>
          <a:stretch/>
        </p:blipFill>
        <p:spPr>
          <a:xfrm>
            <a:off x="-5543" y="0"/>
            <a:ext cx="12194368" cy="3763478"/>
          </a:xfrm>
          <a:prstGeom prst="rect">
            <a:avLst/>
          </a:prstGeom>
        </p:spPr>
      </p:pic>
      <p:sp>
        <p:nvSpPr>
          <p:cNvPr id="15" name="Rectangle 14">
            <a:extLst>
              <a:ext uri="{FF2B5EF4-FFF2-40B4-BE49-F238E27FC236}">
                <a16:creationId xmlns:a16="http://schemas.microsoft.com/office/drawing/2014/main" id="{EAC424CB-042C-8D2E-4B6D-2341A0E301C5}"/>
              </a:ext>
            </a:extLst>
          </p:cNvPr>
          <p:cNvSpPr/>
          <p:nvPr/>
        </p:nvSpPr>
        <p:spPr>
          <a:xfrm rot="10800000">
            <a:off x="0" y="0"/>
            <a:ext cx="11665820" cy="3801979"/>
          </a:xfrm>
          <a:prstGeom prst="rect">
            <a:avLst/>
          </a:prstGeom>
          <a:gradFill flip="none" rotWithShape="1">
            <a:gsLst>
              <a:gs pos="87000">
                <a:schemeClr val="bg1"/>
              </a:gs>
              <a:gs pos="0">
                <a:schemeClr val="accent6">
                  <a:lumMod val="30000"/>
                  <a:lumOff val="70000"/>
                  <a:alpha val="2336"/>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a:extLst>
              <a:ext uri="{FF2B5EF4-FFF2-40B4-BE49-F238E27FC236}">
                <a16:creationId xmlns:a16="http://schemas.microsoft.com/office/drawing/2014/main" id="{14BD6CD2-C913-7A0A-CE64-44FC327806E4}"/>
              </a:ext>
            </a:extLst>
          </p:cNvPr>
          <p:cNvSpPr/>
          <p:nvPr/>
        </p:nvSpPr>
        <p:spPr>
          <a:xfrm rot="10800000">
            <a:off x="533400" y="4170256"/>
            <a:ext cx="5001240" cy="2115133"/>
          </a:xfrm>
          <a:prstGeom prst="round2SameRect">
            <a:avLst/>
          </a:prstGeom>
          <a:solidFill>
            <a:schemeClr val="bg1">
              <a:alpha val="50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FC65342-79C5-9850-29E5-22B51F113CC2}"/>
              </a:ext>
            </a:extLst>
          </p:cNvPr>
          <p:cNvSpPr/>
          <p:nvPr/>
        </p:nvSpPr>
        <p:spPr>
          <a:xfrm>
            <a:off x="533400" y="3539447"/>
            <a:ext cx="11271504" cy="68691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EFB366FF-013F-F1C9-BE7D-ED215120BE96}"/>
              </a:ext>
            </a:extLst>
          </p:cNvPr>
          <p:cNvSpPr txBox="1">
            <a:spLocks/>
          </p:cNvSpPr>
          <p:nvPr/>
        </p:nvSpPr>
        <p:spPr>
          <a:xfrm>
            <a:off x="503797" y="598171"/>
            <a:ext cx="8620952" cy="136538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base" latinLnBrk="0" hangingPunct="1">
              <a:lnSpc>
                <a:spcPts val="34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Arial" panose="020B0604020202020204"/>
                <a:ea typeface="+mj-ea"/>
                <a:cs typeface="+mj-cs"/>
              </a:rPr>
              <a:t>Customer Challenge </a:t>
            </a:r>
          </a:p>
          <a:p>
            <a:pPr marL="0" marR="0" lvl="0" indent="0" algn="l" defTabSz="914126" rtl="0" eaLnBrk="1" fontAlgn="base" latinLnBrk="0" hangingPunct="1">
              <a:lnSpc>
                <a:spcPts val="3100"/>
              </a:lnSpc>
              <a:spcBef>
                <a:spcPct val="0"/>
              </a:spcBef>
              <a:spcAft>
                <a:spcPct val="0"/>
              </a:spcAft>
              <a:buClrTx/>
              <a:buSzTx/>
              <a:buFontTx/>
              <a:buNone/>
              <a:tabLst/>
              <a:defRPr/>
            </a:pPr>
            <a:r>
              <a:rPr kumimoji="0" lang="en-US" sz="3000" b="1" i="0" u="none" strike="noStrike" kern="1200" cap="none" spc="0" normalizeH="0" baseline="0" noProof="0">
                <a:ln>
                  <a:noFill/>
                </a:ln>
                <a:solidFill>
                  <a:srgbClr val="0073E6"/>
                </a:solidFill>
                <a:effectLst/>
                <a:uLnTx/>
                <a:uFillTx/>
                <a:latin typeface="Arial" panose="020B0604020202020204"/>
                <a:ea typeface="+mj-ea"/>
                <a:cs typeface="+mj-cs"/>
              </a:rPr>
              <a:t>Major online retailer seeks real-time</a:t>
            </a:r>
          </a:p>
          <a:p>
            <a:pPr marL="0" marR="0" lvl="0" indent="0" algn="l" defTabSz="914126" rtl="0" eaLnBrk="1" fontAlgn="base" latinLnBrk="0" hangingPunct="1">
              <a:lnSpc>
                <a:spcPts val="3100"/>
              </a:lnSpc>
              <a:spcBef>
                <a:spcPct val="0"/>
              </a:spcBef>
              <a:spcAft>
                <a:spcPct val="0"/>
              </a:spcAft>
              <a:buClrTx/>
              <a:buSzTx/>
              <a:buFontTx/>
              <a:buNone/>
              <a:tabLst/>
              <a:defRPr/>
            </a:pPr>
            <a:r>
              <a:rPr kumimoji="0" lang="en-US" sz="3000" b="1" i="0" u="none" strike="noStrike" kern="1200" cap="none" spc="0" normalizeH="0" baseline="0" noProof="0">
                <a:ln>
                  <a:noFill/>
                </a:ln>
                <a:solidFill>
                  <a:srgbClr val="0073E6"/>
                </a:solidFill>
                <a:effectLst/>
                <a:uLnTx/>
                <a:uFillTx/>
                <a:latin typeface="Arial" panose="020B0604020202020204"/>
                <a:ea typeface="+mj-ea"/>
                <a:cs typeface="+mj-cs"/>
              </a:rPr>
              <a:t>outbound container tracking</a:t>
            </a:r>
          </a:p>
        </p:txBody>
      </p:sp>
      <p:sp>
        <p:nvSpPr>
          <p:cNvPr id="8" name="TextBox 7">
            <a:extLst>
              <a:ext uri="{FF2B5EF4-FFF2-40B4-BE49-F238E27FC236}">
                <a16:creationId xmlns:a16="http://schemas.microsoft.com/office/drawing/2014/main" id="{FBFD20C4-EE86-8C2B-BFD4-3E5D5DD72210}"/>
              </a:ext>
            </a:extLst>
          </p:cNvPr>
          <p:cNvSpPr txBox="1"/>
          <p:nvPr/>
        </p:nvSpPr>
        <p:spPr>
          <a:xfrm>
            <a:off x="707847" y="3696798"/>
            <a:ext cx="107714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anose="020B0604020202020204" pitchFamily="34" charset="0"/>
              </a:rPr>
              <a:t>A major online retailer with large-scale traditional, sortable fulfillment centers across the globe.</a:t>
            </a:r>
          </a:p>
        </p:txBody>
      </p:sp>
      <p:sp>
        <p:nvSpPr>
          <p:cNvPr id="9" name="TextBox 8">
            <a:extLst>
              <a:ext uri="{FF2B5EF4-FFF2-40B4-BE49-F238E27FC236}">
                <a16:creationId xmlns:a16="http://schemas.microsoft.com/office/drawing/2014/main" id="{2ADBDC1B-558D-31CB-3D3E-CB0F1EB3F4FC}"/>
              </a:ext>
            </a:extLst>
          </p:cNvPr>
          <p:cNvSpPr txBox="1"/>
          <p:nvPr/>
        </p:nvSpPr>
        <p:spPr>
          <a:xfrm>
            <a:off x="707846" y="4718925"/>
            <a:ext cx="4219754" cy="1384995"/>
          </a:xfrm>
          <a:prstGeom prst="rect">
            <a:avLst/>
          </a:prstGeom>
          <a:noFill/>
        </p:spPr>
        <p:txBody>
          <a:bodyPr wrap="square">
            <a:spAutoFit/>
          </a:bodyPr>
          <a:lstStyle/>
          <a:p>
            <a:pPr marL="122238" marR="0" lvl="0" indent="-122238" algn="l" defTabSz="914400" rtl="0" eaLnBrk="1" fontAlgn="base" latinLnBrk="0" hangingPunct="1">
              <a:lnSpc>
                <a:spcPct val="100000"/>
              </a:lnSpc>
              <a:spcBef>
                <a:spcPct val="0"/>
              </a:spcBef>
              <a:spcAft>
                <a:spcPct val="0"/>
              </a:spcAft>
              <a:buClr>
                <a:srgbClr val="0073E6"/>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S PGothic" pitchFamily="34" charset="-128"/>
                <a:cs typeface="Arial" panose="020B0604020202020204" pitchFamily="34" charset="0"/>
              </a:rPr>
              <a:t>Lack of real-time visibility as outbound containers moved through facility </a:t>
            </a:r>
          </a:p>
          <a:p>
            <a:pPr marL="122238" marR="0" lvl="0" indent="-122238" algn="l" defTabSz="914400" rtl="0" eaLnBrk="1" fontAlgn="base" latinLnBrk="0" hangingPunct="1">
              <a:lnSpc>
                <a:spcPct val="100000"/>
              </a:lnSpc>
              <a:spcBef>
                <a:spcPct val="0"/>
              </a:spcBef>
              <a:spcAft>
                <a:spcPct val="0"/>
              </a:spcAft>
              <a:buClr>
                <a:srgbClr val="0073E6"/>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S PGothic" pitchFamily="34" charset="-128"/>
                <a:cs typeface="Arial" panose="020B0604020202020204" pitchFamily="34" charset="0"/>
              </a:rPr>
              <a:t>Time-consuming manual scanning and data entry created bottlenecks and increased errors  </a:t>
            </a:r>
          </a:p>
          <a:p>
            <a:pPr marL="122238" marR="0" lvl="0" indent="-122238" algn="l" defTabSz="914400" rtl="0" eaLnBrk="1" fontAlgn="base" latinLnBrk="0" hangingPunct="1">
              <a:lnSpc>
                <a:spcPct val="100000"/>
              </a:lnSpc>
              <a:spcBef>
                <a:spcPct val="0"/>
              </a:spcBef>
              <a:spcAft>
                <a:spcPct val="0"/>
              </a:spcAft>
              <a:buClr>
                <a:srgbClr val="0073E6"/>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S PGothic" pitchFamily="34" charset="-128"/>
                <a:cs typeface="Arial" panose="020B0604020202020204" pitchFamily="34" charset="0"/>
              </a:rPr>
              <a:t>Need for automatic verification to confirm order and shipping accuracy </a:t>
            </a:r>
          </a:p>
        </p:txBody>
      </p:sp>
      <p:sp>
        <p:nvSpPr>
          <p:cNvPr id="11" name="TextBox 10">
            <a:extLst>
              <a:ext uri="{FF2B5EF4-FFF2-40B4-BE49-F238E27FC236}">
                <a16:creationId xmlns:a16="http://schemas.microsoft.com/office/drawing/2014/main" id="{71F3C024-982F-FEF4-99FF-24E37DB870D6}"/>
              </a:ext>
            </a:extLst>
          </p:cNvPr>
          <p:cNvSpPr txBox="1"/>
          <p:nvPr/>
        </p:nvSpPr>
        <p:spPr>
          <a:xfrm>
            <a:off x="5902114" y="4450093"/>
            <a:ext cx="5409353" cy="1661993"/>
          </a:xfrm>
          <a:prstGeom prst="rect">
            <a:avLst/>
          </a:prstGeom>
          <a:noFill/>
        </p:spPr>
        <p:txBody>
          <a:bodyPr wrap="square">
            <a:spAutoFit/>
          </a:bodyPr>
          <a:lstStyle/>
          <a:p>
            <a:pPr marL="117475" marR="0" lvl="0" indent="-117475"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a:ln>
                  <a:noFill/>
                </a:ln>
                <a:solidFill>
                  <a:srgbClr val="0073E6"/>
                </a:solidFill>
                <a:effectLst/>
                <a:uLnTx/>
                <a:uFillTx/>
                <a:latin typeface="Arial" pitchFamily="34" charset="0"/>
                <a:ea typeface="MS PGothic" pitchFamily="34" charset="-128"/>
                <a:cs typeface="Arial" panose="020B0604020202020204" pitchFamily="34" charset="0"/>
              </a:rPr>
              <a:t>“To track Returnable/Reusable Transport Items, we use radio frequency identification (RFID) technology to help improve the management of assets to ensure they are in the place where they are needed</a:t>
            </a:r>
            <a:r>
              <a:rPr kumimoji="0" lang="en-US" sz="1800" b="0" i="0" u="none" strike="noStrike" kern="100" cap="none" spc="0" normalizeH="0" baseline="0" noProof="0">
                <a:ln>
                  <a:noFill/>
                </a:ln>
                <a:solidFill>
                  <a:srgbClr val="0073E6"/>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sz="1700" b="0" i="0" u="none" strike="noStrike" kern="1200" cap="none" spc="0" normalizeH="0" baseline="0" noProof="0">
                <a:ln>
                  <a:noFill/>
                </a:ln>
                <a:solidFill>
                  <a:srgbClr val="0073E6"/>
                </a:solidFill>
                <a:effectLst/>
                <a:uLnTx/>
                <a:uFillTx/>
                <a:latin typeface="Arial" pitchFamily="34" charset="0"/>
                <a:ea typeface="MS PGothic"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anose="020B0604020202020204" pitchFamily="34" charset="0"/>
            </a:endParaRPr>
          </a:p>
          <a:p>
            <a:pPr marL="117475"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Arial" pitchFamily="34" charset="0"/>
                <a:ea typeface="MS PGothic" pitchFamily="34" charset="-128"/>
                <a:cs typeface="Arial" panose="020B0604020202020204" pitchFamily="34" charset="0"/>
              </a:rPr>
              <a:t>- Senior Operations Manager, Outbound Operations</a:t>
            </a:r>
          </a:p>
        </p:txBody>
      </p:sp>
      <p:sp>
        <p:nvSpPr>
          <p:cNvPr id="2" name="TextBox 1">
            <a:extLst>
              <a:ext uri="{FF2B5EF4-FFF2-40B4-BE49-F238E27FC236}">
                <a16:creationId xmlns:a16="http://schemas.microsoft.com/office/drawing/2014/main" id="{BC8D57E9-1E16-0A6E-E423-315A73AD9C30}"/>
              </a:ext>
            </a:extLst>
          </p:cNvPr>
          <p:cNvSpPr txBox="1"/>
          <p:nvPr/>
        </p:nvSpPr>
        <p:spPr>
          <a:xfrm>
            <a:off x="5196468" y="7404410"/>
            <a:ext cx="0" cy="0"/>
          </a:xfrm>
          <a:prstGeom prst="rect">
            <a:avLst/>
          </a:prstGeom>
          <a:no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Arial" pitchFamily="34" charset="0"/>
              <a:ea typeface="MS PGothic" pitchFamily="34" charset="-128"/>
              <a:cs typeface="+mn-cs"/>
            </a:endParaRPr>
          </a:p>
        </p:txBody>
      </p:sp>
      <p:sp>
        <p:nvSpPr>
          <p:cNvPr id="7" name="TextBox 6">
            <a:extLst>
              <a:ext uri="{FF2B5EF4-FFF2-40B4-BE49-F238E27FC236}">
                <a16:creationId xmlns:a16="http://schemas.microsoft.com/office/drawing/2014/main" id="{811E7EA1-A04B-51A0-F9EC-44E53FF7CE2A}"/>
              </a:ext>
            </a:extLst>
          </p:cNvPr>
          <p:cNvSpPr txBox="1"/>
          <p:nvPr/>
        </p:nvSpPr>
        <p:spPr>
          <a:xfrm>
            <a:off x="707846" y="4332148"/>
            <a:ext cx="454148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0" cap="none" spc="0" normalizeH="0" baseline="0" noProof="0">
                <a:ln>
                  <a:noFill/>
                </a:ln>
                <a:solidFill>
                  <a:srgbClr val="0073E6"/>
                </a:solidFill>
                <a:effectLst/>
                <a:uLnTx/>
                <a:uFillTx/>
                <a:latin typeface="Arial" panose="020B0604020202020204"/>
                <a:ea typeface="Calibri" panose="020F0502020204030204" pitchFamily="34" charset="0"/>
                <a:cs typeface="Times New Roman" panose="02020603050405020304" pitchFamily="18" charset="0"/>
              </a:rPr>
              <a:t>Challenges:</a:t>
            </a:r>
            <a:endParaRPr kumimoji="0" lang="en-US" sz="1800" b="0" i="0" u="none" strike="noStrike" kern="1200" cap="none" spc="0" normalizeH="0" baseline="0" noProof="0">
              <a:ln>
                <a:noFill/>
              </a:ln>
              <a:solidFill>
                <a:srgbClr val="0073E6"/>
              </a:solidFill>
              <a:effectLst/>
              <a:uLnTx/>
              <a:uFillTx/>
              <a:latin typeface="Arial" pitchFamily="34" charset="0"/>
              <a:ea typeface="MS PGothic" pitchFamily="34" charset="-128"/>
              <a:cs typeface="+mn-cs"/>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B66437E5-225D-A8B3-7309-D3A791D41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640" y="4023421"/>
            <a:ext cx="367474" cy="2285807"/>
          </a:xfrm>
          <a:prstGeom prst="rect">
            <a:avLst/>
          </a:prstGeom>
        </p:spPr>
      </p:pic>
      <p:sp>
        <p:nvSpPr>
          <p:cNvPr id="16" name="Freeform 15">
            <a:extLst>
              <a:ext uri="{FF2B5EF4-FFF2-40B4-BE49-F238E27FC236}">
                <a16:creationId xmlns:a16="http://schemas.microsoft.com/office/drawing/2014/main" id="{618F7E69-7CDF-4101-1F2C-06DB1F97F84D}"/>
              </a:ext>
            </a:extLst>
          </p:cNvPr>
          <p:cNvSpPr/>
          <p:nvPr/>
        </p:nvSpPr>
        <p:spPr>
          <a:xfrm>
            <a:off x="9061440" y="0"/>
            <a:ext cx="3377478"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Asset Visibility and Tracking</a:t>
            </a:r>
          </a:p>
        </p:txBody>
      </p:sp>
    </p:spTree>
    <p:extLst>
      <p:ext uri="{BB962C8B-B14F-4D97-AF65-F5344CB8AC3E}">
        <p14:creationId xmlns:p14="http://schemas.microsoft.com/office/powerpoint/2010/main" val="6555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2.xml><?xml version="1.0" encoding="utf-8"?>
<a:theme xmlns:a="http://schemas.openxmlformats.org/drawingml/2006/main" name="Covers">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1_Covers">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1_Content Basic 1 column">
  <a:themeElements>
    <a:clrScheme name="IMPACT COLOURS">
      <a:dk1>
        <a:srgbClr val="000000"/>
      </a:dk1>
      <a:lt1>
        <a:srgbClr val="FFFFFF"/>
      </a:lt1>
      <a:dk2>
        <a:srgbClr val="000000"/>
      </a:dk2>
      <a:lt2>
        <a:srgbClr val="FFFFFF"/>
      </a:lt2>
      <a:accent1>
        <a:srgbClr val="0073FF"/>
      </a:accent1>
      <a:accent2>
        <a:srgbClr val="011B37"/>
      </a:accent2>
      <a:accent3>
        <a:srgbClr val="F6BE00"/>
      </a:accent3>
      <a:accent4>
        <a:srgbClr val="1E22A3"/>
      </a:accent4>
      <a:accent5>
        <a:srgbClr val="78D64B"/>
      </a:accent5>
      <a:accent6>
        <a:srgbClr val="999999"/>
      </a:accent6>
      <a:hlink>
        <a:srgbClr val="0073E6"/>
      </a:hlink>
      <a:folHlink>
        <a:srgbClr val="0073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2_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9BC012AE3794E9BE0E92986FBBE5B" ma:contentTypeVersion="16" ma:contentTypeDescription="Create a new document." ma:contentTypeScope="" ma:versionID="d968dcc2f68ba6afb7037d2f28f13234">
  <xsd:schema xmlns:xsd="http://www.w3.org/2001/XMLSchema" xmlns:xs="http://www.w3.org/2001/XMLSchema" xmlns:p="http://schemas.microsoft.com/office/2006/metadata/properties" xmlns:ns2="f9d3ff60-8cda-4206-95a3-155906e1328f" xmlns:ns3="a495fe4f-afb7-47ef-a0fd-6506664185dd" targetNamespace="http://schemas.microsoft.com/office/2006/metadata/properties" ma:root="true" ma:fieldsID="62e9b3c0ec7d49fac11c96344ca0af6b" ns2:_="" ns3:_="">
    <xsd:import namespace="f9d3ff60-8cda-4206-95a3-155906e1328f"/>
    <xsd:import namespace="a495fe4f-afb7-47ef-a0fd-6506664185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3ff60-8cda-4206-95a3-155906e132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5fe4f-afb7-47ef-a0fd-6506664185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4a79f3b-3f0e-4e72-9f97-1548a01bf9a3}" ma:internalName="TaxCatchAll" ma:showField="CatchAllData" ma:web="a495fe4f-afb7-47ef-a0fd-6506664185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495fe4f-afb7-47ef-a0fd-6506664185dd">
      <UserInfo>
        <DisplayName>Guest Contributor</DisplayName>
        <AccountId>1285</AccountId>
        <AccountType/>
      </UserInfo>
      <UserInfo>
        <DisplayName>SharingLinks.0e769f11-26aa-4f1f-ad74-aea652450b8a.AnonymousView.d7472ae5-acc3-43e7-a881-0b101b107000</DisplayName>
        <AccountId>4688</AccountId>
        <AccountType/>
      </UserInfo>
      <UserInfo>
        <DisplayName>Guest Contributor</DisplayName>
        <AccountId>1456</AccountId>
        <AccountType/>
      </UserInfo>
      <UserInfo>
        <DisplayName>Cui, Jeffrey</DisplayName>
        <AccountId>5475</AccountId>
        <AccountType/>
      </UserInfo>
      <UserInfo>
        <DisplayName>SharingLinks.5f06a55e-52d3-4d90-8394-5fbb401e6180.OrganizationView.2d499f31-70a7-46d2-9eb2-c0dd19db7f52</DisplayName>
        <AccountId>1871</AccountId>
        <AccountType/>
      </UserInfo>
      <UserInfo>
        <DisplayName>c:0u.c|tenant|95d2abd1e630f0b0d9725f22bf6b925388505810c1c661e69dabb90776fd5708</DisplayName>
        <AccountId>2993</AccountId>
        <AccountType/>
      </UserInfo>
      <UserInfo>
        <DisplayName>SharingLinks.e59c0516-7ec2-4afa-b4dc-16b087f4a115.AnonymousEdit.fcb775d3-8f37-4474-b556-f5632cd0770c</DisplayName>
        <AccountId>1922</AccountId>
        <AccountType/>
      </UserInfo>
      <UserInfo>
        <DisplayName>Guest Contributor</DisplayName>
        <AccountId>694</AccountId>
        <AccountType/>
      </UserInfo>
      <UserInfo>
        <DisplayName>Fetscher, Kurt</DisplayName>
        <AccountId>4782</AccountId>
        <AccountType/>
      </UserInfo>
      <UserInfo>
        <DisplayName>Bergman, Breeanna</DisplayName>
        <AccountId>102</AccountId>
        <AccountType/>
      </UserInfo>
      <UserInfo>
        <DisplayName>c:0u.c|tenant|9cbbe5498e1fd068bad3f9a4f871301e1753267f2239118a8f8d95497a5dd003</DisplayName>
        <AccountId>840</AccountId>
        <AccountType/>
      </UserInfo>
      <UserInfo>
        <DisplayName>Fernandez, Damian</DisplayName>
        <AccountId>14908</AccountId>
        <AccountType/>
      </UserInfo>
    </SharedWithUsers>
    <lcf76f155ced4ddcb4097134ff3c332f xmlns="f9d3ff60-8cda-4206-95a3-155906e1328f">
      <Terms xmlns="http://schemas.microsoft.com/office/infopath/2007/PartnerControls"/>
    </lcf76f155ced4ddcb4097134ff3c332f>
    <TaxCatchAll xmlns="a495fe4f-afb7-47ef-a0fd-6506664185dd" xsi:nil="true"/>
  </documentManagement>
</p:properties>
</file>

<file path=customXml/itemProps1.xml><?xml version="1.0" encoding="utf-8"?>
<ds:datastoreItem xmlns:ds="http://schemas.openxmlformats.org/officeDocument/2006/customXml" ds:itemID="{1FA909FC-7B66-429E-B0BD-7CB330265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3ff60-8cda-4206-95a3-155906e1328f"/>
    <ds:schemaRef ds:uri="a495fe4f-afb7-47ef-a0fd-650666418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844C28-E65C-427C-A6DE-A988920E8483}">
  <ds:schemaRefs>
    <ds:schemaRef ds:uri="http://schemas.microsoft.com/sharepoint/v3/contenttype/forms"/>
  </ds:schemaRefs>
</ds:datastoreItem>
</file>

<file path=customXml/itemProps3.xml><?xml version="1.0" encoding="utf-8"?>
<ds:datastoreItem xmlns:ds="http://schemas.openxmlformats.org/officeDocument/2006/customXml" ds:itemID="{94A789AF-1536-4A3C-859D-EA9D4247A762}">
  <ds:schemaRef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f9d3ff60-8cda-4206-95a3-155906e1328f"/>
    <ds:schemaRef ds:uri="http://purl.org/dc/terms/"/>
    <ds:schemaRef ds:uri="http://schemas.microsoft.com/office/infopath/2007/PartnerControls"/>
    <ds:schemaRef ds:uri="a495fe4f-afb7-47ef-a0fd-6506664185dd"/>
  </ds:schemaRefs>
</ds:datastoreItem>
</file>

<file path=docProps/app.xml><?xml version="1.0" encoding="utf-8"?>
<Properties xmlns="http://schemas.openxmlformats.org/officeDocument/2006/extended-properties" xmlns:vt="http://schemas.openxmlformats.org/officeDocument/2006/docPropsVTypes">
  <Template>Content Basic 1 column</Template>
  <TotalTime>2</TotalTime>
  <Words>1654</Words>
  <Application>Microsoft Office PowerPoint</Application>
  <PresentationFormat>Custom</PresentationFormat>
  <Paragraphs>252</Paragraphs>
  <Slides>14</Slides>
  <Notes>13</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14</vt:i4>
      </vt:variant>
    </vt:vector>
  </HeadingPairs>
  <TitlesOfParts>
    <vt:vector size="32" baseType="lpstr">
      <vt:lpstr>MS Mincho</vt:lpstr>
      <vt:lpstr>MS PGothic</vt:lpstr>
      <vt:lpstr>MS PGothic</vt:lpstr>
      <vt:lpstr>Arial</vt:lpstr>
      <vt:lpstr>Calibri</vt:lpstr>
      <vt:lpstr>Franklin Gothic Medium</vt:lpstr>
      <vt:lpstr>Helvetica</vt:lpstr>
      <vt:lpstr>Poppins</vt:lpstr>
      <vt:lpstr>Proxima Nova Black</vt:lpstr>
      <vt:lpstr>Proxima Nova Rg</vt:lpstr>
      <vt:lpstr>Segoe UI</vt:lpstr>
      <vt:lpstr>Söhne</vt:lpstr>
      <vt:lpstr>Times New Roman</vt:lpstr>
      <vt:lpstr>Content Basic 1 column</vt:lpstr>
      <vt:lpstr>Covers</vt:lpstr>
      <vt:lpstr>1_Covers</vt:lpstr>
      <vt:lpstr>1_Content Basic 1 column</vt:lpstr>
      <vt:lpstr>2_Content Basic 1 column</vt:lpstr>
      <vt:lpstr>PowerPoint Presentation</vt:lpstr>
      <vt:lpstr>Warehousing in 2024</vt:lpstr>
      <vt:lpstr>PowerPoint Presentation</vt:lpstr>
      <vt:lpstr>Driving Your Priorities, and Ours,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presentation</dc:title>
  <dc:subject/>
  <dc:creator>Danielle Barcilon</dc:creator>
  <cp:keywords/>
  <dc:description/>
  <cp:lastModifiedBy>James Davis</cp:lastModifiedBy>
  <cp:revision>5</cp:revision>
  <dcterms:created xsi:type="dcterms:W3CDTF">2023-11-28T17:52:48Z</dcterms:created>
  <dcterms:modified xsi:type="dcterms:W3CDTF">2024-10-02T20:43:07Z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0x010100981E69FF26E5724BB94557D2E46AEFAF</vt:lpwstr>
  </property>
  <property fmtid="{D5CDD505-2E9C-101B-9397-08002B2CF9AE}" pid="3" name="MediaServiceImageTags">
    <vt:lpwstr/>
  </property>
</Properties>
</file>