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45360-D2FC-8DDF-18D9-E541D2B5C192}" name="Caralyn Choo" initials="CC" userId="169021582b0b19e7" providerId="Windows Live"/>
  <p188:author id="{D4211284-8EF0-AA20-E3A7-5395324DF814}" name="Triomine" initials="K." userId="S::admin@triomine1.onmicrosoft.com::bb596b4d-2e04-4072-986a-ba0a13b17f5e" providerId="AD"/>
  <p188:author id="{49EA0B99-EA33-658E-D2A1-91FDF220C91B}" name="Wong, Benjamin" initials="BW" userId="S::BW8163@zebra.com::a420ea1d-8125-4d39-92dc-79c9054e564b" providerId="AD"/>
  <p188:author id="{3CCEE7CB-0CF5-4D46-E028-CF81F85D246E}" name="Kurtenbach, Nicholas" initials="NK" userId="S::KDT864@zebra.com::26d87017-d4b7-45c5-894f-703ddcd3b8a4" providerId="AD"/>
  <p188:author id="{7EC7D4FF-A3B0-104F-CC21-931FC44557B5}" name="miao hong 2ezasia" initials="m2" userId="540e7348c5f1f65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434"/>
    <p:restoredTop sz="96405"/>
  </p:normalViewPr>
  <p:slideViewPr>
    <p:cSldViewPr snapToGrid="0">
      <p:cViewPr varScale="1">
        <p:scale>
          <a:sx n="163" d="100"/>
          <a:sy n="163" d="100"/>
        </p:scale>
        <p:origin x="95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0856-524D-33D9-6F7B-8656039005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EDED42D-02F4-F14E-5B1B-26B24806F3C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5575170-9D52-7D22-F577-6BFEC3C3E44B}"/>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5" name="Footer Placeholder 4">
            <a:extLst>
              <a:ext uri="{FF2B5EF4-FFF2-40B4-BE49-F238E27FC236}">
                <a16:creationId xmlns:a16="http://schemas.microsoft.com/office/drawing/2014/main" id="{C17F3754-349C-B94E-1864-17C65D748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3F34F-6BB6-CE4A-179F-CB98B987AA85}"/>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2119467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5AF3-BA94-98BF-6700-07CF5ED646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713DB2-06FB-7404-90D8-EA14732373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0C00D8-0BFE-6522-AA96-D1F3C83F4C5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2E01F5-E0E8-2A20-FEE0-851D4396F542}"/>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6" name="Footer Placeholder 5">
            <a:extLst>
              <a:ext uri="{FF2B5EF4-FFF2-40B4-BE49-F238E27FC236}">
                <a16:creationId xmlns:a16="http://schemas.microsoft.com/office/drawing/2014/main" id="{5B3C64BA-9FC7-91CE-FDF6-CF51B2D69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1330C-8925-3A39-AAEE-F0795F31EA4E}"/>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266002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D2F6-3C69-DC66-D406-C39DC6DB30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0F44CD-DA82-5D5B-397A-412046C0414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2D8152F-2A55-1FD9-84FF-4EBDC447932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0EC7A5-6352-15CC-AD98-502F84FC241E}"/>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6" name="Footer Placeholder 5">
            <a:extLst>
              <a:ext uri="{FF2B5EF4-FFF2-40B4-BE49-F238E27FC236}">
                <a16:creationId xmlns:a16="http://schemas.microsoft.com/office/drawing/2014/main" id="{7B775ABB-FFC5-8B88-9967-52B13D566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CE7A4-D70E-4A55-C27B-10DDB07EFA7D}"/>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86137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47B6-548F-5837-94D0-1009995567C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C20E69-58FE-BCE0-952D-842EC33C4D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0EDC41-D7F2-32F9-F771-38AAB4040B26}"/>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5" name="Footer Placeholder 4">
            <a:extLst>
              <a:ext uri="{FF2B5EF4-FFF2-40B4-BE49-F238E27FC236}">
                <a16:creationId xmlns:a16="http://schemas.microsoft.com/office/drawing/2014/main" id="{B4957E18-6469-F168-1D6D-03CE100BE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85A8F-02E8-7117-63CA-20C5F3710B4F}"/>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68817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4E153-4589-5541-D85F-D758D2C94B10}"/>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2B89A8-AD98-4EE1-8D3E-BE47200E9C8F}"/>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AA6425-FCEE-B763-8E77-8FBAF8761F19}"/>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5" name="Footer Placeholder 4">
            <a:extLst>
              <a:ext uri="{FF2B5EF4-FFF2-40B4-BE49-F238E27FC236}">
                <a16:creationId xmlns:a16="http://schemas.microsoft.com/office/drawing/2014/main" id="{CF19D69D-A9A9-459B-821D-CAE3F534E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53763-97E4-85BF-C7E1-229D7D6F152B}"/>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119046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8DC6A-5FB0-7285-C318-6DE36684E1A3}"/>
              </a:ext>
            </a:extLst>
          </p:cNvPr>
          <p:cNvPicPr>
            <a:picLocks noChangeAspect="1"/>
          </p:cNvPicPr>
          <p:nvPr userDrawn="1"/>
        </p:nvPicPr>
        <p:blipFill>
          <a:blip r:embed="rId2"/>
          <a:stretch>
            <a:fillRect/>
          </a:stretch>
        </p:blipFill>
        <p:spPr>
          <a:xfrm>
            <a:off x="-47332" y="-32287"/>
            <a:ext cx="12243707" cy="6922573"/>
          </a:xfrm>
          <a:prstGeom prst="rect">
            <a:avLst/>
          </a:prstGeom>
        </p:spPr>
      </p:pic>
    </p:spTree>
    <p:extLst>
      <p:ext uri="{BB962C8B-B14F-4D97-AF65-F5344CB8AC3E}">
        <p14:creationId xmlns:p14="http://schemas.microsoft.com/office/powerpoint/2010/main" val="32159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44496-E72A-2953-52DC-3FB9E5876A4C}"/>
              </a:ext>
            </a:extLst>
          </p:cNvPr>
          <p:cNvSpPr/>
          <p:nvPr userDrawn="1"/>
        </p:nvSpPr>
        <p:spPr>
          <a:xfrm>
            <a:off x="-9145" y="-9144"/>
            <a:ext cx="12204000" cy="6876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Triangle 2">
            <a:extLst>
              <a:ext uri="{FF2B5EF4-FFF2-40B4-BE49-F238E27FC236}">
                <a16:creationId xmlns:a16="http://schemas.microsoft.com/office/drawing/2014/main" id="{234FC8B5-8795-7A4E-9D1F-C877C34BE9E0}"/>
              </a:ext>
            </a:extLst>
          </p:cNvPr>
          <p:cNvSpPr/>
          <p:nvPr userDrawn="1"/>
        </p:nvSpPr>
        <p:spPr>
          <a:xfrm flipH="1">
            <a:off x="8778240" y="5276088"/>
            <a:ext cx="3422904" cy="1591056"/>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8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34FC8B5-8795-7A4E-9D1F-C877C34BE9E0}"/>
              </a:ext>
            </a:extLst>
          </p:cNvPr>
          <p:cNvSpPr/>
          <p:nvPr userDrawn="1"/>
        </p:nvSpPr>
        <p:spPr>
          <a:xfrm flipH="1">
            <a:off x="7260336" y="4507992"/>
            <a:ext cx="4940808" cy="2359152"/>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844AD71-CC3E-B293-5EAE-B2546A0DC8D5}"/>
              </a:ext>
            </a:extLst>
          </p:cNvPr>
          <p:cNvSpPr/>
          <p:nvPr userDrawn="1"/>
        </p:nvSpPr>
        <p:spPr>
          <a:xfrm flipH="1" flipV="1">
            <a:off x="10076688" y="-9144"/>
            <a:ext cx="2124456" cy="1435282"/>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44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773C-281C-D3AD-4130-C6F4732F77B3}"/>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06CE253-8F1C-46C3-C88C-FDD272E3E85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D6E1CD0-0A03-F0C5-19CC-27B756749476}"/>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5" name="Footer Placeholder 4">
            <a:extLst>
              <a:ext uri="{FF2B5EF4-FFF2-40B4-BE49-F238E27FC236}">
                <a16:creationId xmlns:a16="http://schemas.microsoft.com/office/drawing/2014/main" id="{0E9CF2B7-1B9D-9206-C7BD-7387E24F2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0251A-2257-D5AE-7FEF-F3D481AAD1D8}"/>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32607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B557-D233-37D0-2202-D8EAA35824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BADD17-FD74-6509-861B-A2F2D0119947}"/>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9B7AE1-529B-D090-D24E-D405654840E6}"/>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F233630-2EC0-6D66-0D6B-F2DF7DAE438C}"/>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6" name="Footer Placeholder 5">
            <a:extLst>
              <a:ext uri="{FF2B5EF4-FFF2-40B4-BE49-F238E27FC236}">
                <a16:creationId xmlns:a16="http://schemas.microsoft.com/office/drawing/2014/main" id="{B91BDBC4-3C0B-4E56-A430-51C4BF6A4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79E10-FCAD-8FE3-7039-3073638DA758}"/>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142247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9DD0-10B3-B5C5-A0B8-2551C191F7C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F6DB37-2D97-22FA-A686-5C7409CED6D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476063A-AFF2-2BE1-A897-C24A4F7606B9}"/>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20253A6-4274-5BA0-0EE4-260F5A01EE0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8B572F-135F-5604-BBED-3EF184FA7439}"/>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CEAB60-A42C-EA85-BB64-4BDB443F3554}"/>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8" name="Footer Placeholder 7">
            <a:extLst>
              <a:ext uri="{FF2B5EF4-FFF2-40B4-BE49-F238E27FC236}">
                <a16:creationId xmlns:a16="http://schemas.microsoft.com/office/drawing/2014/main" id="{233AC6B4-3F95-5040-206A-280CCEF8DC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144B7-CD88-BC4C-BBB4-B29F2F2676E1}"/>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67890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2E3C-E352-E102-EB93-6A08ADD0AB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31BF1D-D5AF-E65E-BA92-25AFBFBA2C41}"/>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4" name="Footer Placeholder 3">
            <a:extLst>
              <a:ext uri="{FF2B5EF4-FFF2-40B4-BE49-F238E27FC236}">
                <a16:creationId xmlns:a16="http://schemas.microsoft.com/office/drawing/2014/main" id="{23535123-D1E9-DB66-BF1E-531E7DEC83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3D3E05-0918-3AF9-1C75-9F5DF16AEAB9}"/>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24234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D273B-237F-BA59-8202-34D76FA34538}"/>
              </a:ext>
            </a:extLst>
          </p:cNvPr>
          <p:cNvSpPr>
            <a:spLocks noGrp="1"/>
          </p:cNvSpPr>
          <p:nvPr>
            <p:ph type="dt" sz="half" idx="10"/>
          </p:nvPr>
        </p:nvSpPr>
        <p:spPr/>
        <p:txBody>
          <a:bodyPr/>
          <a:lstStyle/>
          <a:p>
            <a:fld id="{BEB1AC2C-1BEB-A24B-B9D2-E7E5D19C4C31}" type="datetimeFigureOut">
              <a:rPr lang="en-US" smtClean="0"/>
              <a:t>5/9/2025</a:t>
            </a:fld>
            <a:endParaRPr lang="en-US"/>
          </a:p>
        </p:txBody>
      </p:sp>
      <p:sp>
        <p:nvSpPr>
          <p:cNvPr id="3" name="Footer Placeholder 2">
            <a:extLst>
              <a:ext uri="{FF2B5EF4-FFF2-40B4-BE49-F238E27FC236}">
                <a16:creationId xmlns:a16="http://schemas.microsoft.com/office/drawing/2014/main" id="{260B6CCD-A23E-248E-013B-39D9156094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32CB8-A236-A019-CB06-1CC64119FD4A}"/>
              </a:ext>
            </a:extLst>
          </p:cNvPr>
          <p:cNvSpPr>
            <a:spLocks noGrp="1"/>
          </p:cNvSpPr>
          <p:nvPr>
            <p:ph type="sldNum" sz="quarter" idx="12"/>
          </p:nvPr>
        </p:nvSpPr>
        <p:spPr/>
        <p:txBody>
          <a:bodyPr/>
          <a:lstStyle/>
          <a:p>
            <a:fld id="{C0DC9494-4881-2E4A-B8EA-9D0834AE85EE}" type="slidenum">
              <a:rPr lang="en-US" smtClean="0"/>
              <a:t>‹#›</a:t>
            </a:fld>
            <a:endParaRPr lang="en-US"/>
          </a:p>
        </p:txBody>
      </p:sp>
    </p:spTree>
    <p:extLst>
      <p:ext uri="{BB962C8B-B14F-4D97-AF65-F5344CB8AC3E}">
        <p14:creationId xmlns:p14="http://schemas.microsoft.com/office/powerpoint/2010/main" val="174541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49160-29E9-38FD-9B03-EED7EC0842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151364-7016-F0E3-2909-0ACF289268E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CF899D-9200-96C5-5E87-6399A8C6ED5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1AC2C-1BEB-A24B-B9D2-E7E5D19C4C31}" type="datetimeFigureOut">
              <a:rPr lang="en-US" smtClean="0"/>
              <a:t>5/9/2025</a:t>
            </a:fld>
            <a:endParaRPr lang="en-US"/>
          </a:p>
        </p:txBody>
      </p:sp>
      <p:sp>
        <p:nvSpPr>
          <p:cNvPr id="5" name="Footer Placeholder 4">
            <a:extLst>
              <a:ext uri="{FF2B5EF4-FFF2-40B4-BE49-F238E27FC236}">
                <a16:creationId xmlns:a16="http://schemas.microsoft.com/office/drawing/2014/main" id="{8A86ED6A-401B-FD86-F808-15EAD8AC6F3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E723C5-143F-A042-34DA-B4E3D5FD082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C9494-4881-2E4A-B8EA-9D0834AE85EE}" type="slidenum">
              <a:rPr lang="en-US" smtClean="0"/>
              <a:t>‹#›</a:t>
            </a:fld>
            <a:endParaRPr lang="en-US"/>
          </a:p>
        </p:txBody>
      </p:sp>
    </p:spTree>
    <p:extLst>
      <p:ext uri="{BB962C8B-B14F-4D97-AF65-F5344CB8AC3E}">
        <p14:creationId xmlns:p14="http://schemas.microsoft.com/office/powerpoint/2010/main" val="1224633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3.xml"/><Relationship Id="rId5" Type="http://schemas.openxmlformats.org/officeDocument/2006/relationships/image" Target="../media/image43.emf"/><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8" Type="http://schemas.openxmlformats.org/officeDocument/2006/relationships/hyperlink" Target="mailto:contact.emea%40zebra.com?subject=" TargetMode="External"/><Relationship Id="rId3" Type="http://schemas.openxmlformats.org/officeDocument/2006/relationships/hyperlink" Target="http://www.zebra.com/tablets" TargetMode="External"/><Relationship Id="rId7" Type="http://schemas.openxmlformats.org/officeDocument/2006/relationships/hyperlink" Target="https://www.zebra.com/us/en/about-zebra/contact-us/global-locations.html" TargetMode="External"/><Relationship Id="rId2" Type="http://schemas.openxmlformats.org/officeDocument/2006/relationships/hyperlink" Target="http://www.zebra.com/manufacturing" TargetMode="External"/><Relationship Id="rId1" Type="http://schemas.openxmlformats.org/officeDocument/2006/relationships/slideLayout" Target="../slideLayouts/slideLayout1.xml"/><Relationship Id="rId6" Type="http://schemas.openxmlformats.org/officeDocument/2006/relationships/hyperlink" Target="mailto:contact.apac%40zebra.com?subject=" TargetMode="External"/><Relationship Id="rId5" Type="http://schemas.openxmlformats.org/officeDocument/2006/relationships/hyperlink" Target="mailto:inquiry4@zebra.com" TargetMode="External"/><Relationship Id="rId4" Type="http://schemas.openxmlformats.org/officeDocument/2006/relationships/image" Target="../media/image44.jpg"/><Relationship Id="rId9" Type="http://schemas.openxmlformats.org/officeDocument/2006/relationships/hyperlink" Target="mailto:la.contactme%40zebra.com?subjec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3E4AD-9FB5-A008-EFE3-32B95F5B4E97}"/>
              </a:ext>
            </a:extLst>
          </p:cNvPr>
          <p:cNvSpPr/>
          <p:nvPr/>
        </p:nvSpPr>
        <p:spPr>
          <a:xfrm>
            <a:off x="-9143" y="-25400"/>
            <a:ext cx="12213843" cy="694740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8" name="Picture 7">
            <a:extLst>
              <a:ext uri="{FF2B5EF4-FFF2-40B4-BE49-F238E27FC236}">
                <a16:creationId xmlns:a16="http://schemas.microsoft.com/office/drawing/2014/main" id="{3CB1913A-A3A4-A883-16CA-3C0AB4FC7C73}"/>
              </a:ext>
            </a:extLst>
          </p:cNvPr>
          <p:cNvPicPr>
            <a:picLocks noChangeAspect="1"/>
          </p:cNvPicPr>
          <p:nvPr/>
        </p:nvPicPr>
        <p:blipFill>
          <a:blip r:embed="rId2"/>
          <a:stretch>
            <a:fillRect/>
          </a:stretch>
        </p:blipFill>
        <p:spPr>
          <a:xfrm>
            <a:off x="275844" y="269240"/>
            <a:ext cx="3653746" cy="1038351"/>
          </a:xfrm>
          <a:prstGeom prst="rect">
            <a:avLst/>
          </a:prstGeom>
        </p:spPr>
      </p:pic>
      <p:pic>
        <p:nvPicPr>
          <p:cNvPr id="12" name="Picture 11">
            <a:extLst>
              <a:ext uri="{FF2B5EF4-FFF2-40B4-BE49-F238E27FC236}">
                <a16:creationId xmlns:a16="http://schemas.microsoft.com/office/drawing/2014/main" id="{50B91A62-484B-B62D-15D3-0AC2BB094A11}"/>
              </a:ext>
            </a:extLst>
          </p:cNvPr>
          <p:cNvPicPr>
            <a:picLocks noChangeAspect="1"/>
          </p:cNvPicPr>
          <p:nvPr/>
        </p:nvPicPr>
        <p:blipFill>
          <a:blip r:embed="rId3"/>
          <a:stretch>
            <a:fillRect/>
          </a:stretch>
        </p:blipFill>
        <p:spPr>
          <a:xfrm>
            <a:off x="1632593" y="905257"/>
            <a:ext cx="10572107" cy="6016752"/>
          </a:xfrm>
          <a:prstGeom prst="rect">
            <a:avLst/>
          </a:prstGeom>
        </p:spPr>
      </p:pic>
      <p:sp>
        <p:nvSpPr>
          <p:cNvPr id="10" name="Right Triangle 9">
            <a:extLst>
              <a:ext uri="{FF2B5EF4-FFF2-40B4-BE49-F238E27FC236}">
                <a16:creationId xmlns:a16="http://schemas.microsoft.com/office/drawing/2014/main" id="{0C8B4446-3A2C-5384-66C1-EC4EC674CB93}"/>
              </a:ext>
            </a:extLst>
          </p:cNvPr>
          <p:cNvSpPr/>
          <p:nvPr/>
        </p:nvSpPr>
        <p:spPr>
          <a:xfrm>
            <a:off x="-9143" y="4773168"/>
            <a:ext cx="4553711" cy="2148840"/>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8C9BFA-DC20-90CC-CDC0-6AB634D6A214}"/>
              </a:ext>
            </a:extLst>
          </p:cNvPr>
          <p:cNvSpPr txBox="1"/>
          <p:nvPr/>
        </p:nvSpPr>
        <p:spPr>
          <a:xfrm>
            <a:off x="484632" y="1591056"/>
            <a:ext cx="10250424" cy="249299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Manufacturing 4.0 and Plant Mobility</a:t>
            </a:r>
          </a:p>
          <a:p>
            <a:r>
              <a:rPr lang="en-US" sz="4000" b="1" dirty="0">
                <a:solidFill>
                  <a:srgbClr val="0073E6"/>
                </a:solidFill>
                <a:latin typeface="Arial" panose="020B0604020202020204" pitchFamily="34" charset="0"/>
                <a:cs typeface="Arial" panose="020B0604020202020204" pitchFamily="34" charset="0"/>
              </a:rPr>
              <a:t>Augment Your</a:t>
            </a:r>
            <a:br>
              <a:rPr lang="en-US" sz="4000" b="1" dirty="0">
                <a:solidFill>
                  <a:srgbClr val="0073E6"/>
                </a:solidFill>
                <a:latin typeface="Arial" panose="020B0604020202020204" pitchFamily="34" charset="0"/>
                <a:cs typeface="Arial" panose="020B0604020202020204" pitchFamily="34" charset="0"/>
              </a:rPr>
            </a:br>
            <a:r>
              <a:rPr lang="en-US" sz="4000" b="1" dirty="0">
                <a:solidFill>
                  <a:srgbClr val="0073E6"/>
                </a:solidFill>
                <a:latin typeface="Arial" panose="020B0604020202020204" pitchFamily="34" charset="0"/>
                <a:cs typeface="Arial" panose="020B0604020202020204" pitchFamily="34" charset="0"/>
              </a:rPr>
              <a:t>Manufacturing Plant Floor</a:t>
            </a:r>
            <a:br>
              <a:rPr lang="en-US" sz="4000" b="1" dirty="0">
                <a:solidFill>
                  <a:srgbClr val="0073E6"/>
                </a:solidFill>
                <a:latin typeface="Arial" panose="020B0604020202020204" pitchFamily="34" charset="0"/>
                <a:cs typeface="Arial" panose="020B0604020202020204" pitchFamily="34" charset="0"/>
              </a:rPr>
            </a:br>
            <a:r>
              <a:rPr lang="en-US" sz="4000" b="1" dirty="0">
                <a:solidFill>
                  <a:srgbClr val="0073E6"/>
                </a:solidFill>
                <a:latin typeface="Arial" panose="020B0604020202020204" pitchFamily="34" charset="0"/>
                <a:cs typeface="Arial" panose="020B0604020202020204" pitchFamily="34" charset="0"/>
              </a:rPr>
              <a:t>with Rugged Tablets</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76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D4B14F5F-EAA1-1CE9-219A-532EB655229F}"/>
              </a:ext>
            </a:extLst>
          </p:cNvPr>
          <p:cNvSpPr/>
          <p:nvPr/>
        </p:nvSpPr>
        <p:spPr>
          <a:xfrm>
            <a:off x="704088" y="1172420"/>
            <a:ext cx="10533888" cy="5235347"/>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Manufacturing Execution System (MES)</a:t>
            </a:r>
            <a:endParaRPr lang="en-US" sz="14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96BCB4-D3CA-368F-6599-2BF54285C9B0}"/>
              </a:ext>
            </a:extLst>
          </p:cNvPr>
          <p:cNvSpPr txBox="1"/>
          <p:nvPr/>
        </p:nvSpPr>
        <p:spPr>
          <a:xfrm>
            <a:off x="982675" y="1384158"/>
            <a:ext cx="10024849" cy="1023357"/>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Efficiently ease more intensive data entry tasks</a:t>
            </a:r>
          </a:p>
          <a:p>
            <a:pPr>
              <a:spcBef>
                <a:spcPts val="300"/>
              </a:spcBef>
            </a:pPr>
            <a:r>
              <a:rPr lang="en-US" sz="1400" dirty="0">
                <a:latin typeface="Arial" panose="020B0604020202020204" pitchFamily="34" charset="0"/>
                <a:cs typeface="Arial" panose="020B0604020202020204" pitchFamily="34" charset="0"/>
              </a:rPr>
              <a:t>Expand </a:t>
            </a:r>
            <a:r>
              <a:rPr lang="en-US" sz="1400" dirty="0" err="1">
                <a:latin typeface="Arial" panose="020B0604020202020204" pitchFamily="34" charset="0"/>
                <a:cs typeface="Arial" panose="020B0604020202020204" pitchFamily="34" charset="0"/>
              </a:rPr>
              <a:t>digitisation</a:t>
            </a:r>
            <a:r>
              <a:rPr lang="en-US" sz="1400" dirty="0">
                <a:latin typeface="Arial" panose="020B0604020202020204" pitchFamily="34" charset="0"/>
                <a:cs typeface="Arial" panose="020B0604020202020204" pitchFamily="34" charset="0"/>
              </a:rPr>
              <a:t> to new plant floor areas enhances productivity and real-time traceability. Workstation cradles transform tablets into mobile-driven workstations, simplifying intensive data entry and enabling instant </a:t>
            </a:r>
            <a:r>
              <a:rPr lang="en-US" sz="1400" dirty="0" err="1">
                <a:latin typeface="Arial" panose="020B0604020202020204" pitchFamily="34" charset="0"/>
                <a:cs typeface="Arial" panose="020B0604020202020204" pitchFamily="34" charset="0"/>
              </a:rPr>
              <a:t>digitisation</a:t>
            </a:r>
            <a:r>
              <a:rPr lang="en-US" sz="1400" dirty="0">
                <a:latin typeface="Arial" panose="020B0604020202020204" pitchFamily="34" charset="0"/>
                <a:cs typeface="Arial" panose="020B0604020202020204" pitchFamily="34" charset="0"/>
              </a:rPr>
              <a:t> of data like providing detailed notes and responding to time-sensitive emails.</a:t>
            </a:r>
            <a:endParaRPr lang="en-US"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3A994A-0EE7-1C2D-709C-E3F2F59F46C4}"/>
              </a:ext>
            </a:extLst>
          </p:cNvPr>
          <p:cNvSpPr txBox="1"/>
          <p:nvPr/>
        </p:nvSpPr>
        <p:spPr>
          <a:xfrm>
            <a:off x="5611754" y="2718173"/>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pic>
        <p:nvPicPr>
          <p:cNvPr id="15" name="Picture 14">
            <a:extLst>
              <a:ext uri="{FF2B5EF4-FFF2-40B4-BE49-F238E27FC236}">
                <a16:creationId xmlns:a16="http://schemas.microsoft.com/office/drawing/2014/main" id="{4704BB2C-9851-0E26-1490-A49C00471DB1}"/>
              </a:ext>
            </a:extLst>
          </p:cNvPr>
          <p:cNvPicPr>
            <a:picLocks noChangeAspect="1"/>
          </p:cNvPicPr>
          <p:nvPr/>
        </p:nvPicPr>
        <p:blipFill>
          <a:blip r:embed="rId2"/>
          <a:stretch>
            <a:fillRect/>
          </a:stretch>
        </p:blipFill>
        <p:spPr>
          <a:xfrm>
            <a:off x="704088" y="2488557"/>
            <a:ext cx="5687946" cy="3919211"/>
          </a:xfrm>
          <a:prstGeom prst="rect">
            <a:avLst/>
          </a:prstGeom>
        </p:spPr>
      </p:pic>
      <p:sp>
        <p:nvSpPr>
          <p:cNvPr id="4" name="TextBox 3">
            <a:extLst>
              <a:ext uri="{FF2B5EF4-FFF2-40B4-BE49-F238E27FC236}">
                <a16:creationId xmlns:a16="http://schemas.microsoft.com/office/drawing/2014/main" id="{3B33BD2F-C4E7-813A-3FAF-3504EB9B2045}"/>
              </a:ext>
            </a:extLst>
          </p:cNvPr>
          <p:cNvSpPr txBox="1"/>
          <p:nvPr/>
        </p:nvSpPr>
        <p:spPr>
          <a:xfrm>
            <a:off x="5918705" y="3082998"/>
            <a:ext cx="4695280" cy="2723823"/>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productivity, throughput, task accuracy and quality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on the production line: </a:t>
            </a:r>
            <a:br>
              <a:rPr lang="en-US" sz="12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Streamlines overpacking </a:t>
            </a:r>
          </a:p>
          <a:p>
            <a:r>
              <a:rPr lang="en-US" sz="1100" dirty="0">
                <a:latin typeface="Arial" panose="020B0604020202020204" pitchFamily="34" charset="0"/>
                <a:cs typeface="Arial" panose="020B0604020202020204" pitchFamily="34" charset="0"/>
              </a:rPr>
              <a:t>   - Facilitates intensive data-entry tasks</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Ensure safety</a:t>
            </a:r>
            <a:br>
              <a:rPr lang="en-US" sz="11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a:t>
            </a:r>
            <a:r>
              <a:rPr lang="en-US" sz="1100" dirty="0">
                <a:effectLst/>
                <a:latin typeface="Arial" panose="020B0604020202020204" pitchFamily="34" charset="0"/>
                <a:ea typeface="Times New Roman" panose="02020603050405020304" pitchFamily="18" charset="0"/>
                <a:cs typeface="Arial" panose="020B0604020202020204" pitchFamily="34" charset="0"/>
              </a:rPr>
              <a:t>Monitor workers’ activity in real-time via integrated </a:t>
            </a:r>
            <a:r>
              <a:rPr lang="en-US" sz="1100" dirty="0" err="1">
                <a:effectLst/>
                <a:latin typeface="Arial" panose="020B0604020202020204" pitchFamily="34" charset="0"/>
                <a:ea typeface="Times New Roman" panose="02020603050405020304" pitchFamily="18" charset="0"/>
                <a:cs typeface="Arial" panose="020B0604020202020204" pitchFamily="34" charset="0"/>
              </a:rPr>
              <a:t>locationing</a:t>
            </a:r>
            <a:r>
              <a:rPr lang="en-US" sz="1100" dirty="0">
                <a:effectLst/>
                <a:latin typeface="Arial" panose="020B0604020202020204" pitchFamily="34" charset="0"/>
                <a:ea typeface="Times New Roman" panose="02020603050405020304" pitchFamily="18" charset="0"/>
                <a:cs typeface="Arial" panose="020B0604020202020204" pitchFamily="34" charset="0"/>
              </a:rPr>
              <a:t> </a:t>
            </a:r>
            <a:br>
              <a:rPr lang="en-US" sz="1100" dirty="0">
                <a:effectLst/>
                <a:latin typeface="Arial" panose="020B0604020202020204" pitchFamily="34" charset="0"/>
                <a:ea typeface="Times New Roman" panose="02020603050405020304" pitchFamily="18" charset="0"/>
                <a:cs typeface="Arial" panose="020B0604020202020204" pitchFamily="34" charset="0"/>
              </a:rPr>
            </a:br>
            <a:r>
              <a:rPr lang="en-US" sz="1100" dirty="0">
                <a:effectLst/>
                <a:latin typeface="Arial" panose="020B0604020202020204" pitchFamily="34" charset="0"/>
                <a:ea typeface="Times New Roman" panose="02020603050405020304" pitchFamily="18" charset="0"/>
                <a:cs typeface="Arial" panose="020B0604020202020204" pitchFamily="34" charset="0"/>
              </a:rPr>
              <a:t>     technologies, to ensure safety during evacuations</a:t>
            </a:r>
          </a:p>
          <a:p>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Better Workforce Management</a:t>
            </a:r>
            <a:br>
              <a:rPr lang="en-US" sz="12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Track work order completion times in assembly and overpacking to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identify workers that need training and potential mentors</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Enable new and less experienced workers to accurately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complete tasks during training</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6817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AEA4FBC-64AA-22C9-A16D-FE7900D37B8A}"/>
              </a:ext>
            </a:extLst>
          </p:cNvPr>
          <p:cNvSpPr/>
          <p:nvPr/>
        </p:nvSpPr>
        <p:spPr>
          <a:xfrm>
            <a:off x="704088" y="1172420"/>
            <a:ext cx="10533888" cy="5235347"/>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Training</a:t>
            </a:r>
            <a:endParaRPr lang="en-US" sz="14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96BCB4-D3CA-368F-6599-2BF54285C9B0}"/>
              </a:ext>
            </a:extLst>
          </p:cNvPr>
          <p:cNvSpPr txBox="1"/>
          <p:nvPr/>
        </p:nvSpPr>
        <p:spPr>
          <a:xfrm>
            <a:off x="5258474" y="1384158"/>
            <a:ext cx="5587004" cy="1915909"/>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Enable comprehensive on-demand training</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and cross-training options</a:t>
            </a:r>
          </a:p>
          <a:p>
            <a:pPr>
              <a:spcBef>
                <a:spcPts val="300"/>
              </a:spcBef>
            </a:pPr>
            <a:r>
              <a:rPr lang="en-US" sz="1400" dirty="0">
                <a:latin typeface="Arial" panose="020B0604020202020204" pitchFamily="34" charset="0"/>
                <a:cs typeface="Arial" panose="020B0604020202020204" pitchFamily="34" charset="0"/>
              </a:rPr>
              <a:t>Present on-demand training directly to tablets across the plant floor to reduce learning curves and facilitate efficient cross-training.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The large tablet display supports various virtual training formats, including self-paced courses, on-demand vignettes, and augmented reality training. Workers can use push-to-talk or PBX call capabilities to instantly seek assistance. </a:t>
            </a:r>
            <a:endParaRPr lang="en-US"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3A994A-0EE7-1C2D-709C-E3F2F59F46C4}"/>
              </a:ext>
            </a:extLst>
          </p:cNvPr>
          <p:cNvSpPr txBox="1"/>
          <p:nvPr/>
        </p:nvSpPr>
        <p:spPr>
          <a:xfrm>
            <a:off x="4951523" y="3437480"/>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4" name="TextBox 3">
            <a:extLst>
              <a:ext uri="{FF2B5EF4-FFF2-40B4-BE49-F238E27FC236}">
                <a16:creationId xmlns:a16="http://schemas.microsoft.com/office/drawing/2014/main" id="{3B33BD2F-C4E7-813A-3FAF-3504EB9B2045}"/>
              </a:ext>
            </a:extLst>
          </p:cNvPr>
          <p:cNvSpPr txBox="1"/>
          <p:nvPr/>
        </p:nvSpPr>
        <p:spPr>
          <a:xfrm>
            <a:off x="5258474" y="3802305"/>
            <a:ext cx="5787342" cy="1938992"/>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Ramp up onboarding for less experienced workers </a:t>
            </a:r>
          </a:p>
          <a:p>
            <a:endParaRPr lang="en-US" sz="1200" b="1"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task accuracy during training </a:t>
            </a:r>
          </a:p>
          <a:p>
            <a:endParaRPr lang="en-US" sz="1200" b="1"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Track worker training progress and ensure course compliance</a:t>
            </a:r>
          </a:p>
          <a:p>
            <a:endParaRPr lang="en-US" sz="1200" b="1"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Analyse</a:t>
            </a:r>
            <a:r>
              <a:rPr lang="en-US" sz="1200" b="1" dirty="0">
                <a:latin typeface="Arial" panose="020B0604020202020204" pitchFamily="34" charset="0"/>
                <a:cs typeface="Arial" panose="020B0604020202020204" pitchFamily="34" charset="0"/>
              </a:rPr>
              <a:t> course popularity to </a:t>
            </a:r>
            <a:r>
              <a:rPr lang="en-US" sz="1200" b="1" dirty="0" err="1">
                <a:latin typeface="Arial" panose="020B0604020202020204" pitchFamily="34" charset="0"/>
                <a:cs typeface="Arial" panose="020B0604020202020204" pitchFamily="34" charset="0"/>
              </a:rPr>
              <a:t>optimise</a:t>
            </a:r>
            <a:r>
              <a:rPr lang="en-US" sz="1200" b="1" dirty="0">
                <a:latin typeface="Arial" panose="020B0604020202020204" pitchFamily="34" charset="0"/>
                <a:cs typeface="Arial" panose="020B0604020202020204" pitchFamily="34" charset="0"/>
              </a:rPr>
              <a:t> in-person training sessions</a:t>
            </a:r>
          </a:p>
          <a:p>
            <a:endParaRPr lang="en-US" sz="1200" b="1"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Minimise</a:t>
            </a:r>
            <a:r>
              <a:rPr lang="en-US" sz="1200" b="1" dirty="0">
                <a:latin typeface="Arial" panose="020B0604020202020204" pitchFamily="34" charset="0"/>
                <a:cs typeface="Arial" panose="020B0604020202020204" pitchFamily="34" charset="0"/>
              </a:rPr>
              <a:t> risks in hiring and cross-training across</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departments or locations</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88184F43-2E30-D7CE-FA2F-6199991A7328}"/>
              </a:ext>
            </a:extLst>
          </p:cNvPr>
          <p:cNvPicPr>
            <a:picLocks noChangeAspect="1"/>
          </p:cNvPicPr>
          <p:nvPr/>
        </p:nvPicPr>
        <p:blipFill>
          <a:blip r:embed="rId2"/>
          <a:srcRect/>
          <a:stretch/>
        </p:blipFill>
        <p:spPr>
          <a:xfrm>
            <a:off x="704089" y="1179574"/>
            <a:ext cx="4166410" cy="5228192"/>
          </a:xfrm>
          <a:prstGeom prst="rect">
            <a:avLst/>
          </a:prstGeom>
        </p:spPr>
      </p:pic>
    </p:spTree>
    <p:extLst>
      <p:ext uri="{BB962C8B-B14F-4D97-AF65-F5344CB8AC3E}">
        <p14:creationId xmlns:p14="http://schemas.microsoft.com/office/powerpoint/2010/main" val="375418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DF6DF4B-AD18-5BCC-FB09-4F39A0218D5A}"/>
              </a:ext>
            </a:extLst>
          </p:cNvPr>
          <p:cNvSpPr/>
          <p:nvPr/>
        </p:nvSpPr>
        <p:spPr>
          <a:xfrm>
            <a:off x="704088" y="1172420"/>
            <a:ext cx="10533888" cy="5235347"/>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Plant Management</a:t>
            </a:r>
            <a:endParaRPr lang="en-US" sz="14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96BCB4-D3CA-368F-6599-2BF54285C9B0}"/>
              </a:ext>
            </a:extLst>
          </p:cNvPr>
          <p:cNvSpPr txBox="1"/>
          <p:nvPr/>
        </p:nvSpPr>
        <p:spPr>
          <a:xfrm>
            <a:off x="1011899" y="1384158"/>
            <a:ext cx="5644403" cy="807913"/>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Keep managers on the move yet always connected</a:t>
            </a:r>
          </a:p>
          <a:p>
            <a:pPr>
              <a:spcBef>
                <a:spcPts val="300"/>
              </a:spcBef>
            </a:pPr>
            <a:r>
              <a:rPr lang="en-US" sz="1400" dirty="0">
                <a:latin typeface="Arial" panose="020B0604020202020204" pitchFamily="34" charset="0"/>
                <a:cs typeface="Arial" panose="020B0604020202020204" pitchFamily="34" charset="0"/>
              </a:rPr>
              <a:t>Plant managers can oversee operations on the floor and address issues with full visibility on essential business applications. </a:t>
            </a:r>
          </a:p>
        </p:txBody>
      </p:sp>
      <p:sp>
        <p:nvSpPr>
          <p:cNvPr id="6" name="TextBox 5">
            <a:extLst>
              <a:ext uri="{FF2B5EF4-FFF2-40B4-BE49-F238E27FC236}">
                <a16:creationId xmlns:a16="http://schemas.microsoft.com/office/drawing/2014/main" id="{5B3A994A-0EE7-1C2D-709C-E3F2F59F46C4}"/>
              </a:ext>
            </a:extLst>
          </p:cNvPr>
          <p:cNvSpPr txBox="1"/>
          <p:nvPr/>
        </p:nvSpPr>
        <p:spPr>
          <a:xfrm>
            <a:off x="704088" y="2329484"/>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7" name="TextBox 6">
            <a:extLst>
              <a:ext uri="{FF2B5EF4-FFF2-40B4-BE49-F238E27FC236}">
                <a16:creationId xmlns:a16="http://schemas.microsoft.com/office/drawing/2014/main" id="{28A467F3-57BB-540F-289D-5F1E1476638F}"/>
              </a:ext>
            </a:extLst>
          </p:cNvPr>
          <p:cNvSpPr txBox="1"/>
          <p:nvPr/>
        </p:nvSpPr>
        <p:spPr>
          <a:xfrm>
            <a:off x="1036650" y="2660411"/>
            <a:ext cx="4916418" cy="1831271"/>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Continuous communication</a:t>
            </a:r>
          </a:p>
          <a:p>
            <a:r>
              <a:rPr lang="en-US" sz="1100" dirty="0">
                <a:latin typeface="Arial" panose="020B0604020202020204" pitchFamily="34" charset="0"/>
                <a:cs typeface="Arial" panose="020B0604020202020204" pitchFamily="34" charset="0"/>
              </a:rPr>
              <a:t>  - Stay connected to email and messaging systems, ensuring timely issue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resolution across the plant</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Efficient data input</a:t>
            </a:r>
            <a:br>
              <a:rPr lang="en-US" sz="11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Input heavy data on-the-go using the keyboard on a 2-in-1 rugged tablet</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Instant access to information</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Use push-to-talk and PBX calling for immediate answers, without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needing to return to the office for a </a:t>
            </a:r>
            <a:r>
              <a:rPr lang="en-US" sz="1100" dirty="0" err="1">
                <a:latin typeface="Arial" panose="020B0604020202020204" pitchFamily="34" charset="0"/>
                <a:cs typeface="Arial" panose="020B0604020202020204" pitchFamily="34" charset="0"/>
              </a:rPr>
              <a:t>deskphone</a:t>
            </a:r>
            <a:endParaRPr lang="en-US" sz="11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E0C91F4-1FE6-F3D0-C4E8-B71AE90ED242}"/>
              </a:ext>
            </a:extLst>
          </p:cNvPr>
          <p:cNvPicPr>
            <a:picLocks noChangeAspect="1"/>
          </p:cNvPicPr>
          <p:nvPr/>
        </p:nvPicPr>
        <p:blipFill>
          <a:blip r:embed="rId2"/>
          <a:srcRect/>
          <a:stretch/>
        </p:blipFill>
        <p:spPr>
          <a:xfrm>
            <a:off x="6232684" y="1179576"/>
            <a:ext cx="5005292" cy="5235348"/>
          </a:xfrm>
          <a:prstGeom prst="rect">
            <a:avLst/>
          </a:prstGeom>
        </p:spPr>
      </p:pic>
    </p:spTree>
    <p:extLst>
      <p:ext uri="{BB962C8B-B14F-4D97-AF65-F5344CB8AC3E}">
        <p14:creationId xmlns:p14="http://schemas.microsoft.com/office/powerpoint/2010/main" val="428776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5A28851-740B-A4FB-4702-66618666A0BC}"/>
              </a:ext>
            </a:extLst>
          </p:cNvPr>
          <p:cNvSpPr/>
          <p:nvPr/>
        </p:nvSpPr>
        <p:spPr>
          <a:xfrm>
            <a:off x="704088" y="1654136"/>
            <a:ext cx="10533888" cy="4753631"/>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1077218"/>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Warehouse Management System (WMS)</a:t>
            </a:r>
            <a:br>
              <a:rPr lang="en-US" sz="3200" b="1" dirty="0">
                <a:solidFill>
                  <a:srgbClr val="0073E6"/>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Integration </a:t>
            </a:r>
            <a:endParaRPr lang="en-US" sz="14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96BCB4-D3CA-368F-6599-2BF54285C9B0}"/>
              </a:ext>
            </a:extLst>
          </p:cNvPr>
          <p:cNvSpPr txBox="1"/>
          <p:nvPr/>
        </p:nvSpPr>
        <p:spPr>
          <a:xfrm>
            <a:off x="1018402" y="1858719"/>
            <a:ext cx="6979704" cy="1446550"/>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Digital production line replenishment/raw materials warehouse management </a:t>
            </a:r>
            <a:br>
              <a:rPr lang="en-US" sz="16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Rugged tablets in forklifts streamline picking and </a:t>
            </a:r>
            <a:r>
              <a:rPr lang="en-US" sz="1400" dirty="0" err="1">
                <a:latin typeface="Arial" panose="020B0604020202020204" pitchFamily="34" charset="0"/>
                <a:cs typeface="Arial" panose="020B0604020202020204" pitchFamily="34" charset="0"/>
              </a:rPr>
              <a:t>putaway</a:t>
            </a:r>
            <a:r>
              <a:rPr lang="en-US" sz="1400" dirty="0">
                <a:latin typeface="Arial" panose="020B0604020202020204" pitchFamily="34" charset="0"/>
                <a:cs typeface="Arial" panose="020B0604020202020204" pitchFamily="34" charset="0"/>
              </a:rPr>
              <a:t> operations in raw materials warehouses, ensuring timely replenishment of product line materials and preventing shutdowns and downtime that can cost millions or billions a minute depending on the size of the manufacturer.</a:t>
            </a:r>
            <a:r>
              <a:rPr lang="en-US" sz="1400" baseline="30000" dirty="0">
                <a:latin typeface="Arial" panose="020B0604020202020204" pitchFamily="34" charset="0"/>
                <a:cs typeface="Arial" panose="020B0604020202020204" pitchFamily="34" charset="0"/>
              </a:rPr>
              <a:t>3</a:t>
            </a:r>
          </a:p>
        </p:txBody>
      </p:sp>
      <p:sp>
        <p:nvSpPr>
          <p:cNvPr id="6" name="TextBox 5">
            <a:extLst>
              <a:ext uri="{FF2B5EF4-FFF2-40B4-BE49-F238E27FC236}">
                <a16:creationId xmlns:a16="http://schemas.microsoft.com/office/drawing/2014/main" id="{5B3A994A-0EE7-1C2D-709C-E3F2F59F46C4}"/>
              </a:ext>
            </a:extLst>
          </p:cNvPr>
          <p:cNvSpPr txBox="1"/>
          <p:nvPr/>
        </p:nvSpPr>
        <p:spPr>
          <a:xfrm>
            <a:off x="704088" y="3366823"/>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7" name="TextBox 6">
            <a:extLst>
              <a:ext uri="{FF2B5EF4-FFF2-40B4-BE49-F238E27FC236}">
                <a16:creationId xmlns:a16="http://schemas.microsoft.com/office/drawing/2014/main" id="{28A467F3-57BB-540F-289D-5F1E1476638F}"/>
              </a:ext>
            </a:extLst>
          </p:cNvPr>
          <p:cNvSpPr txBox="1"/>
          <p:nvPr/>
        </p:nvSpPr>
        <p:spPr>
          <a:xfrm>
            <a:off x="1018401" y="3725293"/>
            <a:ext cx="7133316" cy="1631216"/>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Enable real-time operations</a:t>
            </a:r>
          </a:p>
          <a:p>
            <a:r>
              <a:rPr lang="en-US" sz="1100" dirty="0">
                <a:latin typeface="Arial" panose="020B0604020202020204" pitchFamily="34" charset="0"/>
                <a:cs typeface="Arial" panose="020B0604020202020204" pitchFamily="34" charset="0"/>
              </a:rPr>
              <a:t>  - Operators receive timely picking and </a:t>
            </a:r>
            <a:r>
              <a:rPr lang="en-US" sz="1100" dirty="0" err="1">
                <a:latin typeface="Arial" panose="020B0604020202020204" pitchFamily="34" charset="0"/>
                <a:cs typeface="Arial" panose="020B0604020202020204" pitchFamily="34" charset="0"/>
              </a:rPr>
              <a:t>putaway</a:t>
            </a:r>
            <a:r>
              <a:rPr lang="en-US" sz="1100" dirty="0">
                <a:latin typeface="Arial" panose="020B0604020202020204" pitchFamily="34" charset="0"/>
                <a:cs typeface="Arial" panose="020B0604020202020204" pitchFamily="34" charset="0"/>
              </a:rPr>
              <a:t> orders to maintain continuous availability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of lineside materials, preventing costly downtime</a:t>
            </a:r>
          </a:p>
          <a:p>
            <a:r>
              <a:rPr lang="en-US" sz="1100" dirty="0">
                <a:latin typeface="Arial" panose="020B0604020202020204" pitchFamily="34" charset="0"/>
                <a:cs typeface="Arial" panose="020B0604020202020204" pitchFamily="34" charset="0"/>
              </a:rPr>
              <a:t> -  Instant inventory updates from material scanning allows for timely re-orders and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efficient stock management</a:t>
            </a:r>
          </a:p>
          <a:p>
            <a:r>
              <a:rPr lang="en-US" sz="1100" dirty="0">
                <a:latin typeface="Arial" panose="020B0604020202020204" pitchFamily="34" charset="0"/>
                <a:cs typeface="Arial" panose="020B0604020202020204" pitchFamily="34" charset="0"/>
              </a:rPr>
              <a:t> -  Prompt receival and processing of </a:t>
            </a:r>
            <a:r>
              <a:rPr lang="en-US" sz="1100" dirty="0" err="1">
                <a:latin typeface="Arial" panose="020B0604020202020204" pitchFamily="34" charset="0"/>
                <a:cs typeface="Arial" panose="020B0604020202020204" pitchFamily="34" charset="0"/>
              </a:rPr>
              <a:t>putaway</a:t>
            </a:r>
            <a:r>
              <a:rPr lang="en-US" sz="1100" dirty="0">
                <a:latin typeface="Arial" panose="020B0604020202020204" pitchFamily="34" charset="0"/>
                <a:cs typeface="Arial" panose="020B0604020202020204" pitchFamily="34" charset="0"/>
              </a:rPr>
              <a:t> orders ensures accurate inventory storage,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minimising</a:t>
            </a:r>
            <a:r>
              <a:rPr lang="en-US" sz="1100" dirty="0">
                <a:latin typeface="Arial" panose="020B0604020202020204" pitchFamily="34" charset="0"/>
                <a:cs typeface="Arial" panose="020B0604020202020204" pitchFamily="34" charset="0"/>
              </a:rPr>
              <a:t> false out-of-stocks and enhancing replenishment availability</a:t>
            </a:r>
          </a:p>
          <a:p>
            <a:r>
              <a:rPr lang="en-US" sz="1100" dirty="0">
                <a:latin typeface="Arial" panose="020B0604020202020204" pitchFamily="34" charset="0"/>
                <a:cs typeface="Arial" panose="020B0604020202020204" pitchFamily="34" charset="0"/>
              </a:rPr>
              <a:t> -  Use push-to-talk for immediate communication to resolve urgent issues, preventing line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shutdowns or unfulfilled orders</a:t>
            </a:r>
          </a:p>
        </p:txBody>
      </p:sp>
      <p:sp>
        <p:nvSpPr>
          <p:cNvPr id="4" name="TextBox 3">
            <a:extLst>
              <a:ext uri="{FF2B5EF4-FFF2-40B4-BE49-F238E27FC236}">
                <a16:creationId xmlns:a16="http://schemas.microsoft.com/office/drawing/2014/main" id="{D24D9AAE-A12E-149C-2FD8-163D1C001E8C}"/>
              </a:ext>
            </a:extLst>
          </p:cNvPr>
          <p:cNvSpPr txBox="1"/>
          <p:nvPr/>
        </p:nvSpPr>
        <p:spPr>
          <a:xfrm>
            <a:off x="1018401" y="5690205"/>
            <a:ext cx="6794511" cy="707886"/>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3. Aberdeen Report: Maintaining Virtual System Uptime in Today’s Transforming IT Infrastructure as published in</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a blog on Aberdeen’s website; Stat of the Week: The Rising Cost of Downtime; Aberdeen Strategy and Research; Ryan Arsenault; April 21st 2016; https://</a:t>
            </a:r>
            <a:r>
              <a:rPr lang="en-US" sz="800" dirty="0" err="1">
                <a:latin typeface="Arial" panose="020B0604020202020204" pitchFamily="34" charset="0"/>
                <a:cs typeface="Arial" panose="020B0604020202020204" pitchFamily="34" charset="0"/>
              </a:rPr>
              <a:t>www.aberdeen.com</a:t>
            </a:r>
            <a:r>
              <a:rPr lang="en-US" sz="800" dirty="0">
                <a:latin typeface="Arial" panose="020B0604020202020204" pitchFamily="34" charset="0"/>
                <a:cs typeface="Arial" panose="020B0604020202020204" pitchFamily="34" charset="0"/>
              </a:rPr>
              <a:t>/blogposts/stat-of-the-week-the-rising-cost-of-downtime/#</a:t>
            </a:r>
            <a:r>
              <a:rPr lang="en-US" sz="800" dirty="0" err="1">
                <a:latin typeface="Arial" panose="020B0604020202020204" pitchFamily="34" charset="0"/>
                <a:cs typeface="Arial" panose="020B0604020202020204" pitchFamily="34" charset="0"/>
              </a:rPr>
              <a:t>iLightbox</a:t>
            </a:r>
            <a:r>
              <a:rPr lang="en-US" sz="800" dirty="0">
                <a:latin typeface="Arial" panose="020B0604020202020204" pitchFamily="34" charset="0"/>
                <a:cs typeface="Arial" panose="020B0604020202020204" pitchFamily="34" charset="0"/>
              </a:rPr>
              <a:t>[gallery31532]/0; Referenced in The Actual Cost of Downtime in the Manufacturing Industry; </a:t>
            </a:r>
            <a:r>
              <a:rPr lang="en-US" sz="800" dirty="0" err="1">
                <a:latin typeface="Arial" panose="020B0604020202020204" pitchFamily="34" charset="0"/>
                <a:cs typeface="Arial" panose="020B0604020202020204" pitchFamily="34" charset="0"/>
              </a:rPr>
              <a:t>IIoT</a:t>
            </a:r>
            <a:r>
              <a:rPr lang="en-US" sz="800" dirty="0">
                <a:latin typeface="Arial" panose="020B0604020202020204" pitchFamily="34" charset="0"/>
                <a:cs typeface="Arial" panose="020B0604020202020204" pitchFamily="34" charset="0"/>
              </a:rPr>
              <a:t> World; November 14, 2018; https://</a:t>
            </a:r>
            <a:r>
              <a:rPr lang="en-US" sz="800" dirty="0" err="1">
                <a:latin typeface="Arial" panose="020B0604020202020204" pitchFamily="34" charset="0"/>
                <a:cs typeface="Arial" panose="020B0604020202020204" pitchFamily="34" charset="0"/>
              </a:rPr>
              <a:t>www.iiot-world.com</a:t>
            </a:r>
            <a:r>
              <a:rPr lang="en-US" sz="800" dirty="0">
                <a:latin typeface="Arial" panose="020B0604020202020204" pitchFamily="34" charset="0"/>
                <a:cs typeface="Arial" panose="020B0604020202020204" pitchFamily="34" charset="0"/>
              </a:rPr>
              <a:t>/predictive-analytics/predictive-maintenance/the-actual-cost-of-downtime-in-the-manufacturing-industry/</a:t>
            </a:r>
          </a:p>
        </p:txBody>
      </p:sp>
      <p:pic>
        <p:nvPicPr>
          <p:cNvPr id="9" name="Picture 8">
            <a:extLst>
              <a:ext uri="{FF2B5EF4-FFF2-40B4-BE49-F238E27FC236}">
                <a16:creationId xmlns:a16="http://schemas.microsoft.com/office/drawing/2014/main" id="{9EB03C78-E2FE-19AA-BA28-D6F9F8D80D2C}"/>
              </a:ext>
            </a:extLst>
          </p:cNvPr>
          <p:cNvPicPr>
            <a:picLocks noChangeAspect="1"/>
          </p:cNvPicPr>
          <p:nvPr/>
        </p:nvPicPr>
        <p:blipFill>
          <a:blip r:embed="rId2"/>
          <a:srcRect/>
          <a:stretch/>
        </p:blipFill>
        <p:spPr>
          <a:xfrm>
            <a:off x="8151717" y="1446835"/>
            <a:ext cx="3086259" cy="5104436"/>
          </a:xfrm>
          <a:prstGeom prst="rect">
            <a:avLst/>
          </a:prstGeom>
        </p:spPr>
      </p:pic>
    </p:spTree>
    <p:extLst>
      <p:ext uri="{BB962C8B-B14F-4D97-AF65-F5344CB8AC3E}">
        <p14:creationId xmlns:p14="http://schemas.microsoft.com/office/powerpoint/2010/main" val="115815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36231B-F2C4-7CDA-261E-09299DC7D1B8}"/>
              </a:ext>
            </a:extLst>
          </p:cNvPr>
          <p:cNvSpPr txBox="1"/>
          <p:nvPr/>
        </p:nvSpPr>
        <p:spPr>
          <a:xfrm>
            <a:off x="562051" y="450232"/>
            <a:ext cx="1067314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Choosing a tablet:</a:t>
            </a:r>
            <a:br>
              <a:rPr lang="en-US" sz="3200" b="1" dirty="0">
                <a:solidFill>
                  <a:srgbClr val="0073E6"/>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Enterprise-class</a:t>
            </a:r>
            <a:r>
              <a:rPr lang="en-US" sz="3200" b="1" dirty="0">
                <a:solidFill>
                  <a:schemeClr val="bg1"/>
                </a:solidFill>
                <a:latin typeface="Arial" panose="020B0604020202020204" pitchFamily="34" charset="0"/>
                <a:cs typeface="Arial" panose="020B0604020202020204" pitchFamily="34" charset="0"/>
              </a:rPr>
              <a:t> or </a:t>
            </a:r>
            <a:r>
              <a:rPr lang="en-US" sz="3200" b="1" dirty="0">
                <a:solidFill>
                  <a:srgbClr val="0073E6"/>
                </a:solidFill>
                <a:latin typeface="Arial" panose="020B0604020202020204" pitchFamily="34" charset="0"/>
                <a:cs typeface="Arial" panose="020B0604020202020204" pitchFamily="34" charset="0"/>
              </a:rPr>
              <a:t>Consumer?</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D9C1263-F946-5930-4217-C515C2ABC9D6}"/>
              </a:ext>
            </a:extLst>
          </p:cNvPr>
          <p:cNvSpPr txBox="1"/>
          <p:nvPr/>
        </p:nvSpPr>
        <p:spPr>
          <a:xfrm>
            <a:off x="421418" y="2092800"/>
            <a:ext cx="4363278" cy="594090"/>
          </a:xfrm>
          <a:prstGeom prst="rect">
            <a:avLst/>
          </a:prstGeom>
          <a:solidFill>
            <a:schemeClr val="bg1">
              <a:lumMod val="85000"/>
            </a:schemeClr>
          </a:solidFill>
        </p:spPr>
        <p:txBody>
          <a:bodyPr wrap="square" rtlCol="0" anchor="ctr">
            <a:noAutofit/>
          </a:bodyPr>
          <a:lstStyle/>
          <a:p>
            <a:pPr algn="ctr"/>
            <a:r>
              <a:rPr lang="en-US" sz="1050" dirty="0">
                <a:latin typeface="Arial" panose="020B0604020202020204" pitchFamily="34" charset="0"/>
                <a:cs typeface="Arial" panose="020B0604020202020204" pitchFamily="34" charset="0"/>
              </a:rPr>
              <a:t>Cost-effective in the long run,</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eliminating the need for high repair costs</a:t>
            </a:r>
          </a:p>
        </p:txBody>
      </p:sp>
      <p:sp>
        <p:nvSpPr>
          <p:cNvPr id="10" name="TextBox 9">
            <a:extLst>
              <a:ext uri="{FF2B5EF4-FFF2-40B4-BE49-F238E27FC236}">
                <a16:creationId xmlns:a16="http://schemas.microsoft.com/office/drawing/2014/main" id="{9E9B314D-0D64-ED66-6E07-46D41985EEFC}"/>
              </a:ext>
            </a:extLst>
          </p:cNvPr>
          <p:cNvSpPr txBox="1"/>
          <p:nvPr/>
        </p:nvSpPr>
        <p:spPr>
          <a:xfrm>
            <a:off x="6893781" y="2348851"/>
            <a:ext cx="3896138" cy="461665"/>
          </a:xfrm>
          <a:prstGeom prst="rect">
            <a:avLst/>
          </a:prstGeom>
          <a:noFill/>
        </p:spPr>
        <p:txBody>
          <a:bodyPr wrap="square" rtlCol="0">
            <a:spAutoFit/>
          </a:bodyPr>
          <a:lstStyle/>
          <a:p>
            <a:pPr marL="0" indent="0" algn="ctr">
              <a:buFont typeface="Arial" panose="020B0604020202020204" pitchFamily="34" charset="0"/>
              <a:buNone/>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Cost nearly 60% more over 5 years </a:t>
            </a:r>
            <a:r>
              <a:rPr lang="en-US" sz="1200" dirty="0">
                <a:effectLst/>
                <a:latin typeface="Arial" panose="020B0604020202020204" pitchFamily="34" charset="0"/>
                <a:ea typeface="Times New Roman" panose="02020603050405020304" pitchFamily="18" charset="0"/>
                <a:cs typeface="Arial" panose="020B0604020202020204" pitchFamily="34" charset="0"/>
              </a:rPr>
              <a:t>due to additional device failure and replacement costs</a:t>
            </a:r>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0BD170B-9312-2FA9-5C84-A51C585B1EE5}"/>
              </a:ext>
            </a:extLst>
          </p:cNvPr>
          <p:cNvSpPr txBox="1"/>
          <p:nvPr/>
        </p:nvSpPr>
        <p:spPr>
          <a:xfrm>
            <a:off x="7305262" y="2092800"/>
            <a:ext cx="4363278" cy="594090"/>
          </a:xfrm>
          <a:prstGeom prst="rect">
            <a:avLst/>
          </a:prstGeom>
          <a:solidFill>
            <a:schemeClr val="bg1">
              <a:lumMod val="85000"/>
            </a:schemeClr>
          </a:solidFill>
        </p:spPr>
        <p:txBody>
          <a:bodyPr wrap="square" rtlCol="0" anchor="ctr">
            <a:noAutofit/>
          </a:bodyPr>
          <a:lstStyle/>
          <a:p>
            <a:pPr marL="0" indent="0" algn="ctr">
              <a:buFont typeface="Arial" panose="020B0604020202020204" pitchFamily="34" charset="0"/>
              <a:buNone/>
            </a:pPr>
            <a:r>
              <a:rPr lang="en-US" sz="1050" dirty="0">
                <a:effectLst/>
                <a:latin typeface="Arial" panose="020B0604020202020204" pitchFamily="34" charset="0"/>
                <a:ea typeface="Times New Roman" panose="02020603050405020304" pitchFamily="18" charset="0"/>
                <a:cs typeface="Arial" panose="020B0604020202020204" pitchFamily="34" charset="0"/>
              </a:rPr>
              <a:t>Cost nearly 60% more over 5 years due to additional device failure and replacement costs</a:t>
            </a:r>
            <a:endParaRPr lang="en-US" sz="105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8F91506-F891-B007-31DC-6A07D65D73E3}"/>
              </a:ext>
            </a:extLst>
          </p:cNvPr>
          <p:cNvSpPr txBox="1"/>
          <p:nvPr/>
        </p:nvSpPr>
        <p:spPr>
          <a:xfrm>
            <a:off x="421418" y="2808417"/>
            <a:ext cx="4363278" cy="894522"/>
          </a:xfrm>
          <a:prstGeom prst="rect">
            <a:avLst/>
          </a:prstGeom>
          <a:solidFill>
            <a:schemeClr val="bg1">
              <a:lumMod val="85000"/>
            </a:schemeClr>
          </a:solidFill>
        </p:spPr>
        <p:txBody>
          <a:bodyPr wrap="square" rtlCol="0" anchor="ctr">
            <a:noAutofit/>
          </a:bodyPr>
          <a:lstStyle/>
          <a:p>
            <a:pPr marL="0" indent="0" algn="ctr">
              <a:buFont typeface="Arial" panose="020B0604020202020204" pitchFamily="34" charset="0"/>
              <a:buNone/>
            </a:pPr>
            <a:r>
              <a:rPr lang="en-US" sz="1050" kern="1200" dirty="0">
                <a:solidFill>
                  <a:schemeClr val="dk1"/>
                </a:solidFill>
                <a:latin typeface="Arial" panose="020B0604020202020204" pitchFamily="34" charset="0"/>
                <a:ea typeface="+mn-ea"/>
                <a:cs typeface="Arial" panose="020B0604020202020204" pitchFamily="34" charset="0"/>
              </a:rPr>
              <a:t>Equipped with the rugged ability to tackle the demands of challenging enterprise environments and the robustness to withstand drops on concrete, water, dust and extreme temperature. Certain models </a:t>
            </a:r>
            <a:r>
              <a:rPr lang="en-US" sz="1050" dirty="0">
                <a:solidFill>
                  <a:schemeClr val="dk1"/>
                </a:solidFill>
                <a:latin typeface="Arial" panose="020B0604020202020204" pitchFamily="34" charset="0"/>
                <a:cs typeface="Arial" panose="020B0604020202020204" pitchFamily="34" charset="0"/>
              </a:rPr>
              <a:t>are certified </a:t>
            </a:r>
            <a:r>
              <a:rPr lang="en-US" sz="1050" kern="1200" dirty="0">
                <a:solidFill>
                  <a:schemeClr val="dk1"/>
                </a:solidFill>
                <a:latin typeface="Arial" panose="020B0604020202020204" pitchFamily="34" charset="0"/>
                <a:ea typeface="+mn-ea"/>
                <a:cs typeface="Arial" panose="020B0604020202020204" pitchFamily="34" charset="0"/>
              </a:rPr>
              <a:t>C1D2 for safe usage in areas with hazardous materials</a:t>
            </a:r>
            <a:r>
              <a:rPr lang="en-US" sz="1050" dirty="0">
                <a:solidFill>
                  <a:schemeClr val="dk1"/>
                </a:solidFill>
                <a:latin typeface="Arial" panose="020B0604020202020204" pitchFamily="34" charset="0"/>
                <a:cs typeface="Arial" panose="020B0604020202020204" pitchFamily="34" charset="0"/>
              </a:rPr>
              <a:t>.</a:t>
            </a:r>
            <a:endParaRPr lang="en-US" sz="1050" kern="1200" dirty="0">
              <a:solidFill>
                <a:schemeClr val="dk1"/>
              </a:solidFill>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13E87C5D-3B33-F550-1909-37F9D95BA96C}"/>
              </a:ext>
            </a:extLst>
          </p:cNvPr>
          <p:cNvSpPr txBox="1"/>
          <p:nvPr/>
        </p:nvSpPr>
        <p:spPr>
          <a:xfrm>
            <a:off x="7305261" y="2808417"/>
            <a:ext cx="4363278" cy="894522"/>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dk1"/>
                </a:solidFill>
                <a:latin typeface="Arial" panose="020B0604020202020204" pitchFamily="34" charset="0"/>
                <a:cs typeface="Arial" panose="020B0604020202020204" pitchFamily="34" charset="0"/>
              </a:rPr>
              <a:t>L</a:t>
            </a:r>
            <a:r>
              <a:rPr lang="en-US" sz="1050" kern="1200" dirty="0">
                <a:solidFill>
                  <a:schemeClr val="dk1"/>
                </a:solidFill>
                <a:latin typeface="Arial" panose="020B0604020202020204" pitchFamily="34" charset="0"/>
                <a:ea typeface="+mn-ea"/>
                <a:cs typeface="Arial" panose="020B0604020202020204" pitchFamily="34" charset="0"/>
              </a:rPr>
              <a:t>ack of rugged design and </a:t>
            </a:r>
            <a:r>
              <a:rPr lang="en-US" sz="1050" dirty="0">
                <a:solidFill>
                  <a:schemeClr val="dk1"/>
                </a:solidFill>
                <a:latin typeface="Arial" panose="020B0604020202020204" pitchFamily="34" charset="0"/>
                <a:cs typeface="Arial" panose="020B0604020202020204" pitchFamily="34" charset="0"/>
              </a:rPr>
              <a:t>safety certification </a:t>
            </a:r>
            <a:r>
              <a:rPr lang="en-US" sz="1050" kern="1200" dirty="0">
                <a:solidFill>
                  <a:schemeClr val="dk1"/>
                </a:solidFill>
                <a:latin typeface="Arial" panose="020B0604020202020204" pitchFamily="34" charset="0"/>
                <a:ea typeface="+mn-ea"/>
                <a:cs typeface="Arial" panose="020B0604020202020204" pitchFamily="34" charset="0"/>
              </a:rPr>
              <a:t>impacts productivity and TCO, costing an average of 74 minutes of lost productivity per device failure</a:t>
            </a:r>
          </a:p>
        </p:txBody>
      </p:sp>
      <p:sp>
        <p:nvSpPr>
          <p:cNvPr id="23" name="TextBox 22">
            <a:extLst>
              <a:ext uri="{FF2B5EF4-FFF2-40B4-BE49-F238E27FC236}">
                <a16:creationId xmlns:a16="http://schemas.microsoft.com/office/drawing/2014/main" id="{768E199C-8E3D-1DB2-46FD-65B1F654E81D}"/>
              </a:ext>
            </a:extLst>
          </p:cNvPr>
          <p:cNvSpPr txBox="1"/>
          <p:nvPr/>
        </p:nvSpPr>
        <p:spPr>
          <a:xfrm>
            <a:off x="421418" y="3822208"/>
            <a:ext cx="4363278" cy="894522"/>
          </a:xfrm>
          <a:prstGeom prst="rect">
            <a:avLst/>
          </a:prstGeom>
          <a:solidFill>
            <a:schemeClr val="bg1">
              <a:lumMod val="85000"/>
            </a:schemeClr>
          </a:solidFill>
        </p:spPr>
        <p:txBody>
          <a:bodyPr wrap="square" rtlCol="0" anchor="ctr">
            <a:noAutofit/>
          </a:bodyPr>
          <a:lstStyle/>
          <a:p>
            <a:pPr marL="0" indent="0" algn="ctr">
              <a:buFont typeface="Arial" panose="020B0604020202020204" pitchFamily="34" charset="0"/>
              <a:buNone/>
            </a:pPr>
            <a:r>
              <a:rPr lang="en-US" sz="1050" kern="1200" dirty="0">
                <a:solidFill>
                  <a:schemeClr val="dk1"/>
                </a:solidFill>
                <a:latin typeface="Arial" panose="020B0604020202020204" pitchFamily="34" charset="0"/>
                <a:ea typeface="+mn-ea"/>
                <a:cs typeface="Arial" panose="020B0604020202020204" pitchFamily="34" charset="0"/>
              </a:rPr>
              <a:t>Significantly less hassle and costs incurred in</a:t>
            </a:r>
          </a:p>
          <a:p>
            <a:pPr marL="0" indent="0" algn="ctr">
              <a:buFont typeface="Arial" panose="020B0604020202020204" pitchFamily="34" charset="0"/>
              <a:buNone/>
            </a:pPr>
            <a:r>
              <a:rPr lang="en-US" sz="1050" kern="1200" dirty="0">
                <a:solidFill>
                  <a:schemeClr val="dk1"/>
                </a:solidFill>
                <a:latin typeface="Arial" panose="020B0604020202020204" pitchFamily="34" charset="0"/>
                <a:ea typeface="+mn-ea"/>
                <a:cs typeface="Arial" panose="020B0604020202020204" pitchFamily="34" charset="0"/>
              </a:rPr>
              <a:t>maintenance and repairs</a:t>
            </a:r>
          </a:p>
        </p:txBody>
      </p:sp>
      <p:sp>
        <p:nvSpPr>
          <p:cNvPr id="24" name="TextBox 23">
            <a:extLst>
              <a:ext uri="{FF2B5EF4-FFF2-40B4-BE49-F238E27FC236}">
                <a16:creationId xmlns:a16="http://schemas.microsoft.com/office/drawing/2014/main" id="{B09E6593-8C1D-1078-111B-D4CE31A681CE}"/>
              </a:ext>
            </a:extLst>
          </p:cNvPr>
          <p:cNvSpPr txBox="1"/>
          <p:nvPr/>
        </p:nvSpPr>
        <p:spPr>
          <a:xfrm>
            <a:off x="7305261" y="3822208"/>
            <a:ext cx="4363278" cy="894522"/>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Arial" panose="020B0604020202020204" pitchFamily="34" charset="0"/>
                <a:ea typeface="+mn-ea"/>
                <a:cs typeface="Arial" panose="020B0604020202020204" pitchFamily="34" charset="0"/>
              </a:rPr>
              <a:t>Generates 20% more trouble tickets</a:t>
            </a:r>
            <a:r>
              <a:rPr lang="en-US" sz="1050" baseline="30000" dirty="0">
                <a:effectLst/>
                <a:latin typeface="Arial" panose="020B0604020202020204" pitchFamily="34" charset="0"/>
                <a:ea typeface="Times New Roman" panose="02020603050405020304" pitchFamily="18" charset="0"/>
                <a:cs typeface="Arial" panose="020B0604020202020204" pitchFamily="34" charset="0"/>
              </a:rPr>
              <a:t>5</a:t>
            </a:r>
            <a:r>
              <a:rPr lang="en-US" sz="1050" kern="1200" dirty="0">
                <a:solidFill>
                  <a:schemeClr val="dk1"/>
                </a:solidFill>
                <a:latin typeface="Arial" panose="020B0604020202020204" pitchFamily="34" charset="0"/>
                <a:ea typeface="+mn-ea"/>
                <a:cs typeface="Arial" panose="020B0604020202020204" pitchFamily="34" charset="0"/>
              </a:rPr>
              <a:t>, taking averagely 70 minutes for an IT support technician to resolve or initiate a return</a:t>
            </a:r>
            <a:r>
              <a:rPr lang="en-US" sz="1050" baseline="30000" dirty="0">
                <a:effectLst/>
                <a:latin typeface="Arial" panose="020B0604020202020204" pitchFamily="34" charset="0"/>
                <a:ea typeface="Times New Roman" panose="02020603050405020304" pitchFamily="18" charset="0"/>
                <a:cs typeface="Arial" panose="020B0604020202020204" pitchFamily="34" charset="0"/>
              </a:rPr>
              <a:t>4</a:t>
            </a:r>
            <a:r>
              <a:rPr lang="en-US" sz="1050" kern="1200" dirty="0">
                <a:solidFill>
                  <a:schemeClr val="dk1"/>
                </a:solidFill>
                <a:latin typeface="Arial" panose="020B0604020202020204" pitchFamily="34" charset="0"/>
                <a:ea typeface="+mn-ea"/>
                <a:cs typeface="Arial" panose="020B0604020202020204" pitchFamily="34" charset="0"/>
              </a:rPr>
              <a:t>, leading to nearly 2x the loss in productivity costs</a:t>
            </a:r>
          </a:p>
        </p:txBody>
      </p:sp>
      <p:sp>
        <p:nvSpPr>
          <p:cNvPr id="27" name="TextBox 26">
            <a:extLst>
              <a:ext uri="{FF2B5EF4-FFF2-40B4-BE49-F238E27FC236}">
                <a16:creationId xmlns:a16="http://schemas.microsoft.com/office/drawing/2014/main" id="{58F6C04C-AE81-A126-8562-9083B8F57106}"/>
              </a:ext>
            </a:extLst>
          </p:cNvPr>
          <p:cNvSpPr txBox="1"/>
          <p:nvPr/>
        </p:nvSpPr>
        <p:spPr>
          <a:xfrm>
            <a:off x="421418" y="4835998"/>
            <a:ext cx="4363278" cy="1639957"/>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User-replaceable or swappable batteries eliminates the need to remove devices from daily operations for charging,</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err="1">
                <a:solidFill>
                  <a:schemeClr val="dk1"/>
                </a:solidFill>
                <a:latin typeface="Arial" panose="020B0604020202020204" pitchFamily="34" charset="0"/>
                <a:ea typeface="+mn-ea"/>
                <a:cs typeface="Arial" panose="020B0604020202020204" pitchFamily="34" charset="0"/>
              </a:rPr>
              <a:t>minimising</a:t>
            </a:r>
            <a:r>
              <a:rPr lang="en-US" sz="1050" kern="1200" dirty="0">
                <a:solidFill>
                  <a:schemeClr val="dk1"/>
                </a:solidFill>
                <a:latin typeface="Arial" panose="020B0604020202020204" pitchFamily="34" charset="0"/>
                <a:ea typeface="+mn-ea"/>
                <a:cs typeface="Arial" panose="020B0604020202020204" pitchFamily="34" charset="0"/>
              </a:rPr>
              <a:t> downtime and increasing ROI</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kern="1200" dirty="0">
              <a:solidFill>
                <a:schemeClr val="dk1"/>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rgbClr val="0073E6"/>
                </a:solidFill>
                <a:latin typeface="Arial" panose="020B0604020202020204" pitchFamily="34" charset="0"/>
                <a:ea typeface="+mn-ea"/>
                <a:cs typeface="Arial" panose="020B0604020202020204" pitchFamily="34" charset="0"/>
              </a:rPr>
              <a:t>True hot swap </a:t>
            </a:r>
            <a:r>
              <a:rPr lang="en-US" sz="1050" kern="1200" dirty="0">
                <a:solidFill>
                  <a:schemeClr val="dk1"/>
                </a:solidFill>
                <a:latin typeface="Arial" panose="020B0604020202020204" pitchFamily="34" charset="0"/>
                <a:ea typeface="+mn-ea"/>
                <a:cs typeface="Arial" panose="020B0604020202020204" pitchFamily="34" charset="0"/>
              </a:rPr>
              <a:t>– all device functions still remain available during a battery swap</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kern="1200" dirty="0">
                <a:solidFill>
                  <a:srgbClr val="0073E6"/>
                </a:solidFill>
                <a:latin typeface="Arial" panose="020B0604020202020204" pitchFamily="34" charset="0"/>
                <a:ea typeface="+mn-ea"/>
                <a:cs typeface="Arial" panose="020B0604020202020204" pitchFamily="34" charset="0"/>
              </a:rPr>
              <a:t>Warm swap </a:t>
            </a:r>
            <a:r>
              <a:rPr lang="en-US" sz="1050" kern="1200" dirty="0">
                <a:solidFill>
                  <a:schemeClr val="dk1"/>
                </a:solidFill>
                <a:latin typeface="Arial" panose="020B0604020202020204" pitchFamily="34" charset="0"/>
                <a:ea typeface="+mn-ea"/>
                <a:cs typeface="Arial" panose="020B0604020202020204" pitchFamily="34" charset="0"/>
              </a:rPr>
              <a:t>– devices are not functional but workers can continue right where they left off post-swap</a:t>
            </a:r>
          </a:p>
        </p:txBody>
      </p:sp>
      <p:sp>
        <p:nvSpPr>
          <p:cNvPr id="29" name="TextBox 28">
            <a:extLst>
              <a:ext uri="{FF2B5EF4-FFF2-40B4-BE49-F238E27FC236}">
                <a16:creationId xmlns:a16="http://schemas.microsoft.com/office/drawing/2014/main" id="{6768E98D-F676-61C6-69E0-3BD21340A931}"/>
              </a:ext>
            </a:extLst>
          </p:cNvPr>
          <p:cNvSpPr txBox="1"/>
          <p:nvPr/>
        </p:nvSpPr>
        <p:spPr>
          <a:xfrm>
            <a:off x="7305261" y="4835998"/>
            <a:ext cx="4363278" cy="1639957"/>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dk1"/>
                </a:solidFill>
                <a:latin typeface="Arial" panose="020B0604020202020204" pitchFamily="34" charset="0"/>
                <a:cs typeface="Arial" panose="020B0604020202020204" pitchFamily="34" charset="0"/>
              </a:rPr>
              <a:t>A dead battery </a:t>
            </a:r>
            <a:r>
              <a:rPr lang="en-US" sz="1050" kern="1200" dirty="0">
                <a:solidFill>
                  <a:schemeClr val="dk1"/>
                </a:solidFill>
                <a:latin typeface="Arial" panose="020B0604020202020204" pitchFamily="34" charset="0"/>
                <a:ea typeface="+mn-ea"/>
                <a:cs typeface="Arial" panose="020B0604020202020204" pitchFamily="34" charset="0"/>
              </a:rPr>
              <a:t>causes productivity loss of 54 minutes</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per incident on average, while users hunt for a</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fully-charged device</a:t>
            </a:r>
          </a:p>
        </p:txBody>
      </p:sp>
      <p:sp>
        <p:nvSpPr>
          <p:cNvPr id="30" name="TextBox 29">
            <a:extLst>
              <a:ext uri="{FF2B5EF4-FFF2-40B4-BE49-F238E27FC236}">
                <a16:creationId xmlns:a16="http://schemas.microsoft.com/office/drawing/2014/main" id="{56A49BE0-285F-40A7-23E0-180D06545213}"/>
              </a:ext>
            </a:extLst>
          </p:cNvPr>
          <p:cNvSpPr txBox="1"/>
          <p:nvPr/>
        </p:nvSpPr>
        <p:spPr>
          <a:xfrm>
            <a:off x="4784697" y="2092800"/>
            <a:ext cx="2520564" cy="594090"/>
          </a:xfrm>
          <a:prstGeom prst="rect">
            <a:avLst/>
          </a:prstGeom>
          <a:solidFill>
            <a:schemeClr val="tx1">
              <a:lumMod val="75000"/>
              <a:lumOff val="25000"/>
            </a:schemeClr>
          </a:solidFill>
        </p:spPr>
        <p:txBody>
          <a:bodyPr wrap="square" lIns="864000" rIns="72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Overall Total Cost</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of Ownership (TCO)</a:t>
            </a:r>
          </a:p>
        </p:txBody>
      </p:sp>
      <p:sp>
        <p:nvSpPr>
          <p:cNvPr id="31" name="TextBox 30">
            <a:extLst>
              <a:ext uri="{FF2B5EF4-FFF2-40B4-BE49-F238E27FC236}">
                <a16:creationId xmlns:a16="http://schemas.microsoft.com/office/drawing/2014/main" id="{5323060D-24C4-CF63-E97D-F6EB3252C7F5}"/>
              </a:ext>
            </a:extLst>
          </p:cNvPr>
          <p:cNvSpPr txBox="1"/>
          <p:nvPr/>
        </p:nvSpPr>
        <p:spPr>
          <a:xfrm>
            <a:off x="4784697" y="2808417"/>
            <a:ext cx="2520564" cy="894521"/>
          </a:xfrm>
          <a:prstGeom prst="rect">
            <a:avLst/>
          </a:prstGeom>
          <a:solidFill>
            <a:schemeClr val="tx1">
              <a:lumMod val="75000"/>
              <a:lumOff val="25000"/>
            </a:schemeClr>
          </a:solidFill>
        </p:spPr>
        <p:txBody>
          <a:bodyPr wrap="square" lIns="1080000" rIns="72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Ruggedness</a:t>
            </a:r>
          </a:p>
        </p:txBody>
      </p:sp>
      <p:sp>
        <p:nvSpPr>
          <p:cNvPr id="32" name="TextBox 31">
            <a:extLst>
              <a:ext uri="{FF2B5EF4-FFF2-40B4-BE49-F238E27FC236}">
                <a16:creationId xmlns:a16="http://schemas.microsoft.com/office/drawing/2014/main" id="{C4B4FDB6-087D-9891-892C-2FC20133400B}"/>
              </a:ext>
            </a:extLst>
          </p:cNvPr>
          <p:cNvSpPr txBox="1"/>
          <p:nvPr/>
        </p:nvSpPr>
        <p:spPr>
          <a:xfrm>
            <a:off x="4784697" y="3822209"/>
            <a:ext cx="2520564" cy="894521"/>
          </a:xfrm>
          <a:prstGeom prst="rect">
            <a:avLst/>
          </a:prstGeom>
          <a:solidFill>
            <a:schemeClr val="tx1">
              <a:lumMod val="75000"/>
              <a:lumOff val="25000"/>
            </a:schemeClr>
          </a:solidFill>
        </p:spPr>
        <p:txBody>
          <a:bodyPr wrap="square" lIns="1080000" rIns="72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Productivity</a:t>
            </a:r>
            <a:endPar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3" name="TextBox 32">
            <a:extLst>
              <a:ext uri="{FF2B5EF4-FFF2-40B4-BE49-F238E27FC236}">
                <a16:creationId xmlns:a16="http://schemas.microsoft.com/office/drawing/2014/main" id="{AC4B860F-9D63-A291-DFA8-59D0C7C50917}"/>
              </a:ext>
            </a:extLst>
          </p:cNvPr>
          <p:cNvSpPr txBox="1"/>
          <p:nvPr/>
        </p:nvSpPr>
        <p:spPr>
          <a:xfrm>
            <a:off x="4784697" y="4836001"/>
            <a:ext cx="2520564" cy="1639954"/>
          </a:xfrm>
          <a:prstGeom prst="rect">
            <a:avLst/>
          </a:prstGeom>
          <a:solidFill>
            <a:schemeClr val="tx1">
              <a:lumMod val="75000"/>
              <a:lumOff val="25000"/>
            </a:schemeClr>
          </a:solidFill>
        </p:spPr>
        <p:txBody>
          <a:bodyPr wrap="square" lIns="1080000" rIns="72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Battery Power</a:t>
            </a:r>
            <a:endParaRPr lang="en-US"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35">
            <a:extLst>
              <a:ext uri="{FF2B5EF4-FFF2-40B4-BE49-F238E27FC236}">
                <a16:creationId xmlns:a16="http://schemas.microsoft.com/office/drawing/2014/main" id="{0E1F1185-5831-2F4E-E5CF-274E56E2EC01}"/>
              </a:ext>
            </a:extLst>
          </p:cNvPr>
          <p:cNvPicPr>
            <a:picLocks noChangeAspect="1"/>
          </p:cNvPicPr>
          <p:nvPr/>
        </p:nvPicPr>
        <p:blipFill>
          <a:blip r:embed="rId2"/>
          <a:stretch>
            <a:fillRect/>
          </a:stretch>
        </p:blipFill>
        <p:spPr>
          <a:xfrm>
            <a:off x="4886739" y="2081966"/>
            <a:ext cx="612000" cy="612000"/>
          </a:xfrm>
          <a:prstGeom prst="rect">
            <a:avLst/>
          </a:prstGeom>
          <a:effectLst>
            <a:outerShdw blurRad="101600" dist="101600" dir="2700000" algn="tl" rotWithShape="0">
              <a:prstClr val="black">
                <a:alpha val="40000"/>
              </a:prstClr>
            </a:outerShdw>
          </a:effectLst>
        </p:spPr>
      </p:pic>
      <p:pic>
        <p:nvPicPr>
          <p:cNvPr id="45" name="Picture 44">
            <a:extLst>
              <a:ext uri="{FF2B5EF4-FFF2-40B4-BE49-F238E27FC236}">
                <a16:creationId xmlns:a16="http://schemas.microsoft.com/office/drawing/2014/main" id="{8AEAD53E-14C0-C833-31A3-B60D85B49350}"/>
              </a:ext>
            </a:extLst>
          </p:cNvPr>
          <p:cNvPicPr>
            <a:picLocks noChangeAspect="1"/>
          </p:cNvPicPr>
          <p:nvPr/>
        </p:nvPicPr>
        <p:blipFill>
          <a:blip r:embed="rId3"/>
          <a:stretch>
            <a:fillRect/>
          </a:stretch>
        </p:blipFill>
        <p:spPr>
          <a:xfrm>
            <a:off x="5094331" y="2954496"/>
            <a:ext cx="612000" cy="612000"/>
          </a:xfrm>
          <a:prstGeom prst="rect">
            <a:avLst/>
          </a:prstGeom>
          <a:effectLst>
            <a:outerShdw blurRad="101600" dist="101600" dir="2700000" algn="tl" rotWithShape="0">
              <a:prstClr val="black">
                <a:alpha val="40000"/>
              </a:prstClr>
            </a:outerShdw>
          </a:effectLst>
        </p:spPr>
      </p:pic>
      <p:pic>
        <p:nvPicPr>
          <p:cNvPr id="46" name="Picture 45">
            <a:extLst>
              <a:ext uri="{FF2B5EF4-FFF2-40B4-BE49-F238E27FC236}">
                <a16:creationId xmlns:a16="http://schemas.microsoft.com/office/drawing/2014/main" id="{CF013ACD-BA9A-A52E-6901-B00DFEF02955}"/>
              </a:ext>
            </a:extLst>
          </p:cNvPr>
          <p:cNvPicPr>
            <a:picLocks noChangeAspect="1"/>
          </p:cNvPicPr>
          <p:nvPr/>
        </p:nvPicPr>
        <p:blipFill>
          <a:blip r:embed="rId4"/>
          <a:stretch>
            <a:fillRect/>
          </a:stretch>
        </p:blipFill>
        <p:spPr>
          <a:xfrm>
            <a:off x="5094331" y="3963469"/>
            <a:ext cx="612000" cy="612000"/>
          </a:xfrm>
          <a:prstGeom prst="rect">
            <a:avLst/>
          </a:prstGeom>
          <a:effectLst>
            <a:outerShdw blurRad="101600" dist="101600" dir="2700000" algn="tl" rotWithShape="0">
              <a:prstClr val="black">
                <a:alpha val="40000"/>
              </a:prstClr>
            </a:outerShdw>
          </a:effectLst>
        </p:spPr>
      </p:pic>
      <p:pic>
        <p:nvPicPr>
          <p:cNvPr id="47" name="Picture 46">
            <a:extLst>
              <a:ext uri="{FF2B5EF4-FFF2-40B4-BE49-F238E27FC236}">
                <a16:creationId xmlns:a16="http://schemas.microsoft.com/office/drawing/2014/main" id="{00537301-2D95-5957-05D7-0C61C27CF919}"/>
              </a:ext>
            </a:extLst>
          </p:cNvPr>
          <p:cNvPicPr>
            <a:picLocks noChangeAspect="1"/>
          </p:cNvPicPr>
          <p:nvPr/>
        </p:nvPicPr>
        <p:blipFill>
          <a:blip r:embed="rId5"/>
          <a:stretch>
            <a:fillRect/>
          </a:stretch>
        </p:blipFill>
        <p:spPr>
          <a:xfrm>
            <a:off x="5116096" y="5349976"/>
            <a:ext cx="612000" cy="612000"/>
          </a:xfrm>
          <a:prstGeom prst="rect">
            <a:avLst/>
          </a:prstGeom>
          <a:effectLst>
            <a:outerShdw blurRad="101600" dist="101600" dir="2700000" algn="tl" rotWithShape="0">
              <a:prstClr val="black">
                <a:alpha val="40000"/>
              </a:prstClr>
            </a:outerShdw>
          </a:effectLst>
        </p:spPr>
      </p:pic>
      <p:sp>
        <p:nvSpPr>
          <p:cNvPr id="54" name="TextBox 53">
            <a:extLst>
              <a:ext uri="{FF2B5EF4-FFF2-40B4-BE49-F238E27FC236}">
                <a16:creationId xmlns:a16="http://schemas.microsoft.com/office/drawing/2014/main" id="{8A5D4D1B-B4C3-58E2-4A52-2B067787E9F8}"/>
              </a:ext>
            </a:extLst>
          </p:cNvPr>
          <p:cNvSpPr txBox="1"/>
          <p:nvPr/>
        </p:nvSpPr>
        <p:spPr>
          <a:xfrm>
            <a:off x="421418" y="1683448"/>
            <a:ext cx="4363278" cy="338554"/>
          </a:xfrm>
          <a:prstGeom prst="rect">
            <a:avLst/>
          </a:prstGeom>
          <a:noFill/>
        </p:spPr>
        <p:txBody>
          <a:bodyPr wrap="square" lIns="91440" tIns="45720" rIns="91440" bIns="45720" rtlCol="0" anchor="t">
            <a:spAutoFit/>
          </a:bodyPr>
          <a:lstStyle/>
          <a:p>
            <a:r>
              <a:rPr lang="en-US" sz="1600" b="1" dirty="0">
                <a:solidFill>
                  <a:srgbClr val="0073E6"/>
                </a:solidFill>
                <a:latin typeface="Arial"/>
                <a:cs typeface="Arial"/>
              </a:rPr>
              <a:t>        ENTERPRISE TABLET</a:t>
            </a:r>
            <a:endParaRPr lang="en-US" sz="900" dirty="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9E50BFBE-FDBF-571B-D506-DA99DB1C3274}"/>
              </a:ext>
            </a:extLst>
          </p:cNvPr>
          <p:cNvSpPr txBox="1"/>
          <p:nvPr/>
        </p:nvSpPr>
        <p:spPr>
          <a:xfrm>
            <a:off x="7305261" y="1683448"/>
            <a:ext cx="3196199" cy="338554"/>
          </a:xfrm>
          <a:prstGeom prst="rect">
            <a:avLst/>
          </a:prstGeom>
          <a:noFill/>
        </p:spPr>
        <p:txBody>
          <a:bodyPr wrap="square" lIns="91440" tIns="45720" rIns="91440" bIns="45720" rtlCol="0" anchor="t">
            <a:spAutoFit/>
          </a:bodyPr>
          <a:lstStyle/>
          <a:p>
            <a:pPr algn="r"/>
            <a:r>
              <a:rPr lang="en-US" sz="1600" b="1" dirty="0">
                <a:solidFill>
                  <a:srgbClr val="0073E6"/>
                </a:solidFill>
                <a:latin typeface="Arial"/>
                <a:cs typeface="Arial"/>
              </a:rPr>
              <a:t>CONSUMER TABLET</a:t>
            </a:r>
            <a:endParaRPr lang="en-US" sz="900" dirty="0">
              <a:solidFill>
                <a:schemeClr val="bg1"/>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C68A4637-5F3E-0559-9A03-8065EFB0B97C}"/>
              </a:ext>
            </a:extLst>
          </p:cNvPr>
          <p:cNvPicPr>
            <a:picLocks noChangeAspect="1"/>
          </p:cNvPicPr>
          <p:nvPr/>
        </p:nvPicPr>
        <p:blipFill>
          <a:blip r:embed="rId6"/>
          <a:stretch>
            <a:fillRect/>
          </a:stretch>
        </p:blipFill>
        <p:spPr>
          <a:xfrm>
            <a:off x="394696" y="1053787"/>
            <a:ext cx="451461" cy="917486"/>
          </a:xfrm>
          <a:prstGeom prst="rect">
            <a:avLst/>
          </a:prstGeom>
        </p:spPr>
      </p:pic>
      <p:pic>
        <p:nvPicPr>
          <p:cNvPr id="57" name="Picture 56">
            <a:extLst>
              <a:ext uri="{FF2B5EF4-FFF2-40B4-BE49-F238E27FC236}">
                <a16:creationId xmlns:a16="http://schemas.microsoft.com/office/drawing/2014/main" id="{5324B959-BB6F-BB80-AE58-BF6C5D62F247}"/>
              </a:ext>
            </a:extLst>
          </p:cNvPr>
          <p:cNvPicPr>
            <a:picLocks noChangeAspect="1"/>
          </p:cNvPicPr>
          <p:nvPr/>
        </p:nvPicPr>
        <p:blipFill>
          <a:blip r:embed="rId7"/>
          <a:stretch>
            <a:fillRect/>
          </a:stretch>
        </p:blipFill>
        <p:spPr>
          <a:xfrm>
            <a:off x="10666561" y="1512530"/>
            <a:ext cx="1028700" cy="457200"/>
          </a:xfrm>
          <a:prstGeom prst="rect">
            <a:avLst/>
          </a:prstGeom>
        </p:spPr>
      </p:pic>
      <p:sp>
        <p:nvSpPr>
          <p:cNvPr id="6" name="TextBox 5">
            <a:extLst>
              <a:ext uri="{FF2B5EF4-FFF2-40B4-BE49-F238E27FC236}">
                <a16:creationId xmlns:a16="http://schemas.microsoft.com/office/drawing/2014/main" id="{20330F0E-CACE-6E30-BC5D-D8FF5CDD38C0}"/>
              </a:ext>
            </a:extLst>
          </p:cNvPr>
          <p:cNvSpPr txBox="1"/>
          <p:nvPr/>
        </p:nvSpPr>
        <p:spPr>
          <a:xfrm>
            <a:off x="387279" y="6475951"/>
            <a:ext cx="8454571" cy="338554"/>
          </a:xfrm>
          <a:prstGeom prst="rect">
            <a:avLst/>
          </a:prstGeom>
          <a:noFill/>
        </p:spPr>
        <p:txBody>
          <a:bodyPr wrap="square">
            <a:spAutoFit/>
          </a:bodyPr>
          <a:lstStyle/>
          <a:p>
            <a:r>
              <a:rPr lang="en-US" sz="800" dirty="0">
                <a:solidFill>
                  <a:schemeClr val="bg1"/>
                </a:solidFill>
              </a:rPr>
              <a:t>4. Enterprise Mobility Total Cost of Ownership; Emily Gove and David Krebs; VDC Research, 2022</a:t>
            </a:r>
          </a:p>
          <a:p>
            <a:r>
              <a:rPr lang="en-US" sz="800" dirty="0">
                <a:solidFill>
                  <a:schemeClr val="bg1"/>
                </a:solidFill>
              </a:rPr>
              <a:t>5. Enterprise Mobility Total Cost of Ownership; From the Expected to the Unexpected: Uncovering the True Costs of Mobile Solutions for Frontline Mobile Workers; VDC Research, 2021</a:t>
            </a:r>
          </a:p>
        </p:txBody>
      </p:sp>
    </p:spTree>
    <p:extLst>
      <p:ext uri="{BB962C8B-B14F-4D97-AF65-F5344CB8AC3E}">
        <p14:creationId xmlns:p14="http://schemas.microsoft.com/office/powerpoint/2010/main" val="96629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36231B-F2C4-7CDA-261E-09299DC7D1B8}"/>
              </a:ext>
            </a:extLst>
          </p:cNvPr>
          <p:cNvSpPr txBox="1"/>
          <p:nvPr/>
        </p:nvSpPr>
        <p:spPr>
          <a:xfrm>
            <a:off x="562051" y="450232"/>
            <a:ext cx="1067314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Choosing a tablet:</a:t>
            </a:r>
            <a:br>
              <a:rPr lang="en-US" sz="3200" b="1" dirty="0">
                <a:solidFill>
                  <a:srgbClr val="0073E6"/>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Enterprise-class</a:t>
            </a:r>
            <a:r>
              <a:rPr lang="en-US" sz="3200" b="1" dirty="0">
                <a:solidFill>
                  <a:schemeClr val="bg1"/>
                </a:solidFill>
                <a:latin typeface="Arial" panose="020B0604020202020204" pitchFamily="34" charset="0"/>
                <a:cs typeface="Arial" panose="020B0604020202020204" pitchFamily="34" charset="0"/>
              </a:rPr>
              <a:t> or </a:t>
            </a:r>
            <a:r>
              <a:rPr lang="en-US" sz="3200" b="1" dirty="0">
                <a:solidFill>
                  <a:srgbClr val="0073E6"/>
                </a:solidFill>
                <a:latin typeface="Arial" panose="020B0604020202020204" pitchFamily="34" charset="0"/>
                <a:cs typeface="Arial" panose="020B0604020202020204" pitchFamily="34" charset="0"/>
              </a:rPr>
              <a:t>Consumer?</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D9C1263-F946-5930-4217-C515C2ABC9D6}"/>
              </a:ext>
            </a:extLst>
          </p:cNvPr>
          <p:cNvSpPr txBox="1"/>
          <p:nvPr/>
        </p:nvSpPr>
        <p:spPr>
          <a:xfrm>
            <a:off x="421418" y="2092799"/>
            <a:ext cx="4363278" cy="1894849"/>
          </a:xfrm>
          <a:prstGeom prst="rect">
            <a:avLst/>
          </a:prstGeom>
          <a:solidFill>
            <a:schemeClr val="bg1">
              <a:lumMod val="85000"/>
            </a:schemeClr>
          </a:solidFill>
        </p:spPr>
        <p:txBody>
          <a:bodyPr wrap="square" rtlCol="0" anchor="ctr">
            <a:noAutofit/>
          </a:bodyPr>
          <a:lstStyle/>
          <a:p>
            <a:pPr marR="0" lvl="0" algn="ctr" defTabSz="914400" rtl="0" eaLnBrk="1" fontAlgn="auto" latinLnBrk="0" hangingPunct="1">
              <a:lnSpc>
                <a:spcPct val="100000"/>
              </a:lnSpc>
              <a:spcBef>
                <a:spcPts val="6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Maximum connection reliability and efficiency with the fastest network protocols while increasing screen refresh time with application interactions</a:t>
            </a:r>
          </a:p>
          <a:p>
            <a:pPr marR="0" lvl="0" algn="ctr" defTabSz="914400" rtl="0" eaLnBrk="1" fontAlgn="auto" latinLnBrk="0" hangingPunct="1">
              <a:lnSpc>
                <a:spcPct val="100000"/>
              </a:lnSpc>
              <a:spcBef>
                <a:spcPts val="6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Wireless radios can </a:t>
            </a:r>
            <a:r>
              <a:rPr lang="en-US" sz="1050" kern="1200" dirty="0" err="1">
                <a:solidFill>
                  <a:schemeClr val="dk1"/>
                </a:solidFill>
                <a:latin typeface="Arial" panose="020B0604020202020204" pitchFamily="34" charset="0"/>
                <a:ea typeface="+mn-ea"/>
                <a:cs typeface="Arial" panose="020B0604020202020204" pitchFamily="34" charset="0"/>
              </a:rPr>
              <a:t>utilise</a:t>
            </a:r>
            <a:r>
              <a:rPr lang="en-US" sz="1050" kern="1200" dirty="0">
                <a:solidFill>
                  <a:schemeClr val="dk1"/>
                </a:solidFill>
                <a:latin typeface="Arial" panose="020B0604020202020204" pitchFamily="34" charset="0"/>
                <a:ea typeface="+mn-ea"/>
                <a:cs typeface="Arial" panose="020B0604020202020204" pitchFamily="34" charset="0"/>
              </a:rPr>
              <a:t> external vehicle antennas for stable connectivity</a:t>
            </a:r>
          </a:p>
          <a:p>
            <a:pPr marR="0" lvl="0" algn="ctr" defTabSz="914400" rtl="0" eaLnBrk="1" fontAlgn="auto" latinLnBrk="0" hangingPunct="1">
              <a:lnSpc>
                <a:spcPct val="100000"/>
              </a:lnSpc>
              <a:spcBef>
                <a:spcPts val="6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Provide near-instant application response times, even in large facilities with heavy machinery and metal infrastructure</a:t>
            </a:r>
          </a:p>
        </p:txBody>
      </p:sp>
      <p:sp>
        <p:nvSpPr>
          <p:cNvPr id="10" name="TextBox 9">
            <a:extLst>
              <a:ext uri="{FF2B5EF4-FFF2-40B4-BE49-F238E27FC236}">
                <a16:creationId xmlns:a16="http://schemas.microsoft.com/office/drawing/2014/main" id="{9E9B314D-0D64-ED66-6E07-46D41985EEFC}"/>
              </a:ext>
            </a:extLst>
          </p:cNvPr>
          <p:cNvSpPr txBox="1"/>
          <p:nvPr/>
        </p:nvSpPr>
        <p:spPr>
          <a:xfrm>
            <a:off x="6893781" y="2348851"/>
            <a:ext cx="3896138" cy="461665"/>
          </a:xfrm>
          <a:prstGeom prst="rect">
            <a:avLst/>
          </a:prstGeom>
          <a:noFill/>
        </p:spPr>
        <p:txBody>
          <a:bodyPr wrap="square" rtlCol="0">
            <a:spAutoFit/>
          </a:bodyPr>
          <a:lstStyle/>
          <a:p>
            <a:pPr marL="0" indent="0" algn="ctr">
              <a:buFont typeface="Arial" panose="020B0604020202020204" pitchFamily="34" charset="0"/>
              <a:buNone/>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Cost nearly 60% more over 5 years </a:t>
            </a:r>
            <a:r>
              <a:rPr lang="en-US" sz="1200" dirty="0">
                <a:effectLst/>
                <a:latin typeface="Arial" panose="020B0604020202020204" pitchFamily="34" charset="0"/>
                <a:ea typeface="Times New Roman" panose="02020603050405020304" pitchFamily="18" charset="0"/>
                <a:cs typeface="Arial" panose="020B0604020202020204" pitchFamily="34" charset="0"/>
              </a:rPr>
              <a:t>due to additional device failure and replacement costs</a:t>
            </a:r>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0BD170B-9312-2FA9-5C84-A51C585B1EE5}"/>
              </a:ext>
            </a:extLst>
          </p:cNvPr>
          <p:cNvSpPr txBox="1"/>
          <p:nvPr/>
        </p:nvSpPr>
        <p:spPr>
          <a:xfrm>
            <a:off x="7305262" y="2092799"/>
            <a:ext cx="4363278" cy="1894849"/>
          </a:xfrm>
          <a:prstGeom prst="rect">
            <a:avLst/>
          </a:prstGeom>
          <a:solidFill>
            <a:schemeClr val="bg1">
              <a:lumMod val="85000"/>
            </a:schemeClr>
          </a:solidFill>
        </p:spPr>
        <p:txBody>
          <a:bodyPr wrap="square" rtlCol="0" anchor="ctr">
            <a:noAutofit/>
          </a:bodyPr>
          <a:lstStyle/>
          <a:p>
            <a:pPr algn="ctr" defTabSz="914400">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Typically based on older, slower wireless standards, leading to 28% higher likelihood of wireless connectivity issues</a:t>
            </a:r>
            <a:r>
              <a:rPr lang="en-US" sz="1050" kern="1200" baseline="30000" dirty="0">
                <a:solidFill>
                  <a:schemeClr val="dk1"/>
                </a:solidFill>
                <a:latin typeface="Arial" panose="020B0604020202020204" pitchFamily="34" charset="0"/>
                <a:ea typeface="+mn-ea"/>
                <a:cs typeface="Arial" panose="020B0604020202020204" pitchFamily="34" charset="0"/>
              </a:rPr>
              <a:t>5</a:t>
            </a:r>
            <a:r>
              <a:rPr lang="en-US" sz="1050" kern="1200" dirty="0">
                <a:solidFill>
                  <a:schemeClr val="dk1"/>
                </a:solidFill>
                <a:latin typeface="Arial" panose="020B0604020202020204" pitchFamily="34" charset="0"/>
                <a:ea typeface="+mn-ea"/>
                <a:cs typeface="Arial" panose="020B0604020202020204" pitchFamily="34" charset="0"/>
              </a:rPr>
              <a:t>, which impacts communication and productivity</a:t>
            </a:r>
            <a:endParaRPr lang="en-US" sz="1050" kern="1200" baseline="30000" dirty="0">
              <a:solidFill>
                <a:schemeClr val="dk1"/>
              </a:solidFill>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Drop in productivity typically accumulates to 24 minutes each time, impacting plant throughput and ability to meet delivery date</a:t>
            </a:r>
          </a:p>
        </p:txBody>
      </p:sp>
      <p:sp>
        <p:nvSpPr>
          <p:cNvPr id="30" name="TextBox 29">
            <a:extLst>
              <a:ext uri="{FF2B5EF4-FFF2-40B4-BE49-F238E27FC236}">
                <a16:creationId xmlns:a16="http://schemas.microsoft.com/office/drawing/2014/main" id="{56A49BE0-285F-40A7-23E0-180D06545213}"/>
              </a:ext>
            </a:extLst>
          </p:cNvPr>
          <p:cNvSpPr txBox="1"/>
          <p:nvPr/>
        </p:nvSpPr>
        <p:spPr>
          <a:xfrm>
            <a:off x="4784697" y="2092799"/>
            <a:ext cx="2520564" cy="1892461"/>
          </a:xfrm>
          <a:prstGeom prst="rect">
            <a:avLst/>
          </a:prstGeom>
          <a:solidFill>
            <a:schemeClr val="tx1">
              <a:lumMod val="75000"/>
              <a:lumOff val="25000"/>
            </a:schemeClr>
          </a:solidFill>
        </p:spPr>
        <p:txBody>
          <a:bodyPr wrap="square" lIns="1116000" rIns="72000" rtlCol="0" anchor="ctr">
            <a:noAutofit/>
          </a:bodyPr>
          <a:lstStyle/>
          <a:p>
            <a:pPr marL="0" marR="0" indent="0">
              <a:buFont typeface="Wingdings" panose="05000000000000000000" pitchFamily="2" charset="2"/>
              <a:buNone/>
            </a:pPr>
            <a:r>
              <a:rPr lang="en-US" sz="1200" b="1" dirty="0">
                <a:solidFill>
                  <a:schemeClr val="bg1"/>
                </a:solidFill>
                <a:latin typeface="Arial" panose="020B0604020202020204" pitchFamily="34" charset="0"/>
                <a:cs typeface="Arial" panose="020B0604020202020204" pitchFamily="34" charset="0"/>
              </a:rPr>
              <a:t>Wireless connectivity</a:t>
            </a:r>
          </a:p>
        </p:txBody>
      </p:sp>
      <p:sp>
        <p:nvSpPr>
          <p:cNvPr id="15" name="TextBox 14">
            <a:extLst>
              <a:ext uri="{FF2B5EF4-FFF2-40B4-BE49-F238E27FC236}">
                <a16:creationId xmlns:a16="http://schemas.microsoft.com/office/drawing/2014/main" id="{138CC6EB-5F24-86A8-3E2B-2E67B1676EED}"/>
              </a:ext>
            </a:extLst>
          </p:cNvPr>
          <p:cNvSpPr txBox="1"/>
          <p:nvPr/>
        </p:nvSpPr>
        <p:spPr>
          <a:xfrm>
            <a:off x="421418" y="4240098"/>
            <a:ext cx="4363278" cy="2181217"/>
          </a:xfrm>
          <a:prstGeom prst="rect">
            <a:avLst/>
          </a:prstGeom>
          <a:solidFill>
            <a:schemeClr val="bg1">
              <a:lumMod val="85000"/>
            </a:schemeClr>
          </a:solidFill>
        </p:spPr>
        <p:txBody>
          <a:bodyPr wrap="square" rtlCol="0" anchor="ctr">
            <a:noAutofit/>
          </a:bodyPr>
          <a:lstStyle/>
          <a:p>
            <a:pPr algn="ctr">
              <a:spcBef>
                <a:spcPts val="600"/>
              </a:spcBef>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Omnidirectional point-and-shoot capabilities reduces time and</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effort in aligning a barcode to the scanner or camera</a:t>
            </a:r>
          </a:p>
          <a:p>
            <a:pPr algn="ctr">
              <a:spcBef>
                <a:spcPts val="600"/>
              </a:spcBef>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Able to capture damaged, poorly printed and dirty barcodes commonly found in industrial manufacturing settings</a:t>
            </a:r>
          </a:p>
          <a:p>
            <a:pPr marR="0" lvl="0" algn="ctr" defTabSz="914400" rtl="0" eaLnBrk="1" fontAlgn="auto" latinLnBrk="0" hangingPunct="1">
              <a:lnSpc>
                <a:spcPct val="100000"/>
              </a:lnSpc>
              <a:spcBef>
                <a:spcPts val="6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dirty="0">
                <a:solidFill>
                  <a:schemeClr val="dk1"/>
                </a:solidFill>
                <a:latin typeface="Arial" panose="020B0604020202020204" pitchFamily="34" charset="0"/>
                <a:cs typeface="Arial" panose="020B0604020202020204" pitchFamily="34" charset="0"/>
              </a:rPr>
              <a:t>OCR camera technology allows specific data capture, such as vehicle identification numbers (VINs) and tire identification numbers (TINs) required in the automotive industry. It sends formatted data directly to the right applications, eliminating manual entry and preventing potential errors.</a:t>
            </a:r>
            <a:endParaRPr lang="en-US" sz="1050" kern="1200" dirty="0">
              <a:solidFill>
                <a:schemeClr val="dk1"/>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A73BBA3-4748-CCB2-ED54-0617CBEF3E15}"/>
              </a:ext>
            </a:extLst>
          </p:cNvPr>
          <p:cNvSpPr txBox="1"/>
          <p:nvPr/>
        </p:nvSpPr>
        <p:spPr>
          <a:xfrm>
            <a:off x="7305262" y="4240098"/>
            <a:ext cx="4363278" cy="2181217"/>
          </a:xfrm>
          <a:prstGeom prst="rect">
            <a:avLst/>
          </a:prstGeom>
          <a:solidFill>
            <a:schemeClr val="bg1">
              <a:lumMod val="85000"/>
            </a:schemeClr>
          </a:solidFill>
        </p:spPr>
        <p:txBody>
          <a:bodyPr wrap="square" rtlCol="0" anchor="ctr">
            <a:noAutofit/>
          </a:bodyPr>
          <a:lstStyle/>
          <a:p>
            <a:pPr marR="0" lvl="0" algn="ctr" defTabSz="914400" rtl="0" eaLnBrk="1" fontAlgn="auto" latinLnBrk="0" hangingPunct="1">
              <a:lnSpc>
                <a:spcPct val="100000"/>
              </a:lnSpc>
              <a:spcBef>
                <a:spcPts val="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Typically requires additional </a:t>
            </a:r>
            <a:r>
              <a:rPr lang="en-US" sz="1050" kern="1200" dirty="0" err="1">
                <a:solidFill>
                  <a:schemeClr val="dk1"/>
                </a:solidFill>
                <a:latin typeface="Arial" panose="020B0604020202020204" pitchFamily="34" charset="0"/>
                <a:ea typeface="+mn-ea"/>
                <a:cs typeface="Arial" panose="020B0604020202020204" pitchFamily="34" charset="0"/>
              </a:rPr>
              <a:t>specialised</a:t>
            </a:r>
            <a:r>
              <a:rPr lang="en-US" sz="1050" kern="1200" dirty="0">
                <a:solidFill>
                  <a:schemeClr val="dk1"/>
                </a:solidFill>
                <a:latin typeface="Arial" panose="020B0604020202020204" pitchFamily="34" charset="0"/>
                <a:ea typeface="+mn-ea"/>
                <a:cs typeface="Arial" panose="020B0604020202020204" pitchFamily="34" charset="0"/>
              </a:rPr>
              <a:t> software purchase and management for productive data capture</a:t>
            </a:r>
          </a:p>
          <a:p>
            <a:pPr marR="0" lvl="0" algn="ctr" defTabSz="914400" rtl="0" eaLnBrk="1" fontAlgn="auto" latinLnBrk="0" hangingPunct="1">
              <a:lnSpc>
                <a:spcPct val="100000"/>
              </a:lnSpc>
              <a:spcBef>
                <a:spcPts val="0"/>
              </a:spcBef>
              <a:spcAft>
                <a:spcPts val="0"/>
              </a:spcAft>
              <a:buClrTx/>
              <a:buSzTx/>
              <a:tabLst/>
              <a:defRPr/>
            </a:pPr>
            <a:endParaRPr lang="en-US" sz="1050" kern="1200" dirty="0">
              <a:solidFill>
                <a:schemeClr val="dk1"/>
              </a:solidFill>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Lacks scanning algorithms enabling accurate and fast scanning in demanding environments, which erodes productivity</a:t>
            </a:r>
          </a:p>
        </p:txBody>
      </p:sp>
      <p:sp>
        <p:nvSpPr>
          <p:cNvPr id="17" name="TextBox 16">
            <a:extLst>
              <a:ext uri="{FF2B5EF4-FFF2-40B4-BE49-F238E27FC236}">
                <a16:creationId xmlns:a16="http://schemas.microsoft.com/office/drawing/2014/main" id="{A36569B7-E1CF-AD83-1F69-516EF0400473}"/>
              </a:ext>
            </a:extLst>
          </p:cNvPr>
          <p:cNvSpPr txBox="1"/>
          <p:nvPr/>
        </p:nvSpPr>
        <p:spPr>
          <a:xfrm>
            <a:off x="4784697" y="4241312"/>
            <a:ext cx="2520564" cy="2178469"/>
          </a:xfrm>
          <a:prstGeom prst="rect">
            <a:avLst/>
          </a:prstGeom>
          <a:solidFill>
            <a:schemeClr val="tx1">
              <a:lumMod val="75000"/>
              <a:lumOff val="25000"/>
            </a:schemeClr>
          </a:solidFill>
        </p:spPr>
        <p:txBody>
          <a:bodyPr wrap="square" lIns="1116000" r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Integrated data capture functionalities</a:t>
            </a:r>
          </a:p>
        </p:txBody>
      </p:sp>
      <p:sp>
        <p:nvSpPr>
          <p:cNvPr id="37" name="TextBox 36">
            <a:extLst>
              <a:ext uri="{FF2B5EF4-FFF2-40B4-BE49-F238E27FC236}">
                <a16:creationId xmlns:a16="http://schemas.microsoft.com/office/drawing/2014/main" id="{7BA87F95-1DDF-F967-B4EF-63B66CDCB594}"/>
              </a:ext>
            </a:extLst>
          </p:cNvPr>
          <p:cNvSpPr txBox="1"/>
          <p:nvPr/>
        </p:nvSpPr>
        <p:spPr>
          <a:xfrm>
            <a:off x="421418" y="1683448"/>
            <a:ext cx="4363278" cy="338554"/>
          </a:xfrm>
          <a:prstGeom prst="rect">
            <a:avLst/>
          </a:prstGeom>
          <a:noFill/>
        </p:spPr>
        <p:txBody>
          <a:bodyPr wrap="square" lIns="91440" tIns="45720" rIns="91440" bIns="45720" rtlCol="0" anchor="t">
            <a:spAutoFit/>
          </a:bodyPr>
          <a:lstStyle/>
          <a:p>
            <a:r>
              <a:rPr lang="en-US" sz="1600" b="1" dirty="0">
                <a:solidFill>
                  <a:srgbClr val="0073E6"/>
                </a:solidFill>
                <a:latin typeface="Arial"/>
                <a:cs typeface="Arial"/>
              </a:rPr>
              <a:t>        ENTERPRISE TABLET</a:t>
            </a:r>
            <a:endParaRPr lang="en-US" sz="9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91DE118-C02D-FE03-820D-3724BFD83F96}"/>
              </a:ext>
            </a:extLst>
          </p:cNvPr>
          <p:cNvSpPr txBox="1"/>
          <p:nvPr/>
        </p:nvSpPr>
        <p:spPr>
          <a:xfrm>
            <a:off x="7305261" y="1683448"/>
            <a:ext cx="3196199" cy="338554"/>
          </a:xfrm>
          <a:prstGeom prst="rect">
            <a:avLst/>
          </a:prstGeom>
          <a:noFill/>
        </p:spPr>
        <p:txBody>
          <a:bodyPr wrap="square" lIns="91440" tIns="45720" rIns="91440" bIns="45720" rtlCol="0" anchor="t">
            <a:spAutoFit/>
          </a:bodyPr>
          <a:lstStyle/>
          <a:p>
            <a:pPr algn="r"/>
            <a:r>
              <a:rPr lang="en-US" sz="1600" b="1" dirty="0">
                <a:solidFill>
                  <a:srgbClr val="0073E6"/>
                </a:solidFill>
                <a:latin typeface="Arial"/>
                <a:cs typeface="Arial"/>
              </a:rPr>
              <a:t>CONSUMER TABLET</a:t>
            </a:r>
            <a:endParaRPr lang="en-US" sz="900" dirty="0">
              <a:solidFill>
                <a:schemeClr val="bg1"/>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984BCF47-AE77-F5A2-BEAB-FF9E549C2E47}"/>
              </a:ext>
            </a:extLst>
          </p:cNvPr>
          <p:cNvPicPr>
            <a:picLocks noChangeAspect="1"/>
          </p:cNvPicPr>
          <p:nvPr/>
        </p:nvPicPr>
        <p:blipFill>
          <a:blip r:embed="rId2"/>
          <a:stretch>
            <a:fillRect/>
          </a:stretch>
        </p:blipFill>
        <p:spPr>
          <a:xfrm>
            <a:off x="394696" y="1053787"/>
            <a:ext cx="451461" cy="917486"/>
          </a:xfrm>
          <a:prstGeom prst="rect">
            <a:avLst/>
          </a:prstGeom>
        </p:spPr>
      </p:pic>
      <p:pic>
        <p:nvPicPr>
          <p:cNvPr id="40" name="Picture 39">
            <a:extLst>
              <a:ext uri="{FF2B5EF4-FFF2-40B4-BE49-F238E27FC236}">
                <a16:creationId xmlns:a16="http://schemas.microsoft.com/office/drawing/2014/main" id="{C3FAA257-2EDC-385E-6183-CE701C08B38C}"/>
              </a:ext>
            </a:extLst>
          </p:cNvPr>
          <p:cNvPicPr>
            <a:picLocks noChangeAspect="1"/>
          </p:cNvPicPr>
          <p:nvPr/>
        </p:nvPicPr>
        <p:blipFill>
          <a:blip r:embed="rId3"/>
          <a:stretch>
            <a:fillRect/>
          </a:stretch>
        </p:blipFill>
        <p:spPr>
          <a:xfrm>
            <a:off x="10666561" y="1512530"/>
            <a:ext cx="1028700" cy="457200"/>
          </a:xfrm>
          <a:prstGeom prst="rect">
            <a:avLst/>
          </a:prstGeom>
        </p:spPr>
      </p:pic>
      <p:pic>
        <p:nvPicPr>
          <p:cNvPr id="3" name="Picture 2">
            <a:extLst>
              <a:ext uri="{FF2B5EF4-FFF2-40B4-BE49-F238E27FC236}">
                <a16:creationId xmlns:a16="http://schemas.microsoft.com/office/drawing/2014/main" id="{7A7963C9-1C8D-7504-0F68-FCCE4149C914}"/>
              </a:ext>
            </a:extLst>
          </p:cNvPr>
          <p:cNvPicPr>
            <a:picLocks noChangeAspect="1"/>
          </p:cNvPicPr>
          <p:nvPr/>
        </p:nvPicPr>
        <p:blipFill>
          <a:blip r:embed="rId4"/>
          <a:stretch>
            <a:fillRect/>
          </a:stretch>
        </p:blipFill>
        <p:spPr>
          <a:xfrm>
            <a:off x="5126978" y="5024546"/>
            <a:ext cx="612000" cy="612000"/>
          </a:xfrm>
          <a:prstGeom prst="rect">
            <a:avLst/>
          </a:prstGeom>
          <a:effectLst>
            <a:outerShdw blurRad="101600" dist="101600" dir="2700000" algn="tl" rotWithShape="0">
              <a:prstClr val="black">
                <a:alpha val="40000"/>
              </a:prstClr>
            </a:outerShdw>
          </a:effectLst>
        </p:spPr>
      </p:pic>
      <p:pic>
        <p:nvPicPr>
          <p:cNvPr id="5" name="Picture 4">
            <a:extLst>
              <a:ext uri="{FF2B5EF4-FFF2-40B4-BE49-F238E27FC236}">
                <a16:creationId xmlns:a16="http://schemas.microsoft.com/office/drawing/2014/main" id="{C76007B3-6266-DDBF-6528-D517AB56555C}"/>
              </a:ext>
            </a:extLst>
          </p:cNvPr>
          <p:cNvPicPr>
            <a:picLocks noChangeAspect="1"/>
          </p:cNvPicPr>
          <p:nvPr/>
        </p:nvPicPr>
        <p:blipFill>
          <a:blip r:embed="rId5"/>
          <a:stretch>
            <a:fillRect/>
          </a:stretch>
        </p:blipFill>
        <p:spPr>
          <a:xfrm>
            <a:off x="5126978" y="2733029"/>
            <a:ext cx="612000" cy="612000"/>
          </a:xfrm>
          <a:prstGeom prst="rect">
            <a:avLst/>
          </a:prstGeom>
          <a:effectLst>
            <a:outerShdw blurRad="101600" dist="101600" dir="2700000" algn="tl" rotWithShape="0">
              <a:prstClr val="black">
                <a:alpha val="40000"/>
              </a:prstClr>
            </a:outerShdw>
          </a:effectLst>
        </p:spPr>
      </p:pic>
      <p:sp>
        <p:nvSpPr>
          <p:cNvPr id="8" name="TextBox 7">
            <a:extLst>
              <a:ext uri="{FF2B5EF4-FFF2-40B4-BE49-F238E27FC236}">
                <a16:creationId xmlns:a16="http://schemas.microsoft.com/office/drawing/2014/main" id="{AA8F2D3B-94B5-1C36-9C46-F24A167458D7}"/>
              </a:ext>
            </a:extLst>
          </p:cNvPr>
          <p:cNvSpPr txBox="1"/>
          <p:nvPr/>
        </p:nvSpPr>
        <p:spPr>
          <a:xfrm>
            <a:off x="421418" y="6483678"/>
            <a:ext cx="8192743" cy="215444"/>
          </a:xfrm>
          <a:prstGeom prst="rect">
            <a:avLst/>
          </a:prstGeom>
          <a:noFill/>
        </p:spPr>
        <p:txBody>
          <a:bodyPr wrap="square">
            <a:spAutoFit/>
          </a:bodyPr>
          <a:lstStyle/>
          <a:p>
            <a:r>
              <a:rPr lang="en-US" sz="800" dirty="0">
                <a:solidFill>
                  <a:schemeClr val="bg1"/>
                </a:solidFill>
              </a:rPr>
              <a:t>5. Enterprise Mobility Total Cost of Ownership; From the Expected to the Unexpected: Uncovering the True Costs of Mobile Solutions for Frontline Mobile Workers; VDC Research, 2021</a:t>
            </a:r>
          </a:p>
        </p:txBody>
      </p:sp>
    </p:spTree>
    <p:extLst>
      <p:ext uri="{BB962C8B-B14F-4D97-AF65-F5344CB8AC3E}">
        <p14:creationId xmlns:p14="http://schemas.microsoft.com/office/powerpoint/2010/main" val="277830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36231B-F2C4-7CDA-261E-09299DC7D1B8}"/>
              </a:ext>
            </a:extLst>
          </p:cNvPr>
          <p:cNvSpPr txBox="1"/>
          <p:nvPr/>
        </p:nvSpPr>
        <p:spPr>
          <a:xfrm>
            <a:off x="562051" y="450232"/>
            <a:ext cx="1067314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Choosing a tablet:</a:t>
            </a:r>
            <a:br>
              <a:rPr lang="en-US" sz="3200" b="1" dirty="0">
                <a:solidFill>
                  <a:srgbClr val="0073E6"/>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Enterprise-class</a:t>
            </a:r>
            <a:r>
              <a:rPr lang="en-US" sz="3200" b="1" dirty="0">
                <a:solidFill>
                  <a:schemeClr val="bg1"/>
                </a:solidFill>
                <a:latin typeface="Arial" panose="020B0604020202020204" pitchFamily="34" charset="0"/>
                <a:cs typeface="Arial" panose="020B0604020202020204" pitchFamily="34" charset="0"/>
              </a:rPr>
              <a:t> or </a:t>
            </a:r>
            <a:r>
              <a:rPr lang="en-US" sz="3200" b="1" dirty="0">
                <a:solidFill>
                  <a:srgbClr val="0073E6"/>
                </a:solidFill>
                <a:latin typeface="Arial" panose="020B0604020202020204" pitchFamily="34" charset="0"/>
                <a:cs typeface="Arial" panose="020B0604020202020204" pitchFamily="34" charset="0"/>
              </a:rPr>
              <a:t>Consumer?</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D9C1263-F946-5930-4217-C515C2ABC9D6}"/>
              </a:ext>
            </a:extLst>
          </p:cNvPr>
          <p:cNvSpPr txBox="1"/>
          <p:nvPr/>
        </p:nvSpPr>
        <p:spPr>
          <a:xfrm>
            <a:off x="421418" y="2092799"/>
            <a:ext cx="4363278" cy="2297919"/>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Fully-developed ready-to-use solutions that </a:t>
            </a:r>
            <a:r>
              <a:rPr lang="en-US" sz="1050" kern="1200" dirty="0" err="1">
                <a:solidFill>
                  <a:schemeClr val="dk1"/>
                </a:solidFill>
                <a:latin typeface="Arial" panose="020B0604020202020204" pitchFamily="34" charset="0"/>
                <a:ea typeface="+mn-ea"/>
                <a:cs typeface="Arial" panose="020B0604020202020204" pitchFamily="34" charset="0"/>
              </a:rPr>
              <a:t>minimises</a:t>
            </a:r>
            <a:r>
              <a:rPr lang="en-US" sz="1050" kern="1200" dirty="0">
                <a:solidFill>
                  <a:schemeClr val="dk1"/>
                </a:solidFill>
                <a:latin typeface="Arial" panose="020B0604020202020204" pitchFamily="34" charset="0"/>
                <a:ea typeface="+mn-ea"/>
                <a:cs typeface="Arial" panose="020B0604020202020204" pitchFamily="34" charset="0"/>
              </a:rPr>
              <a:t> device volume, streamlining manufacturing processes while reducing carbon footprint: </a:t>
            </a:r>
          </a:p>
          <a:p>
            <a:pPr marR="0" lvl="0" algn="ctr" defTabSz="914400" rtl="0" eaLnBrk="1" fontAlgn="auto" latinLnBrk="0" hangingPunct="1">
              <a:lnSpc>
                <a:spcPct val="100000"/>
              </a:lnSpc>
              <a:spcBef>
                <a:spcPts val="6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Two-way radio capabilities for push-to-talk (PTT) over Wi-Fi and cellular networks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PBX handset functionality to take calls as needed from partners, customers and co-workers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Secure text messaging for easy communication in noisy plant areas and serves as a written audit trail</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Docks transform tablets into full workstations with a monitor, keyboard, mouse, network connectivity, and allow quick transition back to mobile devices</a:t>
            </a:r>
          </a:p>
        </p:txBody>
      </p:sp>
      <p:sp>
        <p:nvSpPr>
          <p:cNvPr id="10" name="TextBox 9">
            <a:extLst>
              <a:ext uri="{FF2B5EF4-FFF2-40B4-BE49-F238E27FC236}">
                <a16:creationId xmlns:a16="http://schemas.microsoft.com/office/drawing/2014/main" id="{9E9B314D-0D64-ED66-6E07-46D41985EEFC}"/>
              </a:ext>
            </a:extLst>
          </p:cNvPr>
          <p:cNvSpPr txBox="1"/>
          <p:nvPr/>
        </p:nvSpPr>
        <p:spPr>
          <a:xfrm>
            <a:off x="6893781" y="2348851"/>
            <a:ext cx="3896138" cy="461665"/>
          </a:xfrm>
          <a:prstGeom prst="rect">
            <a:avLst/>
          </a:prstGeom>
          <a:noFill/>
        </p:spPr>
        <p:txBody>
          <a:bodyPr wrap="square" rtlCol="0">
            <a:spAutoFit/>
          </a:bodyPr>
          <a:lstStyle/>
          <a:p>
            <a:pPr marL="0" indent="0" algn="ctr">
              <a:buFont typeface="Arial" panose="020B0604020202020204" pitchFamily="34" charset="0"/>
              <a:buNone/>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Cost nearly 60% more over 5 years </a:t>
            </a:r>
            <a:r>
              <a:rPr lang="en-US" sz="1200" dirty="0">
                <a:effectLst/>
                <a:latin typeface="Arial" panose="020B0604020202020204" pitchFamily="34" charset="0"/>
                <a:ea typeface="Times New Roman" panose="02020603050405020304" pitchFamily="18" charset="0"/>
                <a:cs typeface="Arial" panose="020B0604020202020204" pitchFamily="34" charset="0"/>
              </a:rPr>
              <a:t>due to additional device failure and replacement costs</a:t>
            </a:r>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0BD170B-9312-2FA9-5C84-A51C585B1EE5}"/>
              </a:ext>
            </a:extLst>
          </p:cNvPr>
          <p:cNvSpPr txBox="1"/>
          <p:nvPr/>
        </p:nvSpPr>
        <p:spPr>
          <a:xfrm>
            <a:off x="7305262" y="2092799"/>
            <a:ext cx="4363278" cy="2297919"/>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Lack the ability to integrate enterprise capabilities </a:t>
            </a:r>
            <a:r>
              <a:rPr lang="en-US" sz="1050" dirty="0">
                <a:solidFill>
                  <a:schemeClr val="dk1"/>
                </a:solidFill>
                <a:latin typeface="Arial" panose="020B0604020202020204" pitchFamily="34" charset="0"/>
                <a:cs typeface="Arial" panose="020B0604020202020204" pitchFamily="34" charset="0"/>
              </a:rPr>
              <a:t>and r</a:t>
            </a:r>
            <a:r>
              <a:rPr lang="en-US" sz="1050" kern="1200" dirty="0">
                <a:solidFill>
                  <a:schemeClr val="dk1"/>
                </a:solidFill>
                <a:latin typeface="Arial" panose="020B0604020202020204" pitchFamily="34" charset="0"/>
                <a:ea typeface="+mn-ea"/>
                <a:cs typeface="Arial" panose="020B0604020202020204" pitchFamily="34" charset="0"/>
              </a:rPr>
              <a:t>equires extensive software management to locate, develop and test a capability</a:t>
            </a:r>
          </a:p>
        </p:txBody>
      </p:sp>
      <p:sp>
        <p:nvSpPr>
          <p:cNvPr id="30" name="TextBox 29">
            <a:extLst>
              <a:ext uri="{FF2B5EF4-FFF2-40B4-BE49-F238E27FC236}">
                <a16:creationId xmlns:a16="http://schemas.microsoft.com/office/drawing/2014/main" id="{56A49BE0-285F-40A7-23E0-180D06545213}"/>
              </a:ext>
            </a:extLst>
          </p:cNvPr>
          <p:cNvSpPr txBox="1"/>
          <p:nvPr/>
        </p:nvSpPr>
        <p:spPr>
          <a:xfrm>
            <a:off x="4784697" y="2092799"/>
            <a:ext cx="2520564" cy="2295024"/>
          </a:xfrm>
          <a:prstGeom prst="rect">
            <a:avLst/>
          </a:prstGeom>
          <a:solidFill>
            <a:schemeClr val="tx1">
              <a:lumMod val="75000"/>
              <a:lumOff val="25000"/>
            </a:schemeClr>
          </a:solidFill>
        </p:spPr>
        <p:txBody>
          <a:bodyPr wrap="square" lIns="1044000" rIns="72000" rtlCol="0" anchor="ctr">
            <a:noAutofit/>
          </a:bodyPr>
          <a:lstStyle/>
          <a:p>
            <a:pPr marR="0">
              <a:buFont typeface="Wingdings" panose="05000000000000000000" pitchFamily="2" charset="2"/>
              <a:buNone/>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Availability of additional solutions for an ‘all-in-one’ device</a:t>
            </a:r>
          </a:p>
        </p:txBody>
      </p:sp>
      <p:sp>
        <p:nvSpPr>
          <p:cNvPr id="20" name="TextBox 19">
            <a:extLst>
              <a:ext uri="{FF2B5EF4-FFF2-40B4-BE49-F238E27FC236}">
                <a16:creationId xmlns:a16="http://schemas.microsoft.com/office/drawing/2014/main" id="{1EC90A6A-4215-9661-E80E-9567ACC2CBB2}"/>
              </a:ext>
            </a:extLst>
          </p:cNvPr>
          <p:cNvSpPr txBox="1"/>
          <p:nvPr/>
        </p:nvSpPr>
        <p:spPr>
          <a:xfrm>
            <a:off x="421418" y="4521134"/>
            <a:ext cx="4363278" cy="879104"/>
          </a:xfrm>
          <a:prstGeom prst="rect">
            <a:avLst/>
          </a:prstGeom>
          <a:solidFill>
            <a:schemeClr val="bg1">
              <a:lumMod val="85000"/>
            </a:schemeClr>
          </a:solidFill>
        </p:spPr>
        <p:txBody>
          <a:bodyPr wrap="square" rtlCol="0" anchor="ctr">
            <a:noAutofit/>
          </a:bodyPr>
          <a:lstStyle/>
          <a:p>
            <a:pPr marL="0" indent="0" algn="ctr">
              <a:buFont typeface="Arial" panose="020B0604020202020204" pitchFamily="34" charset="0"/>
              <a:buNone/>
            </a:pPr>
            <a:r>
              <a:rPr lang="en-US" sz="1050" kern="1200" dirty="0">
                <a:solidFill>
                  <a:schemeClr val="dk1"/>
                </a:solidFill>
                <a:latin typeface="Arial" panose="020B0604020202020204" pitchFamily="34" charset="0"/>
                <a:ea typeface="+mn-ea"/>
                <a:cs typeface="Arial" panose="020B0604020202020204" pitchFamily="34" charset="0"/>
              </a:rPr>
              <a:t>Lesser chance of malfunction and breakage,</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reducing repair and downtime costs</a:t>
            </a:r>
          </a:p>
        </p:txBody>
      </p:sp>
      <p:sp>
        <p:nvSpPr>
          <p:cNvPr id="21" name="TextBox 20">
            <a:extLst>
              <a:ext uri="{FF2B5EF4-FFF2-40B4-BE49-F238E27FC236}">
                <a16:creationId xmlns:a16="http://schemas.microsoft.com/office/drawing/2014/main" id="{5E55ACCF-02F9-A4FF-0920-320CFAF87F7F}"/>
              </a:ext>
            </a:extLst>
          </p:cNvPr>
          <p:cNvSpPr txBox="1"/>
          <p:nvPr/>
        </p:nvSpPr>
        <p:spPr>
          <a:xfrm>
            <a:off x="7305262" y="4521134"/>
            <a:ext cx="4363278" cy="879104"/>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Arial" panose="020B0604020202020204" pitchFamily="34" charset="0"/>
                <a:ea typeface="+mn-ea"/>
                <a:cs typeface="Arial" panose="020B0604020202020204" pitchFamily="34" charset="0"/>
              </a:rPr>
              <a:t>Lack in rugged durability can incur nearly 2x </a:t>
            </a:r>
            <a:r>
              <a:rPr lang="en-US" sz="1050" dirty="0">
                <a:solidFill>
                  <a:schemeClr val="dk1"/>
                </a:solidFill>
                <a:latin typeface="Arial" panose="020B0604020202020204" pitchFamily="34" charset="0"/>
                <a:cs typeface="Arial" panose="020B0604020202020204" pitchFamily="34" charset="0"/>
              </a:rPr>
              <a:t>more IT</a:t>
            </a:r>
            <a:r>
              <a:rPr lang="en-US" sz="1050" kern="1200" dirty="0">
                <a:solidFill>
                  <a:schemeClr val="dk1"/>
                </a:solidFill>
                <a:latin typeface="Arial" panose="020B0604020202020204" pitchFamily="34" charset="0"/>
                <a:ea typeface="+mn-ea"/>
                <a:cs typeface="Arial" panose="020B0604020202020204" pitchFamily="34" charset="0"/>
              </a:rPr>
              <a:t> support costs compared to rugged counterparts</a:t>
            </a:r>
          </a:p>
        </p:txBody>
      </p:sp>
      <p:sp>
        <p:nvSpPr>
          <p:cNvPr id="22" name="TextBox 21">
            <a:extLst>
              <a:ext uri="{FF2B5EF4-FFF2-40B4-BE49-F238E27FC236}">
                <a16:creationId xmlns:a16="http://schemas.microsoft.com/office/drawing/2014/main" id="{D713FB44-F6EE-78D2-07C3-B9FF2214E161}"/>
              </a:ext>
            </a:extLst>
          </p:cNvPr>
          <p:cNvSpPr txBox="1"/>
          <p:nvPr/>
        </p:nvSpPr>
        <p:spPr>
          <a:xfrm>
            <a:off x="4784697" y="4521133"/>
            <a:ext cx="2520564" cy="877997"/>
          </a:xfrm>
          <a:prstGeom prst="rect">
            <a:avLst/>
          </a:prstGeom>
          <a:solidFill>
            <a:schemeClr val="tx1">
              <a:lumMod val="75000"/>
              <a:lumOff val="25000"/>
            </a:schemeClr>
          </a:solidFill>
        </p:spPr>
        <p:txBody>
          <a:bodyPr wrap="square" lIns="1044000" rIns="72000" rtlCol="0" anchor="ctr">
            <a:noAutofit/>
          </a:bodyPr>
          <a:lstStyle/>
          <a:p>
            <a:pPr marR="0">
              <a:buFont typeface="Wingdings" panose="05000000000000000000" pitchFamily="2" charset="2"/>
              <a:buNone/>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Support costs</a:t>
            </a:r>
          </a:p>
        </p:txBody>
      </p:sp>
      <p:sp>
        <p:nvSpPr>
          <p:cNvPr id="24" name="TextBox 23">
            <a:extLst>
              <a:ext uri="{FF2B5EF4-FFF2-40B4-BE49-F238E27FC236}">
                <a16:creationId xmlns:a16="http://schemas.microsoft.com/office/drawing/2014/main" id="{3D7D7E59-7C62-777D-6240-F4958BBC0F10}"/>
              </a:ext>
            </a:extLst>
          </p:cNvPr>
          <p:cNvSpPr txBox="1"/>
          <p:nvPr/>
        </p:nvSpPr>
        <p:spPr>
          <a:xfrm>
            <a:off x="421418" y="5516793"/>
            <a:ext cx="4363278" cy="890975"/>
          </a:xfrm>
          <a:prstGeom prst="rect">
            <a:avLst/>
          </a:prstGeom>
          <a:solidFill>
            <a:schemeClr val="bg1">
              <a:lumMod val="85000"/>
            </a:schemeClr>
          </a:solidFill>
        </p:spPr>
        <p:txBody>
          <a:bodyPr wrap="square" rtlCol="0" anchor="ctr">
            <a:noAutofit/>
          </a:bodyPr>
          <a:lstStyle/>
          <a:p>
            <a:pPr marL="0" indent="0" algn="ctr">
              <a:buFont typeface="Arial" panose="020B0604020202020204" pitchFamily="34" charset="0"/>
              <a:buNone/>
            </a:pPr>
            <a:r>
              <a:rPr lang="en-US" sz="1050" kern="1200" dirty="0">
                <a:solidFill>
                  <a:schemeClr val="dk1"/>
                </a:solidFill>
                <a:latin typeface="Arial" panose="020B0604020202020204" pitchFamily="34" charset="0"/>
                <a:ea typeface="+mn-ea"/>
                <a:cs typeface="Arial" panose="020B0604020202020204" pitchFamily="34" charset="0"/>
              </a:rPr>
              <a:t>Software suite of ready-to-use proven applications and</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device security solutions to make devices easier for IT to manage</a:t>
            </a:r>
            <a:br>
              <a:rPr lang="en-US" sz="1050" kern="1200" dirty="0">
                <a:solidFill>
                  <a:schemeClr val="dk1"/>
                </a:solidFill>
                <a:latin typeface="Arial" panose="020B0604020202020204" pitchFamily="34" charset="0"/>
                <a:ea typeface="+mn-ea"/>
                <a:cs typeface="Arial" panose="020B0604020202020204" pitchFamily="34" charset="0"/>
              </a:rPr>
            </a:br>
            <a:r>
              <a:rPr lang="en-US" sz="1050" kern="1200" dirty="0">
                <a:solidFill>
                  <a:schemeClr val="dk1"/>
                </a:solidFill>
                <a:latin typeface="Arial" panose="020B0604020202020204" pitchFamily="34" charset="0"/>
                <a:ea typeface="+mn-ea"/>
                <a:cs typeface="Arial" panose="020B0604020202020204" pitchFamily="34" charset="0"/>
              </a:rPr>
              <a:t>and secure, while enhancing worker usability </a:t>
            </a:r>
          </a:p>
        </p:txBody>
      </p:sp>
      <p:sp>
        <p:nvSpPr>
          <p:cNvPr id="25" name="TextBox 24">
            <a:extLst>
              <a:ext uri="{FF2B5EF4-FFF2-40B4-BE49-F238E27FC236}">
                <a16:creationId xmlns:a16="http://schemas.microsoft.com/office/drawing/2014/main" id="{9AE37F68-DC2D-BC5C-6BA9-054AD587AA68}"/>
              </a:ext>
            </a:extLst>
          </p:cNvPr>
          <p:cNvSpPr txBox="1"/>
          <p:nvPr/>
        </p:nvSpPr>
        <p:spPr>
          <a:xfrm>
            <a:off x="7305262" y="5516793"/>
            <a:ext cx="4363278" cy="890975"/>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Arial" panose="020B0604020202020204" pitchFamily="34" charset="0"/>
                <a:ea typeface="+mn-ea"/>
                <a:cs typeface="Arial" panose="020B0604020202020204" pitchFamily="34" charset="0"/>
              </a:rPr>
              <a:t>Separate applications and external software, adds complexity and hassle in usability and maintenance</a:t>
            </a:r>
          </a:p>
        </p:txBody>
      </p:sp>
      <p:sp>
        <p:nvSpPr>
          <p:cNvPr id="26" name="TextBox 25">
            <a:extLst>
              <a:ext uri="{FF2B5EF4-FFF2-40B4-BE49-F238E27FC236}">
                <a16:creationId xmlns:a16="http://schemas.microsoft.com/office/drawing/2014/main" id="{4DA74B8F-5BBF-FB9F-B33D-65E1EF81C3D7}"/>
              </a:ext>
            </a:extLst>
          </p:cNvPr>
          <p:cNvSpPr txBox="1"/>
          <p:nvPr/>
        </p:nvSpPr>
        <p:spPr>
          <a:xfrm>
            <a:off x="4784697" y="5516792"/>
            <a:ext cx="2520564" cy="889853"/>
          </a:xfrm>
          <a:prstGeom prst="rect">
            <a:avLst/>
          </a:prstGeom>
          <a:solidFill>
            <a:schemeClr val="tx1">
              <a:lumMod val="75000"/>
              <a:lumOff val="25000"/>
            </a:schemeClr>
          </a:solidFill>
        </p:spPr>
        <p:txBody>
          <a:bodyPr wrap="square" lIns="1044000" r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Software ecosystem</a:t>
            </a:r>
          </a:p>
        </p:txBody>
      </p:sp>
      <p:pic>
        <p:nvPicPr>
          <p:cNvPr id="28" name="Picture 27">
            <a:extLst>
              <a:ext uri="{FF2B5EF4-FFF2-40B4-BE49-F238E27FC236}">
                <a16:creationId xmlns:a16="http://schemas.microsoft.com/office/drawing/2014/main" id="{69E27059-8AF5-3BD7-B245-6F8D18B8F62E}"/>
              </a:ext>
            </a:extLst>
          </p:cNvPr>
          <p:cNvPicPr>
            <a:picLocks noChangeAspect="1"/>
          </p:cNvPicPr>
          <p:nvPr/>
        </p:nvPicPr>
        <p:blipFill>
          <a:blip r:embed="rId2"/>
          <a:stretch>
            <a:fillRect/>
          </a:stretch>
        </p:blipFill>
        <p:spPr>
          <a:xfrm>
            <a:off x="5098186" y="2934311"/>
            <a:ext cx="612000" cy="612000"/>
          </a:xfrm>
          <a:prstGeom prst="rect">
            <a:avLst/>
          </a:prstGeom>
          <a:effectLst>
            <a:outerShdw blurRad="101600" dist="101600" dir="2700000" algn="tl" rotWithShape="0">
              <a:prstClr val="black">
                <a:alpha val="40000"/>
              </a:prstClr>
            </a:outerShdw>
          </a:effectLst>
        </p:spPr>
      </p:pic>
      <p:pic>
        <p:nvPicPr>
          <p:cNvPr id="29" name="Picture 28">
            <a:extLst>
              <a:ext uri="{FF2B5EF4-FFF2-40B4-BE49-F238E27FC236}">
                <a16:creationId xmlns:a16="http://schemas.microsoft.com/office/drawing/2014/main" id="{4AE26506-9047-E421-BD7D-A890C68B21B2}"/>
              </a:ext>
            </a:extLst>
          </p:cNvPr>
          <p:cNvPicPr>
            <a:picLocks noChangeAspect="1"/>
          </p:cNvPicPr>
          <p:nvPr/>
        </p:nvPicPr>
        <p:blipFill>
          <a:blip r:embed="rId3"/>
          <a:stretch>
            <a:fillRect/>
          </a:stretch>
        </p:blipFill>
        <p:spPr>
          <a:xfrm>
            <a:off x="5098186" y="4654131"/>
            <a:ext cx="612000" cy="612000"/>
          </a:xfrm>
          <a:prstGeom prst="rect">
            <a:avLst/>
          </a:prstGeom>
          <a:effectLst>
            <a:outerShdw blurRad="101600" dist="101600" dir="2700000" algn="tl" rotWithShape="0">
              <a:prstClr val="black">
                <a:alpha val="40000"/>
              </a:prstClr>
            </a:outerShdw>
          </a:effectLst>
        </p:spPr>
      </p:pic>
      <p:pic>
        <p:nvPicPr>
          <p:cNvPr id="31" name="Picture 30">
            <a:extLst>
              <a:ext uri="{FF2B5EF4-FFF2-40B4-BE49-F238E27FC236}">
                <a16:creationId xmlns:a16="http://schemas.microsoft.com/office/drawing/2014/main" id="{89DADD8A-2B93-0525-0811-476821C59D72}"/>
              </a:ext>
            </a:extLst>
          </p:cNvPr>
          <p:cNvPicPr>
            <a:picLocks noChangeAspect="1"/>
          </p:cNvPicPr>
          <p:nvPr/>
        </p:nvPicPr>
        <p:blipFill>
          <a:blip r:embed="rId4"/>
          <a:stretch>
            <a:fillRect/>
          </a:stretch>
        </p:blipFill>
        <p:spPr>
          <a:xfrm>
            <a:off x="5098186" y="5676983"/>
            <a:ext cx="612000" cy="612000"/>
          </a:xfrm>
          <a:prstGeom prst="rect">
            <a:avLst/>
          </a:prstGeom>
          <a:effectLst>
            <a:outerShdw blurRad="101600" dist="101600" dir="2700000" algn="tl" rotWithShape="0">
              <a:prstClr val="black">
                <a:alpha val="40000"/>
              </a:prstClr>
            </a:outerShdw>
          </a:effectLst>
        </p:spPr>
      </p:pic>
      <p:sp>
        <p:nvSpPr>
          <p:cNvPr id="32" name="TextBox 31">
            <a:extLst>
              <a:ext uri="{FF2B5EF4-FFF2-40B4-BE49-F238E27FC236}">
                <a16:creationId xmlns:a16="http://schemas.microsoft.com/office/drawing/2014/main" id="{E12BBA3D-624B-0F49-CE48-88DDEF200045}"/>
              </a:ext>
            </a:extLst>
          </p:cNvPr>
          <p:cNvSpPr txBox="1"/>
          <p:nvPr/>
        </p:nvSpPr>
        <p:spPr>
          <a:xfrm>
            <a:off x="421418" y="1683448"/>
            <a:ext cx="4363278" cy="338554"/>
          </a:xfrm>
          <a:prstGeom prst="rect">
            <a:avLst/>
          </a:prstGeom>
          <a:noFill/>
        </p:spPr>
        <p:txBody>
          <a:bodyPr wrap="square" rtlCol="0">
            <a:spAutoFit/>
          </a:bodyPr>
          <a:lstStyle/>
          <a:p>
            <a:r>
              <a:rPr lang="en-US" sz="1600" b="1" dirty="0">
                <a:solidFill>
                  <a:srgbClr val="0073E6"/>
                </a:solidFill>
                <a:latin typeface="Arial" panose="020B0604020202020204" pitchFamily="34" charset="0"/>
                <a:cs typeface="Arial" panose="020B0604020202020204" pitchFamily="34" charset="0"/>
              </a:rPr>
              <a:t>        ENTERPRISE TABLET</a:t>
            </a:r>
            <a:endParaRPr lang="en-US" sz="9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AF8C291-6FB2-9A0C-C620-9BEAAD6669C5}"/>
              </a:ext>
            </a:extLst>
          </p:cNvPr>
          <p:cNvSpPr txBox="1"/>
          <p:nvPr/>
        </p:nvSpPr>
        <p:spPr>
          <a:xfrm>
            <a:off x="7305261" y="1683448"/>
            <a:ext cx="4363278" cy="338554"/>
          </a:xfrm>
          <a:prstGeom prst="rect">
            <a:avLst/>
          </a:prstGeom>
          <a:noFill/>
        </p:spPr>
        <p:txBody>
          <a:bodyPr wrap="square" rtlCol="0">
            <a:spAutoFit/>
          </a:bodyPr>
          <a:lstStyle/>
          <a:p>
            <a:pPr algn="ctr"/>
            <a:r>
              <a:rPr lang="en-US" sz="1600" b="1" dirty="0">
                <a:solidFill>
                  <a:srgbClr val="0073E6"/>
                </a:solidFill>
                <a:latin typeface="Arial" panose="020B0604020202020204" pitchFamily="34" charset="0"/>
                <a:cs typeface="Arial" panose="020B0604020202020204" pitchFamily="34" charset="0"/>
              </a:rPr>
              <a:t>CONSUMER TABLET</a:t>
            </a:r>
            <a:endParaRPr lang="en-US" sz="900" dirty="0">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473EA9F8-84B8-2393-3B1C-D6C37361E7CC}"/>
              </a:ext>
            </a:extLst>
          </p:cNvPr>
          <p:cNvPicPr>
            <a:picLocks noChangeAspect="1"/>
          </p:cNvPicPr>
          <p:nvPr/>
        </p:nvPicPr>
        <p:blipFill>
          <a:blip r:embed="rId5"/>
          <a:stretch>
            <a:fillRect/>
          </a:stretch>
        </p:blipFill>
        <p:spPr>
          <a:xfrm>
            <a:off x="394696" y="1053787"/>
            <a:ext cx="451461" cy="917486"/>
          </a:xfrm>
          <a:prstGeom prst="rect">
            <a:avLst/>
          </a:prstGeom>
        </p:spPr>
      </p:pic>
      <p:pic>
        <p:nvPicPr>
          <p:cNvPr id="35" name="Picture 34">
            <a:extLst>
              <a:ext uri="{FF2B5EF4-FFF2-40B4-BE49-F238E27FC236}">
                <a16:creationId xmlns:a16="http://schemas.microsoft.com/office/drawing/2014/main" id="{E57FAC38-DB0D-C71C-36D0-94C24ABFC2F5}"/>
              </a:ext>
            </a:extLst>
          </p:cNvPr>
          <p:cNvPicPr>
            <a:picLocks noChangeAspect="1"/>
          </p:cNvPicPr>
          <p:nvPr/>
        </p:nvPicPr>
        <p:blipFill>
          <a:blip r:embed="rId6"/>
          <a:stretch>
            <a:fillRect/>
          </a:stretch>
        </p:blipFill>
        <p:spPr>
          <a:xfrm>
            <a:off x="10666561" y="1512530"/>
            <a:ext cx="1028700" cy="457200"/>
          </a:xfrm>
          <a:prstGeom prst="rect">
            <a:avLst/>
          </a:prstGeom>
        </p:spPr>
      </p:pic>
    </p:spTree>
    <p:extLst>
      <p:ext uri="{BB962C8B-B14F-4D97-AF65-F5344CB8AC3E}">
        <p14:creationId xmlns:p14="http://schemas.microsoft.com/office/powerpoint/2010/main" val="275578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36231B-F2C4-7CDA-261E-09299DC7D1B8}"/>
              </a:ext>
            </a:extLst>
          </p:cNvPr>
          <p:cNvSpPr txBox="1"/>
          <p:nvPr/>
        </p:nvSpPr>
        <p:spPr>
          <a:xfrm>
            <a:off x="562051" y="450232"/>
            <a:ext cx="1067314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Choosing a tablet:</a:t>
            </a:r>
            <a:br>
              <a:rPr lang="en-US" sz="3200" b="1" dirty="0">
                <a:solidFill>
                  <a:srgbClr val="0073E6"/>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Enterprise-class</a:t>
            </a:r>
            <a:r>
              <a:rPr lang="en-US" sz="3200" b="1" dirty="0">
                <a:solidFill>
                  <a:schemeClr val="bg1"/>
                </a:solidFill>
                <a:latin typeface="Arial" panose="020B0604020202020204" pitchFamily="34" charset="0"/>
                <a:cs typeface="Arial" panose="020B0604020202020204" pitchFamily="34" charset="0"/>
              </a:rPr>
              <a:t> or </a:t>
            </a:r>
            <a:r>
              <a:rPr lang="en-US" sz="3200" b="1" dirty="0">
                <a:solidFill>
                  <a:srgbClr val="0073E6"/>
                </a:solidFill>
                <a:latin typeface="Arial" panose="020B0604020202020204" pitchFamily="34" charset="0"/>
                <a:cs typeface="Arial" panose="020B0604020202020204" pitchFamily="34" charset="0"/>
              </a:rPr>
              <a:t>Consumer?</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D9C1263-F946-5930-4217-C515C2ABC9D6}"/>
              </a:ext>
            </a:extLst>
          </p:cNvPr>
          <p:cNvSpPr txBox="1"/>
          <p:nvPr/>
        </p:nvSpPr>
        <p:spPr>
          <a:xfrm>
            <a:off x="421418" y="2092798"/>
            <a:ext cx="4363278" cy="2951121"/>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Tailored accessories that enhance functionality and efficiency across specific-use cases: </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2-in-1 keyboards for easy data entry</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Vehicle docks and mounts to enable tablet usage in forklifts and other material handling vehicles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Desk and multi-slot chargers to simplify and reduce backroom management costs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Workstation cradles to convert tablets into full workstations, potentially replacing desktop computers on production lines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err="1">
                <a:solidFill>
                  <a:schemeClr val="dk1"/>
                </a:solidFill>
                <a:latin typeface="Arial" panose="020B0604020202020204" pitchFamily="34" charset="0"/>
                <a:ea typeface="+mn-ea"/>
                <a:cs typeface="Arial" panose="020B0604020202020204" pitchFamily="34" charset="0"/>
              </a:rPr>
              <a:t>Specialised</a:t>
            </a:r>
            <a:r>
              <a:rPr lang="en-US" sz="1050" kern="1200" dirty="0">
                <a:solidFill>
                  <a:schemeClr val="dk1"/>
                </a:solidFill>
                <a:latin typeface="Arial" panose="020B0604020202020204" pitchFamily="34" charset="0"/>
                <a:ea typeface="+mn-ea"/>
                <a:cs typeface="Arial" panose="020B0604020202020204" pitchFamily="34" charset="0"/>
              </a:rPr>
              <a:t> cabinets for secure storage, charging, and device management at shift changes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kern="1200" dirty="0">
              <a:solidFill>
                <a:schemeClr val="dk1"/>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Also, seek manufacturers with “evergreen” accessory strategy which ensures compatibility of accessories with future tablet generations, reducing migration costs to newer technology</a:t>
            </a:r>
          </a:p>
        </p:txBody>
      </p:sp>
      <p:sp>
        <p:nvSpPr>
          <p:cNvPr id="10" name="TextBox 9">
            <a:extLst>
              <a:ext uri="{FF2B5EF4-FFF2-40B4-BE49-F238E27FC236}">
                <a16:creationId xmlns:a16="http://schemas.microsoft.com/office/drawing/2014/main" id="{9E9B314D-0D64-ED66-6E07-46D41985EEFC}"/>
              </a:ext>
            </a:extLst>
          </p:cNvPr>
          <p:cNvSpPr txBox="1"/>
          <p:nvPr/>
        </p:nvSpPr>
        <p:spPr>
          <a:xfrm>
            <a:off x="6893781" y="2348851"/>
            <a:ext cx="3896138" cy="461665"/>
          </a:xfrm>
          <a:prstGeom prst="rect">
            <a:avLst/>
          </a:prstGeom>
          <a:noFill/>
        </p:spPr>
        <p:txBody>
          <a:bodyPr wrap="square" rtlCol="0">
            <a:spAutoFit/>
          </a:bodyPr>
          <a:lstStyle/>
          <a:p>
            <a:pPr marL="0" indent="0" algn="ctr">
              <a:buFont typeface="Arial" panose="020B0604020202020204" pitchFamily="34" charset="0"/>
              <a:buNone/>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Cost nearly 60% more over 5 years </a:t>
            </a:r>
            <a:r>
              <a:rPr lang="en-US" sz="1200" dirty="0">
                <a:effectLst/>
                <a:latin typeface="Arial" panose="020B0604020202020204" pitchFamily="34" charset="0"/>
                <a:ea typeface="Times New Roman" panose="02020603050405020304" pitchFamily="18" charset="0"/>
                <a:cs typeface="Arial" panose="020B0604020202020204" pitchFamily="34" charset="0"/>
              </a:rPr>
              <a:t>due to additional device failure and replacement costs</a:t>
            </a:r>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0BD170B-9312-2FA9-5C84-A51C585B1EE5}"/>
              </a:ext>
            </a:extLst>
          </p:cNvPr>
          <p:cNvSpPr txBox="1"/>
          <p:nvPr/>
        </p:nvSpPr>
        <p:spPr>
          <a:xfrm>
            <a:off x="7305262" y="2092798"/>
            <a:ext cx="4363278" cy="2951121"/>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Lacks compatibility with newer models</a:t>
            </a:r>
            <a:r>
              <a:rPr lang="en-US" sz="1050" dirty="0">
                <a:solidFill>
                  <a:schemeClr val="dk1"/>
                </a:solidFill>
                <a:latin typeface="Arial" panose="020B0604020202020204" pitchFamily="34" charset="0"/>
                <a:cs typeface="Arial" panose="020B0604020202020204" pitchFamily="34" charset="0"/>
              </a:rPr>
              <a:t> and latest technology</a:t>
            </a:r>
            <a:endParaRPr lang="en-US" sz="1050" kern="1200" dirty="0">
              <a:solidFill>
                <a:schemeClr val="dk1"/>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Lacks versatility in accessory </a:t>
            </a:r>
            <a:r>
              <a:rPr lang="en-US" sz="1050" kern="1200" dirty="0" err="1">
                <a:solidFill>
                  <a:schemeClr val="dk1"/>
                </a:solidFill>
                <a:latin typeface="Arial" panose="020B0604020202020204" pitchFamily="34" charset="0"/>
                <a:ea typeface="+mn-ea"/>
                <a:cs typeface="Arial" panose="020B0604020202020204" pitchFamily="34" charset="0"/>
              </a:rPr>
              <a:t>customisation</a:t>
            </a:r>
            <a:r>
              <a:rPr lang="en-US" sz="1050" kern="1200" dirty="0">
                <a:solidFill>
                  <a:schemeClr val="dk1"/>
                </a:solidFill>
                <a:latin typeface="Arial" panose="020B0604020202020204" pitchFamily="34" charset="0"/>
                <a:ea typeface="+mn-ea"/>
                <a:cs typeface="Arial" panose="020B0604020202020204" pitchFamily="34" charset="0"/>
              </a:rPr>
              <a:t> for alternative setups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rgbClr val="0073E6"/>
                </a:solidFill>
                <a:latin typeface="Arial" panose="020B0604020202020204" pitchFamily="34" charset="0"/>
                <a:ea typeface="+mn-ea"/>
                <a:cs typeface="Arial" panose="020B0604020202020204" pitchFamily="34" charset="0"/>
              </a:rPr>
              <a:t>•</a:t>
            </a:r>
            <a:r>
              <a:rPr lang="en-US" sz="1050" baseline="30000" dirty="0">
                <a:solidFill>
                  <a:schemeClr val="dk1"/>
                </a:solidFill>
                <a:latin typeface="Arial" panose="020B0604020202020204" pitchFamily="34" charset="0"/>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Requires additional purchase of accessories from external parties which typically cost about a third of the tablet’s price</a:t>
            </a:r>
            <a:r>
              <a:rPr lang="en-US" sz="1050" kern="1200" baseline="30000" dirty="0">
                <a:solidFill>
                  <a:schemeClr val="dk1"/>
                </a:solidFill>
                <a:latin typeface="Arial" panose="020B0604020202020204" pitchFamily="34" charset="0"/>
                <a:ea typeface="+mn-ea"/>
                <a:cs typeface="Arial" panose="020B0604020202020204" pitchFamily="34" charset="0"/>
              </a:rPr>
              <a:t>4</a:t>
            </a:r>
            <a:r>
              <a:rPr lang="en-US" sz="1050" kern="1200" dirty="0">
                <a:solidFill>
                  <a:schemeClr val="dk1"/>
                </a:solidFill>
                <a:latin typeface="Arial" panose="020B0604020202020204" pitchFamily="34" charset="0"/>
                <a:ea typeface="+mn-ea"/>
                <a:cs typeface="Arial" panose="020B0604020202020204" pitchFamily="34" charset="0"/>
              </a:rPr>
              <a:t> </a:t>
            </a:r>
            <a:endParaRPr lang="en-US" sz="1050" kern="1200" baseline="30000" dirty="0">
              <a:solidFill>
                <a:schemeClr val="dk1"/>
              </a:solidFill>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56A49BE0-285F-40A7-23E0-180D06545213}"/>
              </a:ext>
            </a:extLst>
          </p:cNvPr>
          <p:cNvSpPr txBox="1"/>
          <p:nvPr/>
        </p:nvSpPr>
        <p:spPr>
          <a:xfrm>
            <a:off x="4784697" y="2092798"/>
            <a:ext cx="2520564" cy="2947403"/>
          </a:xfrm>
          <a:prstGeom prst="rect">
            <a:avLst/>
          </a:prstGeom>
          <a:solidFill>
            <a:schemeClr val="tx1">
              <a:lumMod val="75000"/>
              <a:lumOff val="25000"/>
            </a:schemeClr>
          </a:solidFill>
        </p:spPr>
        <p:txBody>
          <a:bodyPr wrap="square" lIns="1044000" rIns="72000" rtlCol="0" anchor="ctr">
            <a:noAutofit/>
          </a:bodyPr>
          <a:lstStyle/>
          <a:p>
            <a:pPr marR="0">
              <a:buFont typeface="Wingdings" panose="05000000000000000000" pitchFamily="2" charset="2"/>
              <a:buNone/>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Expansion Accessories </a:t>
            </a:r>
          </a:p>
        </p:txBody>
      </p:sp>
      <p:sp>
        <p:nvSpPr>
          <p:cNvPr id="20" name="TextBox 19">
            <a:extLst>
              <a:ext uri="{FF2B5EF4-FFF2-40B4-BE49-F238E27FC236}">
                <a16:creationId xmlns:a16="http://schemas.microsoft.com/office/drawing/2014/main" id="{1EC90A6A-4215-9661-E80E-9567ACC2CBB2}"/>
              </a:ext>
            </a:extLst>
          </p:cNvPr>
          <p:cNvSpPr txBox="1"/>
          <p:nvPr/>
        </p:nvSpPr>
        <p:spPr>
          <a:xfrm>
            <a:off x="421418" y="5164881"/>
            <a:ext cx="4363278" cy="1122797"/>
          </a:xfrm>
          <a:prstGeom prst="rect">
            <a:avLst/>
          </a:prstGeom>
          <a:solidFill>
            <a:schemeClr val="bg1">
              <a:lumMod val="85000"/>
            </a:schemeClr>
          </a:solidFill>
        </p:spPr>
        <p:txBody>
          <a:bodyPr wrap="square" rtlCol="0" anchor="ctr">
            <a:noAutofit/>
          </a:bodyPr>
          <a:lstStyle/>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 </a:t>
            </a:r>
            <a:r>
              <a:rPr lang="en-US" sz="1050" kern="1200" dirty="0">
                <a:solidFill>
                  <a:schemeClr val="dk1"/>
                </a:solidFill>
                <a:latin typeface="Arial" panose="020B0604020202020204" pitchFamily="34" charset="0"/>
                <a:ea typeface="+mn-ea"/>
                <a:cs typeface="Arial" panose="020B0604020202020204" pitchFamily="34" charset="0"/>
              </a:rPr>
              <a:t>Longer lifecycle of over 3+ years</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a:t>
            </a:r>
            <a:r>
              <a:rPr lang="en-US" sz="1050" kern="1200" dirty="0">
                <a:solidFill>
                  <a:schemeClr val="dk1"/>
                </a:solidFill>
                <a:latin typeface="Arial" panose="020B0604020202020204" pitchFamily="34" charset="0"/>
                <a:ea typeface="+mn-ea"/>
                <a:cs typeface="Arial" panose="020B0604020202020204" pitchFamily="34" charset="0"/>
              </a:rPr>
              <a:t> Specific models may be available for sale for </a:t>
            </a:r>
            <a:r>
              <a:rPr lang="en-US" sz="1050" dirty="0">
                <a:solidFill>
                  <a:schemeClr val="dk1"/>
                </a:solidFill>
                <a:latin typeface="Arial" panose="020B0604020202020204" pitchFamily="34" charset="0"/>
                <a:cs typeface="Arial" panose="020B0604020202020204" pitchFamily="34" charset="0"/>
              </a:rPr>
              <a:t>3+ </a:t>
            </a:r>
            <a:r>
              <a:rPr lang="en-US" sz="1050" kern="1200" dirty="0">
                <a:solidFill>
                  <a:schemeClr val="dk1"/>
                </a:solidFill>
                <a:latin typeface="Arial" panose="020B0604020202020204" pitchFamily="34" charset="0"/>
                <a:ea typeface="+mn-ea"/>
                <a:cs typeface="Arial" panose="020B0604020202020204" pitchFamily="34" charset="0"/>
              </a:rPr>
              <a:t>years from release date, simplifying mixed model deployments </a:t>
            </a:r>
          </a:p>
          <a:p>
            <a:pPr marR="0" lvl="0" algn="ctr" defTabSz="914400" rtl="0" eaLnBrk="1" fontAlgn="auto" latinLnBrk="0" hangingPunct="1">
              <a:lnSpc>
                <a:spcPct val="100000"/>
              </a:lnSpc>
              <a:spcBef>
                <a:spcPts val="300"/>
              </a:spcBef>
              <a:spcAft>
                <a:spcPts val="0"/>
              </a:spcAft>
              <a:buClrTx/>
              <a:buSzTx/>
              <a:tabLst/>
              <a:defRPr/>
            </a:pPr>
            <a:r>
              <a:rPr lang="en-US" sz="1050" kern="1200" dirty="0">
                <a:solidFill>
                  <a:srgbClr val="0073E6"/>
                </a:solidFill>
                <a:latin typeface="Arial" panose="020B0604020202020204" pitchFamily="34" charset="0"/>
                <a:ea typeface="+mn-ea"/>
                <a:cs typeface="Arial" panose="020B0604020202020204" pitchFamily="34" charset="0"/>
              </a:rPr>
              <a:t>•</a:t>
            </a:r>
            <a:r>
              <a:rPr lang="en-US" sz="1050" kern="1200" dirty="0">
                <a:solidFill>
                  <a:schemeClr val="dk1"/>
                </a:solidFill>
                <a:latin typeface="Arial" panose="020B0604020202020204" pitchFamily="34" charset="0"/>
                <a:ea typeface="+mn-ea"/>
                <a:cs typeface="Arial" panose="020B0604020202020204" pitchFamily="34" charset="0"/>
              </a:rPr>
              <a:t> Additional service and support is often available for another 3+ years after the model’s end of sale </a:t>
            </a:r>
          </a:p>
        </p:txBody>
      </p:sp>
      <p:sp>
        <p:nvSpPr>
          <p:cNvPr id="21" name="TextBox 20">
            <a:extLst>
              <a:ext uri="{FF2B5EF4-FFF2-40B4-BE49-F238E27FC236}">
                <a16:creationId xmlns:a16="http://schemas.microsoft.com/office/drawing/2014/main" id="{5E55ACCF-02F9-A4FF-0920-320CFAF87F7F}"/>
              </a:ext>
            </a:extLst>
          </p:cNvPr>
          <p:cNvSpPr txBox="1"/>
          <p:nvPr/>
        </p:nvSpPr>
        <p:spPr>
          <a:xfrm>
            <a:off x="7305262" y="5164881"/>
            <a:ext cx="4363278" cy="1124102"/>
          </a:xfrm>
          <a:prstGeom prst="rect">
            <a:avLst/>
          </a:prstGeom>
          <a:solidFill>
            <a:schemeClr val="bg1">
              <a:lumMod val="8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kern="1200" dirty="0">
                <a:solidFill>
                  <a:schemeClr val="dk1"/>
                </a:solidFill>
                <a:latin typeface="Arial" panose="020B0604020202020204" pitchFamily="34" charset="0"/>
                <a:ea typeface="+mn-ea"/>
                <a:cs typeface="Arial" panose="020B0604020202020204" pitchFamily="34" charset="0"/>
              </a:rPr>
              <a:t>Lower price tag but has a short lifecycle designed to only last 1-2 years, losing consistent reliability after its 1st year and shown to fail 3x more frequently, significantly increasing TCO</a:t>
            </a:r>
            <a:r>
              <a:rPr lang="en-US" sz="1050" kern="1200" baseline="30000" dirty="0">
                <a:solidFill>
                  <a:schemeClr val="dk1"/>
                </a:solidFill>
                <a:latin typeface="Arial" panose="020B0604020202020204" pitchFamily="34" charset="0"/>
                <a:ea typeface="+mn-ea"/>
                <a:cs typeface="Arial" panose="020B0604020202020204" pitchFamily="34" charset="0"/>
              </a:rPr>
              <a:t>4</a:t>
            </a:r>
          </a:p>
        </p:txBody>
      </p:sp>
      <p:sp>
        <p:nvSpPr>
          <p:cNvPr id="22" name="TextBox 21">
            <a:extLst>
              <a:ext uri="{FF2B5EF4-FFF2-40B4-BE49-F238E27FC236}">
                <a16:creationId xmlns:a16="http://schemas.microsoft.com/office/drawing/2014/main" id="{D713FB44-F6EE-78D2-07C3-B9FF2214E161}"/>
              </a:ext>
            </a:extLst>
          </p:cNvPr>
          <p:cNvSpPr txBox="1"/>
          <p:nvPr/>
        </p:nvSpPr>
        <p:spPr>
          <a:xfrm>
            <a:off x="4784697" y="5164992"/>
            <a:ext cx="2520564" cy="1122686"/>
          </a:xfrm>
          <a:prstGeom prst="rect">
            <a:avLst/>
          </a:prstGeom>
          <a:solidFill>
            <a:schemeClr val="tx1">
              <a:lumMod val="75000"/>
              <a:lumOff val="25000"/>
            </a:schemeClr>
          </a:solidFill>
        </p:spPr>
        <p:txBody>
          <a:bodyPr wrap="square" lIns="1044000" rIns="72000" rtlCol="0" anchor="ctr">
            <a:noAutofit/>
          </a:bodyPr>
          <a:lstStyle/>
          <a:p>
            <a:pPr marR="0">
              <a:buFont typeface="Wingdings" panose="05000000000000000000" pitchFamily="2" charset="2"/>
              <a:buNone/>
            </a:pPr>
            <a:r>
              <a:rPr lang="en-U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Lifecycle</a:t>
            </a:r>
          </a:p>
        </p:txBody>
      </p:sp>
      <p:sp>
        <p:nvSpPr>
          <p:cNvPr id="7" name="TextBox 6">
            <a:extLst>
              <a:ext uri="{FF2B5EF4-FFF2-40B4-BE49-F238E27FC236}">
                <a16:creationId xmlns:a16="http://schemas.microsoft.com/office/drawing/2014/main" id="{048DA098-4C31-DD05-4609-3D102DB7B0C4}"/>
              </a:ext>
            </a:extLst>
          </p:cNvPr>
          <p:cNvSpPr txBox="1"/>
          <p:nvPr/>
        </p:nvSpPr>
        <p:spPr>
          <a:xfrm>
            <a:off x="421418" y="1683448"/>
            <a:ext cx="4363278" cy="338554"/>
          </a:xfrm>
          <a:prstGeom prst="rect">
            <a:avLst/>
          </a:prstGeom>
          <a:noFill/>
        </p:spPr>
        <p:txBody>
          <a:bodyPr wrap="square" rtlCol="0">
            <a:spAutoFit/>
          </a:bodyPr>
          <a:lstStyle/>
          <a:p>
            <a:r>
              <a:rPr lang="en-US" sz="1600" b="1" dirty="0">
                <a:solidFill>
                  <a:srgbClr val="0073E6"/>
                </a:solidFill>
                <a:latin typeface="Arial" panose="020B0604020202020204" pitchFamily="34" charset="0"/>
                <a:cs typeface="Arial" panose="020B0604020202020204" pitchFamily="34" charset="0"/>
              </a:rPr>
              <a:t>        ENTERPRISE TABLET</a:t>
            </a:r>
            <a:endParaRPr lang="en-US" sz="9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D54DA1A-012F-3B65-067A-B3BE1537D1CA}"/>
              </a:ext>
            </a:extLst>
          </p:cNvPr>
          <p:cNvSpPr txBox="1"/>
          <p:nvPr/>
        </p:nvSpPr>
        <p:spPr>
          <a:xfrm>
            <a:off x="7305261" y="1683448"/>
            <a:ext cx="4363278" cy="338554"/>
          </a:xfrm>
          <a:prstGeom prst="rect">
            <a:avLst/>
          </a:prstGeom>
          <a:noFill/>
        </p:spPr>
        <p:txBody>
          <a:bodyPr wrap="square" rtlCol="0">
            <a:spAutoFit/>
          </a:bodyPr>
          <a:lstStyle/>
          <a:p>
            <a:pPr algn="ctr"/>
            <a:r>
              <a:rPr lang="en-US" sz="1600" b="1" dirty="0">
                <a:solidFill>
                  <a:srgbClr val="0073E6"/>
                </a:solidFill>
                <a:latin typeface="Arial" panose="020B0604020202020204" pitchFamily="34" charset="0"/>
                <a:cs typeface="Arial" panose="020B0604020202020204" pitchFamily="34" charset="0"/>
              </a:rPr>
              <a:t>CONSUMER TABLET</a:t>
            </a:r>
            <a:endParaRPr lang="en-US" sz="9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CAD8219-467A-2AFD-8641-3664609A9ECF}"/>
              </a:ext>
            </a:extLst>
          </p:cNvPr>
          <p:cNvPicPr>
            <a:picLocks noChangeAspect="1"/>
          </p:cNvPicPr>
          <p:nvPr/>
        </p:nvPicPr>
        <p:blipFill>
          <a:blip r:embed="rId2"/>
          <a:stretch>
            <a:fillRect/>
          </a:stretch>
        </p:blipFill>
        <p:spPr>
          <a:xfrm>
            <a:off x="394696" y="1053787"/>
            <a:ext cx="451461" cy="917486"/>
          </a:xfrm>
          <a:prstGeom prst="rect">
            <a:avLst/>
          </a:prstGeom>
        </p:spPr>
      </p:pic>
      <p:pic>
        <p:nvPicPr>
          <p:cNvPr id="12" name="Picture 11">
            <a:extLst>
              <a:ext uri="{FF2B5EF4-FFF2-40B4-BE49-F238E27FC236}">
                <a16:creationId xmlns:a16="http://schemas.microsoft.com/office/drawing/2014/main" id="{AF012BFD-EBBF-B367-5DB9-9F0156CFF332}"/>
              </a:ext>
            </a:extLst>
          </p:cNvPr>
          <p:cNvPicPr>
            <a:picLocks noChangeAspect="1"/>
          </p:cNvPicPr>
          <p:nvPr/>
        </p:nvPicPr>
        <p:blipFill>
          <a:blip r:embed="rId3"/>
          <a:stretch>
            <a:fillRect/>
          </a:stretch>
        </p:blipFill>
        <p:spPr>
          <a:xfrm>
            <a:off x="10666561" y="1512530"/>
            <a:ext cx="1028700" cy="457200"/>
          </a:xfrm>
          <a:prstGeom prst="rect">
            <a:avLst/>
          </a:prstGeom>
        </p:spPr>
      </p:pic>
      <p:pic>
        <p:nvPicPr>
          <p:cNvPr id="6" name="Picture 5">
            <a:extLst>
              <a:ext uri="{FF2B5EF4-FFF2-40B4-BE49-F238E27FC236}">
                <a16:creationId xmlns:a16="http://schemas.microsoft.com/office/drawing/2014/main" id="{B156DB77-FAA2-CE1D-321A-A85DE32B915E}"/>
              </a:ext>
            </a:extLst>
          </p:cNvPr>
          <p:cNvPicPr>
            <a:picLocks noChangeAspect="1"/>
          </p:cNvPicPr>
          <p:nvPr/>
        </p:nvPicPr>
        <p:blipFill>
          <a:blip r:embed="rId4"/>
          <a:stretch>
            <a:fillRect/>
          </a:stretch>
        </p:blipFill>
        <p:spPr>
          <a:xfrm>
            <a:off x="5091536" y="3260499"/>
            <a:ext cx="612000" cy="612000"/>
          </a:xfrm>
          <a:prstGeom prst="rect">
            <a:avLst/>
          </a:prstGeom>
          <a:effectLst>
            <a:outerShdw blurRad="101600" dist="101600" dir="2700000" algn="tl" rotWithShape="0">
              <a:prstClr val="black">
                <a:alpha val="40000"/>
              </a:prstClr>
            </a:outerShdw>
          </a:effectLst>
        </p:spPr>
      </p:pic>
      <p:pic>
        <p:nvPicPr>
          <p:cNvPr id="13" name="Picture 12">
            <a:extLst>
              <a:ext uri="{FF2B5EF4-FFF2-40B4-BE49-F238E27FC236}">
                <a16:creationId xmlns:a16="http://schemas.microsoft.com/office/drawing/2014/main" id="{EDD948DF-9937-BCDF-523A-693681A82A50}"/>
              </a:ext>
            </a:extLst>
          </p:cNvPr>
          <p:cNvPicPr>
            <a:picLocks noChangeAspect="1"/>
          </p:cNvPicPr>
          <p:nvPr/>
        </p:nvPicPr>
        <p:blipFill>
          <a:blip r:embed="rId5"/>
          <a:stretch>
            <a:fillRect/>
          </a:stretch>
        </p:blipFill>
        <p:spPr>
          <a:xfrm>
            <a:off x="5091536" y="5370331"/>
            <a:ext cx="612000" cy="612000"/>
          </a:xfrm>
          <a:prstGeom prst="rect">
            <a:avLst/>
          </a:prstGeom>
          <a:effectLst>
            <a:outerShdw blurRad="101600" dist="101600" dir="2700000" algn="tl" rotWithShape="0">
              <a:prstClr val="black">
                <a:alpha val="40000"/>
              </a:prstClr>
            </a:outerShdw>
          </a:effectLst>
        </p:spPr>
      </p:pic>
      <p:sp>
        <p:nvSpPr>
          <p:cNvPr id="3" name="TextBox 2">
            <a:extLst>
              <a:ext uri="{FF2B5EF4-FFF2-40B4-BE49-F238E27FC236}">
                <a16:creationId xmlns:a16="http://schemas.microsoft.com/office/drawing/2014/main" id="{DAF79016-0E0D-4D7B-48C1-8BD2DB64E346}"/>
              </a:ext>
            </a:extLst>
          </p:cNvPr>
          <p:cNvSpPr txBox="1"/>
          <p:nvPr/>
        </p:nvSpPr>
        <p:spPr>
          <a:xfrm>
            <a:off x="394696" y="6493017"/>
            <a:ext cx="6110514" cy="215444"/>
          </a:xfrm>
          <a:prstGeom prst="rect">
            <a:avLst/>
          </a:prstGeom>
          <a:noFill/>
        </p:spPr>
        <p:txBody>
          <a:bodyPr wrap="square">
            <a:spAutoFit/>
          </a:bodyPr>
          <a:lstStyle/>
          <a:p>
            <a:r>
              <a:rPr lang="en-US" sz="800" dirty="0">
                <a:solidFill>
                  <a:schemeClr val="bg1"/>
                </a:solidFill>
              </a:rPr>
              <a:t>4. Enterprise Mobility Total Cost of Ownership; Emily Gove and David Krebs; VDC Research, 2022</a:t>
            </a:r>
          </a:p>
        </p:txBody>
      </p:sp>
    </p:spTree>
    <p:extLst>
      <p:ext uri="{BB962C8B-B14F-4D97-AF65-F5344CB8AC3E}">
        <p14:creationId xmlns:p14="http://schemas.microsoft.com/office/powerpoint/2010/main" val="415173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3624879-395E-CD80-7647-ED6800FA994A}"/>
              </a:ext>
            </a:extLst>
          </p:cNvPr>
          <p:cNvSpPr/>
          <p:nvPr/>
        </p:nvSpPr>
        <p:spPr>
          <a:xfrm>
            <a:off x="7437748" y="-9426"/>
            <a:ext cx="4754252" cy="6884915"/>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6B21CE-8816-B263-60F2-3F53AA72C88F}"/>
              </a:ext>
            </a:extLst>
          </p:cNvPr>
          <p:cNvSpPr/>
          <p:nvPr/>
        </p:nvSpPr>
        <p:spPr>
          <a:xfrm>
            <a:off x="7673419" y="3816230"/>
            <a:ext cx="4518581" cy="1158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06362E-D077-60C8-8EAF-618A8706F70C}"/>
              </a:ext>
            </a:extLst>
          </p:cNvPr>
          <p:cNvSpPr/>
          <p:nvPr/>
        </p:nvSpPr>
        <p:spPr>
          <a:xfrm>
            <a:off x="7673419" y="5175006"/>
            <a:ext cx="4518581" cy="1169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9528-4174-5938-86A5-F2A452FDC2EB}"/>
              </a:ext>
            </a:extLst>
          </p:cNvPr>
          <p:cNvSpPr txBox="1"/>
          <p:nvPr/>
        </p:nvSpPr>
        <p:spPr>
          <a:xfrm>
            <a:off x="7673419" y="830436"/>
            <a:ext cx="4147794" cy="2308324"/>
          </a:xfrm>
          <a:prstGeom prst="rect">
            <a:avLst/>
          </a:prstGeom>
          <a:noFill/>
        </p:spPr>
        <p:txBody>
          <a:bodyPr wrap="square">
            <a:spAutoFit/>
          </a:bodyPr>
          <a:lstStyle/>
          <a:p>
            <a:pPr algn="l"/>
            <a:r>
              <a:rPr lang="en-US" sz="2400" b="1" i="0" u="none" strike="noStrike" baseline="0" dirty="0">
                <a:solidFill>
                  <a:schemeClr val="bg1"/>
                </a:solidFill>
                <a:latin typeface="Arial" panose="020B0604020202020204" pitchFamily="34" charset="0"/>
                <a:cs typeface="Arial" panose="020B0604020202020204" pitchFamily="34" charset="0"/>
              </a:rPr>
              <a:t>Increase throughput, product quality and workforce productivity on your manufacturing plant floor with rugged enterprise tablets.</a:t>
            </a:r>
          </a:p>
        </p:txBody>
      </p:sp>
      <p:sp>
        <p:nvSpPr>
          <p:cNvPr id="5" name="TextBox 4">
            <a:extLst>
              <a:ext uri="{FF2B5EF4-FFF2-40B4-BE49-F238E27FC236}">
                <a16:creationId xmlns:a16="http://schemas.microsoft.com/office/drawing/2014/main" id="{BDC81EE9-0D44-DBB2-F227-A3932A7C5EFD}"/>
              </a:ext>
            </a:extLst>
          </p:cNvPr>
          <p:cNvSpPr txBox="1"/>
          <p:nvPr/>
        </p:nvSpPr>
        <p:spPr>
          <a:xfrm>
            <a:off x="142260" y="6248585"/>
            <a:ext cx="7308059" cy="438390"/>
          </a:xfrm>
          <a:prstGeom prst="rect">
            <a:avLst/>
          </a:prstGeom>
          <a:noFill/>
        </p:spPr>
        <p:txBody>
          <a:bodyPr wrap="square">
            <a:spAutoFit/>
          </a:bodyPr>
          <a:lstStyle/>
          <a:p>
            <a:pPr marL="0" marR="0" algn="l">
              <a:lnSpc>
                <a:spcPct val="150000"/>
              </a:lnSpc>
              <a:spcBef>
                <a:spcPts val="0"/>
              </a:spcBef>
              <a:spcAft>
                <a:spcPts val="0"/>
              </a:spcAft>
              <a:tabLst>
                <a:tab pos="5410200" algn="r"/>
              </a:tabLst>
            </a:pPr>
            <a:r>
              <a:rPr lang="en-US" sz="800" dirty="0">
                <a:solidFill>
                  <a:srgbClr val="000000"/>
                </a:solidFill>
                <a:effectLst/>
                <a:latin typeface="Proxima Nova Light"/>
                <a:ea typeface="Aptos" panose="020B0004020202020204" pitchFamily="34" charset="0"/>
                <a:cs typeface="Proxima Nova Light"/>
              </a:rPr>
              <a:t>ZEBRA and the stylized Zebra head are trademarks of Zebra Technologies Corp., registered in many jurisdictions worldwide. </a:t>
            </a:r>
            <a:br>
              <a:rPr lang="en-US" sz="800" dirty="0">
                <a:solidFill>
                  <a:srgbClr val="000000"/>
                </a:solidFill>
                <a:effectLst/>
                <a:latin typeface="Proxima Nova Light"/>
                <a:ea typeface="Aptos" panose="020B0004020202020204" pitchFamily="34" charset="0"/>
                <a:cs typeface="Proxima Nova Light"/>
              </a:rPr>
            </a:br>
            <a:r>
              <a:rPr lang="en-US" sz="800" dirty="0">
                <a:solidFill>
                  <a:srgbClr val="000000"/>
                </a:solidFill>
                <a:effectLst/>
                <a:latin typeface="Proxima Nova Light"/>
                <a:ea typeface="Aptos" panose="020B0004020202020204" pitchFamily="34" charset="0"/>
                <a:cs typeface="Proxima Nova Light"/>
              </a:rPr>
              <a:t>All other trademarks are the property of their respective owners. ©2024 Zebra Technologies Corp. and/or its affiliates. 08/12/2024.</a:t>
            </a:r>
          </a:p>
        </p:txBody>
      </p:sp>
      <p:sp>
        <p:nvSpPr>
          <p:cNvPr id="6" name="TextBox 5">
            <a:extLst>
              <a:ext uri="{FF2B5EF4-FFF2-40B4-BE49-F238E27FC236}">
                <a16:creationId xmlns:a16="http://schemas.microsoft.com/office/drawing/2014/main" id="{96FC04CB-AF60-F13E-C4A4-3F292E801C66}"/>
              </a:ext>
            </a:extLst>
          </p:cNvPr>
          <p:cNvSpPr txBox="1"/>
          <p:nvPr/>
        </p:nvSpPr>
        <p:spPr>
          <a:xfrm>
            <a:off x="7673419" y="3940261"/>
            <a:ext cx="4153222" cy="2585323"/>
          </a:xfrm>
          <a:prstGeom prst="rect">
            <a:avLst/>
          </a:prstGeom>
          <a:noFill/>
        </p:spPr>
        <p:txBody>
          <a:bodyPr wrap="square">
            <a:spAutoFit/>
          </a:bodyPr>
          <a:lstStyle/>
          <a:p>
            <a:pPr algn="r"/>
            <a:r>
              <a:rPr lang="en-US" sz="1800" b="1" i="0" u="none" strike="noStrike" baseline="0" dirty="0">
                <a:latin typeface="ProximaNova-Bold"/>
              </a:rPr>
              <a:t>For more information on Zebra’s manufacturing</a:t>
            </a:r>
            <a:r>
              <a:rPr lang="zh-CN" altLang="en-US" sz="1800" b="1" i="0" u="none" strike="noStrike" baseline="0" dirty="0">
                <a:latin typeface="ProximaNova-Bold"/>
              </a:rPr>
              <a:t> </a:t>
            </a:r>
            <a:r>
              <a:rPr lang="en-US" sz="1800" b="1" i="0" u="none" strike="noStrike" baseline="0" dirty="0">
                <a:latin typeface="ProximaNova-Bold"/>
              </a:rPr>
              <a:t>solutions, please visit</a:t>
            </a:r>
          </a:p>
          <a:p>
            <a:pPr algn="r"/>
            <a:r>
              <a:rPr lang="en-US" sz="1800" b="1" i="0" u="none" strike="noStrike" baseline="0" dirty="0">
                <a:solidFill>
                  <a:srgbClr val="0073E6"/>
                </a:solidFill>
                <a:latin typeface="ProximaNova-Bold"/>
                <a:hlinkClick r:id="rId2">
                  <a:extLst>
                    <a:ext uri="{A12FA001-AC4F-418D-AE19-62706E023703}">
                      <ahyp:hlinkClr xmlns:ahyp="http://schemas.microsoft.com/office/drawing/2018/hyperlinkcolor" val="tx"/>
                    </a:ext>
                  </a:extLst>
                </a:hlinkClick>
              </a:rPr>
              <a:t>www.zebra.com/manufacturing</a:t>
            </a:r>
            <a:endParaRPr lang="en-US" sz="1800" b="1" i="0" u="none" strike="noStrike" baseline="0" dirty="0">
              <a:solidFill>
                <a:srgbClr val="0073E6"/>
              </a:solidFill>
              <a:latin typeface="ProximaNova-Bold"/>
            </a:endParaRPr>
          </a:p>
          <a:p>
            <a:pPr algn="r"/>
            <a:endParaRPr lang="en-US" sz="1800" b="1" i="0" u="none" strike="noStrike" baseline="0" dirty="0">
              <a:solidFill>
                <a:schemeClr val="bg1"/>
              </a:solidFill>
              <a:latin typeface="ProximaNova-Bold"/>
            </a:endParaRPr>
          </a:p>
          <a:p>
            <a:pPr algn="r"/>
            <a:endParaRPr lang="en-US" b="1" dirty="0">
              <a:latin typeface="ProximaNova-Bold"/>
            </a:endParaRPr>
          </a:p>
          <a:p>
            <a:pPr algn="r"/>
            <a:r>
              <a:rPr lang="en-US" sz="1800" b="1" i="0" u="none" strike="noStrike" baseline="0" dirty="0">
                <a:latin typeface="ProximaNova-Bold"/>
              </a:rPr>
              <a:t>For more information on Zebra rugged</a:t>
            </a:r>
            <a:r>
              <a:rPr lang="zh-CN" altLang="en-US" sz="1800" b="1" i="0" u="none" strike="noStrike" baseline="0" dirty="0">
                <a:latin typeface="ProximaNova-Bold"/>
              </a:rPr>
              <a:t> </a:t>
            </a:r>
            <a:r>
              <a:rPr lang="en-US" sz="1800" b="1" i="0" u="none" strike="noStrike" baseline="0" dirty="0">
                <a:latin typeface="ProximaNova-Bold"/>
              </a:rPr>
              <a:t>tablets, please visit</a:t>
            </a:r>
          </a:p>
          <a:p>
            <a:pPr algn="r"/>
            <a:r>
              <a:rPr lang="en-US" b="1" dirty="0">
                <a:solidFill>
                  <a:srgbClr val="0073E6"/>
                </a:solidFill>
                <a:latin typeface="ProximaNova-Bold"/>
                <a:hlinkClick r:id="rId3">
                  <a:extLst>
                    <a:ext uri="{A12FA001-AC4F-418D-AE19-62706E023703}">
                      <ahyp:hlinkClr xmlns:ahyp="http://schemas.microsoft.com/office/drawing/2018/hyperlinkcolor" val="tx"/>
                    </a:ext>
                  </a:extLst>
                </a:hlinkClick>
              </a:rPr>
              <a:t>www.zebra.com/tablets</a:t>
            </a:r>
            <a:endParaRPr lang="en-US" b="1" dirty="0">
              <a:solidFill>
                <a:srgbClr val="0073E6"/>
              </a:solidFill>
              <a:latin typeface="ProximaNova-Bold"/>
            </a:endParaRPr>
          </a:p>
          <a:p>
            <a:pPr algn="r"/>
            <a:endParaRPr lang="en-US" sz="1800" b="1" i="0" u="none" strike="noStrike" baseline="0" dirty="0">
              <a:solidFill>
                <a:srgbClr val="0073E6"/>
              </a:solidFill>
              <a:latin typeface="ProximaNova-Bold"/>
            </a:endParaRPr>
          </a:p>
        </p:txBody>
      </p:sp>
      <p:pic>
        <p:nvPicPr>
          <p:cNvPr id="14" name="Picture 13">
            <a:extLst>
              <a:ext uri="{FF2B5EF4-FFF2-40B4-BE49-F238E27FC236}">
                <a16:creationId xmlns:a16="http://schemas.microsoft.com/office/drawing/2014/main" id="{D4FB3D12-5893-1415-919A-1C10A14F6992}"/>
              </a:ext>
            </a:extLst>
          </p:cNvPr>
          <p:cNvPicPr>
            <a:picLocks noChangeAspect="1"/>
          </p:cNvPicPr>
          <p:nvPr/>
        </p:nvPicPr>
        <p:blipFill>
          <a:blip r:embed="rId4"/>
          <a:stretch>
            <a:fillRect/>
          </a:stretch>
        </p:blipFill>
        <p:spPr>
          <a:xfrm>
            <a:off x="-9427" y="-9426"/>
            <a:ext cx="7447175" cy="4971332"/>
          </a:xfrm>
          <a:prstGeom prst="rect">
            <a:avLst/>
          </a:prstGeom>
        </p:spPr>
      </p:pic>
      <p:sp>
        <p:nvSpPr>
          <p:cNvPr id="27" name="Right Triangle 26">
            <a:extLst>
              <a:ext uri="{FF2B5EF4-FFF2-40B4-BE49-F238E27FC236}">
                <a16:creationId xmlns:a16="http://schemas.microsoft.com/office/drawing/2014/main" id="{70EAE680-A35F-03CE-B037-635C97720B1C}"/>
              </a:ext>
            </a:extLst>
          </p:cNvPr>
          <p:cNvSpPr/>
          <p:nvPr/>
        </p:nvSpPr>
        <p:spPr>
          <a:xfrm flipH="1">
            <a:off x="5590095" y="6078924"/>
            <a:ext cx="1847653" cy="796565"/>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16F84B3-5E13-F5C0-3D80-34E3C720618D}"/>
              </a:ext>
            </a:extLst>
          </p:cNvPr>
          <p:cNvSpPr txBox="1"/>
          <p:nvPr/>
        </p:nvSpPr>
        <p:spPr>
          <a:xfrm>
            <a:off x="208248" y="5265034"/>
            <a:ext cx="6773238" cy="461665"/>
          </a:xfrm>
          <a:prstGeom prst="rect">
            <a:avLst/>
          </a:prstGeom>
          <a:noFill/>
        </p:spPr>
        <p:txBody>
          <a:bodyPr wrap="square">
            <a:spAutoFit/>
          </a:bodyPr>
          <a:lstStyle/>
          <a:p>
            <a:pPr marL="0" marR="0">
              <a:spcBef>
                <a:spcPts val="0"/>
              </a:spcBef>
              <a:spcAft>
                <a:spcPts val="0"/>
              </a:spcAft>
              <a:tabLst>
                <a:tab pos="114300" algn="l"/>
                <a:tab pos="5435600" algn="r"/>
              </a:tabLst>
            </a:pPr>
            <a:r>
              <a:rPr lang="en-US" sz="800" b="1" spc="-5" dirty="0">
                <a:solidFill>
                  <a:srgbClr val="000000"/>
                </a:solidFill>
                <a:effectLst/>
                <a:latin typeface="Proxima Nova"/>
                <a:ea typeface="Aptos" panose="020B0004020202020204" pitchFamily="34" charset="0"/>
                <a:cs typeface="Proxima Nova"/>
              </a:rPr>
              <a:t>NA and Corporate Headquarters</a:t>
            </a:r>
            <a:endParaRPr lang="en-US" sz="800" spc="-5" dirty="0">
              <a:solidFill>
                <a:srgbClr val="000000"/>
              </a:solidFill>
              <a:effectLst/>
              <a:latin typeface="Proxima Nova Light"/>
              <a:ea typeface="Aptos" panose="020B0004020202020204" pitchFamily="34" charset="0"/>
              <a:cs typeface="Proxima Nova Light"/>
            </a:endParaRPr>
          </a:p>
          <a:p>
            <a:pPr marL="0" marR="0">
              <a:spcBef>
                <a:spcPts val="0"/>
              </a:spcBef>
              <a:spcAft>
                <a:spcPts val="0"/>
              </a:spcAft>
              <a:tabLst>
                <a:tab pos="114300" algn="l"/>
                <a:tab pos="5435600" algn="r"/>
              </a:tabLst>
            </a:pPr>
            <a:r>
              <a:rPr lang="en-US" sz="800" spc="-5" dirty="0">
                <a:solidFill>
                  <a:srgbClr val="000000"/>
                </a:solidFill>
                <a:effectLst/>
                <a:latin typeface="Proxima Nova Light"/>
                <a:ea typeface="Aptos" panose="020B0004020202020204" pitchFamily="34" charset="0"/>
                <a:cs typeface="Proxima Nova Light"/>
              </a:rPr>
              <a:t>+1 800 423 0442</a:t>
            </a:r>
          </a:p>
          <a:p>
            <a:pPr marL="0" marR="0">
              <a:spcBef>
                <a:spcPts val="0"/>
              </a:spcBef>
              <a:spcAft>
                <a:spcPts val="0"/>
              </a:spcAft>
              <a:tabLst>
                <a:tab pos="114300" algn="l"/>
                <a:tab pos="5435600" algn="r"/>
              </a:tabLst>
            </a:pPr>
            <a:r>
              <a:rPr lang="en-US" sz="800" u="none" strike="noStrike" spc="-5" dirty="0">
                <a:solidFill>
                  <a:srgbClr val="000000"/>
                </a:solidFill>
                <a:effectLst/>
                <a:latin typeface="Proxima Nova Light"/>
                <a:ea typeface="Aptos" panose="020B0004020202020204" pitchFamily="34" charset="0"/>
                <a:cs typeface="Proxima Nova Light"/>
                <a:hlinkClick r:id="rId5"/>
              </a:rPr>
              <a:t>inquiry4@zebra.com</a:t>
            </a:r>
            <a:endParaRPr lang="en-US" sz="800" dirty="0">
              <a:solidFill>
                <a:srgbClr val="000000"/>
              </a:solidFill>
              <a:effectLst/>
              <a:latin typeface="Proxima Nova Light"/>
              <a:ea typeface="Aptos" panose="020B0004020202020204" pitchFamily="34" charset="0"/>
              <a:cs typeface="Proxima Nova Light"/>
            </a:endParaRPr>
          </a:p>
        </p:txBody>
      </p:sp>
      <p:sp>
        <p:nvSpPr>
          <p:cNvPr id="32" name="TextBox 31">
            <a:extLst>
              <a:ext uri="{FF2B5EF4-FFF2-40B4-BE49-F238E27FC236}">
                <a16:creationId xmlns:a16="http://schemas.microsoft.com/office/drawing/2014/main" id="{24B15D0B-3373-3230-5EF0-A6ABF1F83D68}"/>
              </a:ext>
            </a:extLst>
          </p:cNvPr>
          <p:cNvSpPr txBox="1"/>
          <p:nvPr/>
        </p:nvSpPr>
        <p:spPr>
          <a:xfrm>
            <a:off x="2055901" y="5265034"/>
            <a:ext cx="6773238" cy="461665"/>
          </a:xfrm>
          <a:prstGeom prst="rect">
            <a:avLst/>
          </a:prstGeom>
          <a:noFill/>
        </p:spPr>
        <p:txBody>
          <a:bodyPr wrap="square">
            <a:spAutoFit/>
          </a:bodyPr>
          <a:lstStyle/>
          <a:p>
            <a:pPr marL="0" marR="0">
              <a:spcBef>
                <a:spcPts val="0"/>
              </a:spcBef>
              <a:spcAft>
                <a:spcPts val="0"/>
              </a:spcAft>
              <a:tabLst>
                <a:tab pos="114300" algn="l"/>
                <a:tab pos="5435600" algn="r"/>
              </a:tabLst>
            </a:pPr>
            <a:r>
              <a:rPr lang="en-US" sz="800" b="1" spc="-5" dirty="0">
                <a:solidFill>
                  <a:srgbClr val="000000"/>
                </a:solidFill>
                <a:effectLst/>
                <a:latin typeface="Proxima Nova"/>
                <a:ea typeface="Aptos" panose="020B0004020202020204" pitchFamily="34" charset="0"/>
                <a:cs typeface="Proxima Nova"/>
              </a:rPr>
              <a:t>Asia-Pacific Headquarters</a:t>
            </a:r>
            <a:endParaRPr lang="en-US" sz="800" spc="-5" dirty="0">
              <a:solidFill>
                <a:srgbClr val="000000"/>
              </a:solidFill>
              <a:effectLst/>
              <a:latin typeface="Proxima Nova Light"/>
              <a:ea typeface="Aptos" panose="020B0004020202020204" pitchFamily="34" charset="0"/>
              <a:cs typeface="Proxima Nova Light"/>
            </a:endParaRPr>
          </a:p>
          <a:p>
            <a:pPr marL="0" marR="0">
              <a:spcBef>
                <a:spcPts val="0"/>
              </a:spcBef>
              <a:spcAft>
                <a:spcPts val="0"/>
              </a:spcAft>
              <a:tabLst>
                <a:tab pos="114300" algn="l"/>
                <a:tab pos="5435600" algn="r"/>
              </a:tabLst>
            </a:pPr>
            <a:r>
              <a:rPr lang="en-US" sz="800" spc="-5" dirty="0">
                <a:solidFill>
                  <a:srgbClr val="000000"/>
                </a:solidFill>
                <a:effectLst/>
                <a:latin typeface="Proxima Nova Light"/>
                <a:ea typeface="Aptos" panose="020B0004020202020204" pitchFamily="34" charset="0"/>
                <a:cs typeface="Proxima Nova Light"/>
              </a:rPr>
              <a:t>+65 6858 0722</a:t>
            </a:r>
          </a:p>
          <a:p>
            <a:pPr marL="0" marR="0">
              <a:spcBef>
                <a:spcPts val="0"/>
              </a:spcBef>
              <a:spcAft>
                <a:spcPts val="0"/>
              </a:spcAft>
              <a:tabLst>
                <a:tab pos="114300" algn="l"/>
                <a:tab pos="5435600" algn="r"/>
              </a:tabLst>
            </a:pPr>
            <a:r>
              <a:rPr lang="en-US" sz="800" u="none" strike="noStrike" spc="-5" dirty="0">
                <a:solidFill>
                  <a:srgbClr val="000000"/>
                </a:solidFill>
                <a:effectLst/>
                <a:latin typeface="Proxima Nova Light"/>
                <a:ea typeface="Aptos" panose="020B0004020202020204" pitchFamily="34" charset="0"/>
                <a:cs typeface="Proxima Nova Light"/>
                <a:hlinkClick r:id="rId6"/>
              </a:rPr>
              <a:t>contact.apac@zebra.com</a:t>
            </a:r>
            <a:endParaRPr lang="en-US" sz="800" dirty="0">
              <a:solidFill>
                <a:srgbClr val="000000"/>
              </a:solidFill>
              <a:effectLst/>
              <a:latin typeface="Proxima Nova Light"/>
              <a:ea typeface="Aptos" panose="020B0004020202020204" pitchFamily="34" charset="0"/>
              <a:cs typeface="Proxima Nova Light"/>
            </a:endParaRPr>
          </a:p>
        </p:txBody>
      </p:sp>
      <p:sp>
        <p:nvSpPr>
          <p:cNvPr id="33" name="TextBox 32">
            <a:extLst>
              <a:ext uri="{FF2B5EF4-FFF2-40B4-BE49-F238E27FC236}">
                <a16:creationId xmlns:a16="http://schemas.microsoft.com/office/drawing/2014/main" id="{6F3783A4-594E-53E1-09CC-05E8A8472AB1}"/>
              </a:ext>
            </a:extLst>
          </p:cNvPr>
          <p:cNvSpPr txBox="1"/>
          <p:nvPr/>
        </p:nvSpPr>
        <p:spPr>
          <a:xfrm>
            <a:off x="3828141" y="5265034"/>
            <a:ext cx="1761954" cy="461665"/>
          </a:xfrm>
          <a:prstGeom prst="rect">
            <a:avLst/>
          </a:prstGeom>
          <a:noFill/>
        </p:spPr>
        <p:txBody>
          <a:bodyPr wrap="square">
            <a:spAutoFit/>
          </a:bodyPr>
          <a:lstStyle/>
          <a:p>
            <a:pPr marL="0" marR="0">
              <a:spcBef>
                <a:spcPts val="0"/>
              </a:spcBef>
              <a:spcAft>
                <a:spcPts val="0"/>
              </a:spcAft>
              <a:tabLst>
                <a:tab pos="114300" algn="l"/>
                <a:tab pos="5435600" algn="r"/>
              </a:tabLst>
            </a:pPr>
            <a:r>
              <a:rPr lang="en-US" sz="800" b="1" spc="-5" dirty="0">
                <a:solidFill>
                  <a:srgbClr val="000000"/>
                </a:solidFill>
                <a:effectLst/>
                <a:latin typeface="Proxima Nova"/>
                <a:ea typeface="Aptos" panose="020B0004020202020204" pitchFamily="34" charset="0"/>
                <a:cs typeface="Proxima Nova"/>
              </a:rPr>
              <a:t>EMEA Headquarters</a:t>
            </a:r>
            <a:endParaRPr lang="en-US" sz="800" spc="-5" dirty="0">
              <a:solidFill>
                <a:srgbClr val="000000"/>
              </a:solidFill>
              <a:effectLst/>
              <a:latin typeface="Proxima Nova Light"/>
              <a:ea typeface="Aptos" panose="020B0004020202020204" pitchFamily="34" charset="0"/>
              <a:cs typeface="Proxima Nova Light"/>
            </a:endParaRPr>
          </a:p>
          <a:p>
            <a:pPr marL="0" marR="0">
              <a:spcBef>
                <a:spcPts val="0"/>
              </a:spcBef>
              <a:spcAft>
                <a:spcPts val="0"/>
              </a:spcAft>
              <a:tabLst>
                <a:tab pos="114300" algn="l"/>
                <a:tab pos="5435600" algn="r"/>
              </a:tabLst>
            </a:pPr>
            <a:r>
              <a:rPr lang="en-US" sz="800" u="none" strike="noStrike" spc="-5" dirty="0">
                <a:solidFill>
                  <a:srgbClr val="000000"/>
                </a:solidFill>
                <a:effectLst/>
                <a:latin typeface="Proxima Nova Light"/>
                <a:ea typeface="Aptos" panose="020B0004020202020204" pitchFamily="34" charset="0"/>
                <a:cs typeface="Proxima Nova Light"/>
                <a:hlinkClick r:id="rId7"/>
              </a:rPr>
              <a:t>zebra.com/locations</a:t>
            </a:r>
            <a:endParaRPr lang="en-US" sz="800" spc="-5" dirty="0">
              <a:solidFill>
                <a:srgbClr val="000000"/>
              </a:solidFill>
              <a:effectLst/>
              <a:latin typeface="Proxima Nova Light"/>
              <a:ea typeface="Aptos" panose="020B0004020202020204" pitchFamily="34" charset="0"/>
              <a:cs typeface="Proxima Nova Light"/>
            </a:endParaRPr>
          </a:p>
          <a:p>
            <a:pPr marL="0" marR="0">
              <a:spcBef>
                <a:spcPts val="0"/>
              </a:spcBef>
              <a:spcAft>
                <a:spcPts val="0"/>
              </a:spcAft>
              <a:tabLst>
                <a:tab pos="114300" algn="l"/>
                <a:tab pos="5435600" algn="r"/>
              </a:tabLst>
            </a:pPr>
            <a:r>
              <a:rPr lang="en-US" sz="800" u="none" strike="noStrike" spc="-5" dirty="0">
                <a:solidFill>
                  <a:srgbClr val="000000"/>
                </a:solidFill>
                <a:effectLst/>
                <a:latin typeface="Proxima Nova Light"/>
                <a:ea typeface="Aptos" panose="020B0004020202020204" pitchFamily="34" charset="0"/>
                <a:cs typeface="Proxima Nova Light"/>
                <a:hlinkClick r:id="rId8"/>
              </a:rPr>
              <a:t>contact.emea@zebra.com</a:t>
            </a:r>
            <a:endParaRPr lang="en-US" sz="800" dirty="0">
              <a:solidFill>
                <a:srgbClr val="000000"/>
              </a:solidFill>
              <a:effectLst/>
              <a:latin typeface="Proxima Nova Light"/>
              <a:ea typeface="Aptos" panose="020B0004020202020204" pitchFamily="34" charset="0"/>
              <a:cs typeface="Proxima Nova Light"/>
            </a:endParaRPr>
          </a:p>
        </p:txBody>
      </p:sp>
      <p:sp>
        <p:nvSpPr>
          <p:cNvPr id="34" name="TextBox 33">
            <a:extLst>
              <a:ext uri="{FF2B5EF4-FFF2-40B4-BE49-F238E27FC236}">
                <a16:creationId xmlns:a16="http://schemas.microsoft.com/office/drawing/2014/main" id="{443D5123-0809-D137-E80A-CB8912EEF127}"/>
              </a:ext>
            </a:extLst>
          </p:cNvPr>
          <p:cNvSpPr txBox="1"/>
          <p:nvPr/>
        </p:nvSpPr>
        <p:spPr>
          <a:xfrm>
            <a:off x="5675794" y="5265034"/>
            <a:ext cx="6773238" cy="461665"/>
          </a:xfrm>
          <a:prstGeom prst="rect">
            <a:avLst/>
          </a:prstGeom>
          <a:noFill/>
        </p:spPr>
        <p:txBody>
          <a:bodyPr wrap="square">
            <a:spAutoFit/>
          </a:bodyPr>
          <a:lstStyle/>
          <a:p>
            <a:pPr marL="0" marR="0">
              <a:spcBef>
                <a:spcPts val="0"/>
              </a:spcBef>
              <a:spcAft>
                <a:spcPts val="0"/>
              </a:spcAft>
              <a:tabLst>
                <a:tab pos="114300" algn="l"/>
                <a:tab pos="5435600" algn="r"/>
              </a:tabLst>
            </a:pPr>
            <a:r>
              <a:rPr lang="en-US" sz="800" b="1" spc="-5" dirty="0">
                <a:solidFill>
                  <a:srgbClr val="000000"/>
                </a:solidFill>
                <a:effectLst/>
                <a:latin typeface="Proxima Nova"/>
                <a:ea typeface="Aptos" panose="020B0004020202020204" pitchFamily="34" charset="0"/>
                <a:cs typeface="Proxima Nova"/>
              </a:rPr>
              <a:t>Latin America Headquarters</a:t>
            </a:r>
            <a:endParaRPr lang="en-US" sz="800" spc="-5" dirty="0">
              <a:solidFill>
                <a:srgbClr val="000000"/>
              </a:solidFill>
              <a:effectLst/>
              <a:latin typeface="Proxima Nova Light"/>
              <a:ea typeface="Aptos" panose="020B0004020202020204" pitchFamily="34" charset="0"/>
              <a:cs typeface="Proxima Nova Light"/>
            </a:endParaRPr>
          </a:p>
          <a:p>
            <a:pPr marL="0" marR="0">
              <a:spcBef>
                <a:spcPts val="0"/>
              </a:spcBef>
              <a:spcAft>
                <a:spcPts val="0"/>
              </a:spcAft>
              <a:tabLst>
                <a:tab pos="114300" algn="l"/>
                <a:tab pos="5435600" algn="r"/>
              </a:tabLst>
            </a:pPr>
            <a:r>
              <a:rPr lang="en-US" sz="800" spc="-5" dirty="0">
                <a:solidFill>
                  <a:srgbClr val="000000"/>
                </a:solidFill>
                <a:effectLst/>
                <a:latin typeface="Proxima Nova Light"/>
                <a:ea typeface="Aptos" panose="020B0004020202020204" pitchFamily="34" charset="0"/>
                <a:cs typeface="Proxima Nova Light"/>
                <a:hlinkClick r:id="rId7"/>
              </a:rPr>
              <a:t>zebra.com/locations</a:t>
            </a:r>
            <a:r>
              <a:rPr lang="en-US" sz="800" spc="-5" dirty="0">
                <a:solidFill>
                  <a:srgbClr val="000000"/>
                </a:solidFill>
                <a:effectLst/>
                <a:latin typeface="Proxima Nova Light"/>
                <a:ea typeface="Aptos" panose="020B0004020202020204" pitchFamily="34" charset="0"/>
                <a:cs typeface="Proxima Nova Light"/>
              </a:rPr>
              <a:t> </a:t>
            </a:r>
          </a:p>
          <a:p>
            <a:pPr marL="0" marR="0">
              <a:spcBef>
                <a:spcPts val="0"/>
              </a:spcBef>
              <a:spcAft>
                <a:spcPts val="0"/>
              </a:spcAft>
              <a:tabLst>
                <a:tab pos="114300" algn="l"/>
                <a:tab pos="5435600" algn="r"/>
              </a:tabLst>
            </a:pPr>
            <a:r>
              <a:rPr lang="en-US" sz="800" u="none" strike="noStrike" spc="-5" dirty="0">
                <a:solidFill>
                  <a:srgbClr val="000000"/>
                </a:solidFill>
                <a:effectLst/>
                <a:latin typeface="Proxima Nova Light"/>
                <a:ea typeface="Aptos" panose="020B0004020202020204" pitchFamily="34" charset="0"/>
                <a:cs typeface="Proxima Nova Light"/>
                <a:hlinkClick r:id="rId9"/>
              </a:rPr>
              <a:t>la.contactme@zebra.com</a:t>
            </a:r>
            <a:endParaRPr lang="en-US" sz="800" dirty="0">
              <a:solidFill>
                <a:srgbClr val="000000"/>
              </a:solidFill>
              <a:effectLst/>
              <a:latin typeface="Proxima Nova Light"/>
              <a:ea typeface="Aptos" panose="020B0004020202020204" pitchFamily="34" charset="0"/>
              <a:cs typeface="Proxima Nova Light"/>
            </a:endParaRPr>
          </a:p>
        </p:txBody>
      </p:sp>
      <p:cxnSp>
        <p:nvCxnSpPr>
          <p:cNvPr id="38" name="Straight Connector 37">
            <a:extLst>
              <a:ext uri="{FF2B5EF4-FFF2-40B4-BE49-F238E27FC236}">
                <a16:creationId xmlns:a16="http://schemas.microsoft.com/office/drawing/2014/main" id="{2BAB7A25-47D5-5F84-5672-27E5ECB8EFC0}"/>
              </a:ext>
            </a:extLst>
          </p:cNvPr>
          <p:cNvCxnSpPr/>
          <p:nvPr/>
        </p:nvCxnSpPr>
        <p:spPr>
          <a:xfrm>
            <a:off x="1960775" y="5175006"/>
            <a:ext cx="0" cy="641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A0AF81-DDD9-05EA-1E26-098F5EE6B104}"/>
              </a:ext>
            </a:extLst>
          </p:cNvPr>
          <p:cNvCxnSpPr/>
          <p:nvPr/>
        </p:nvCxnSpPr>
        <p:spPr>
          <a:xfrm>
            <a:off x="3572759" y="5175006"/>
            <a:ext cx="0" cy="641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580FCC1-A007-5BEA-0736-4E2F60914D68}"/>
              </a:ext>
            </a:extLst>
          </p:cNvPr>
          <p:cNvCxnSpPr/>
          <p:nvPr/>
        </p:nvCxnSpPr>
        <p:spPr>
          <a:xfrm>
            <a:off x="5363852" y="5175006"/>
            <a:ext cx="0" cy="6413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592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8084E40-A1C3-7F82-2EDF-74D27CBAC753}"/>
              </a:ext>
            </a:extLst>
          </p:cNvPr>
          <p:cNvPicPr>
            <a:picLocks noChangeAspect="1"/>
          </p:cNvPicPr>
          <p:nvPr/>
        </p:nvPicPr>
        <p:blipFill>
          <a:blip r:embed="rId2"/>
          <a:stretch>
            <a:fillRect/>
          </a:stretch>
        </p:blipFill>
        <p:spPr>
          <a:xfrm>
            <a:off x="0" y="8145"/>
            <a:ext cx="12200709" cy="6862899"/>
          </a:xfrm>
          <a:prstGeom prst="rect">
            <a:avLst/>
          </a:prstGeom>
        </p:spPr>
      </p:pic>
      <p:sp>
        <p:nvSpPr>
          <p:cNvPr id="25" name="Right Triangle 24">
            <a:extLst>
              <a:ext uri="{FF2B5EF4-FFF2-40B4-BE49-F238E27FC236}">
                <a16:creationId xmlns:a16="http://schemas.microsoft.com/office/drawing/2014/main" id="{C684627A-4580-B5EF-0B01-6AC13651996A}"/>
              </a:ext>
            </a:extLst>
          </p:cNvPr>
          <p:cNvSpPr/>
          <p:nvPr/>
        </p:nvSpPr>
        <p:spPr>
          <a:xfrm rot="10800000" flipV="1">
            <a:off x="9162113" y="5095291"/>
            <a:ext cx="3038595" cy="1775752"/>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202A85D-284F-1E38-56F9-39FD5A63FCBD}"/>
              </a:ext>
            </a:extLst>
          </p:cNvPr>
          <p:cNvSpPr/>
          <p:nvPr/>
        </p:nvSpPr>
        <p:spPr>
          <a:xfrm>
            <a:off x="8562719" y="3372092"/>
            <a:ext cx="3038594" cy="303859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80A962C-FACA-C748-7960-06CEB6BC1074}"/>
              </a:ext>
            </a:extLst>
          </p:cNvPr>
          <p:cNvSpPr txBox="1"/>
          <p:nvPr/>
        </p:nvSpPr>
        <p:spPr>
          <a:xfrm>
            <a:off x="562052" y="450233"/>
            <a:ext cx="6847985"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The Challenge</a:t>
            </a:r>
            <a:endParaRPr lang="en-US" sz="1400" dirty="0">
              <a:solidFill>
                <a:schemeClr val="bg1"/>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2C7A79DC-E80D-2A06-20D7-F2CA39BA8CCD}"/>
              </a:ext>
            </a:extLst>
          </p:cNvPr>
          <p:cNvSpPr txBox="1">
            <a:spLocks/>
          </p:cNvSpPr>
          <p:nvPr/>
        </p:nvSpPr>
        <p:spPr>
          <a:xfrm>
            <a:off x="8751528" y="3918572"/>
            <a:ext cx="2643562" cy="2371790"/>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latin typeface="Arial" panose="020B0604020202020204" pitchFamily="34" charset="0"/>
                <a:cs typeface="Arial" panose="020B0604020202020204" pitchFamily="34" charset="0"/>
              </a:rPr>
              <a:t>To navigate the key pressures, many job aspects need</a:t>
            </a:r>
            <a:br>
              <a:rPr lang="en-US" sz="1600" dirty="0">
                <a:solidFill>
                  <a:schemeClr val="bg1"/>
                </a:solidFill>
                <a:latin typeface="Arial" panose="020B0604020202020204" pitchFamily="34" charset="0"/>
                <a:cs typeface="Arial" panose="020B0604020202020204" pitchFamily="34" charset="0"/>
              </a:rPr>
            </a:br>
            <a:r>
              <a:rPr lang="en-US" sz="3200" b="1" dirty="0">
                <a:solidFill>
                  <a:srgbClr val="0073E6"/>
                </a:solidFill>
                <a:latin typeface="Arial" panose="020B0604020202020204" pitchFamily="34" charset="0"/>
                <a:cs typeface="Arial" panose="020B0604020202020204" pitchFamily="34" charset="0"/>
              </a:rPr>
              <a:t>automation</a:t>
            </a:r>
            <a:br>
              <a:rPr lang="en-US" sz="1600" b="1"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to improve productivity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and enhance training for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full-</a:t>
            </a:r>
            <a:r>
              <a:rPr lang="en-US" sz="1600" dirty="0" err="1">
                <a:solidFill>
                  <a:schemeClr val="bg1"/>
                </a:solidFill>
                <a:latin typeface="Arial" panose="020B0604020202020204" pitchFamily="34" charset="0"/>
                <a:cs typeface="Arial" panose="020B0604020202020204" pitchFamily="34" charset="0"/>
              </a:rPr>
              <a:t>utilisation</a:t>
            </a:r>
            <a:r>
              <a:rPr lang="en-US" sz="1600" dirty="0">
                <a:solidFill>
                  <a:schemeClr val="bg1"/>
                </a:solidFill>
                <a:latin typeface="Arial" panose="020B0604020202020204" pitchFamily="34" charset="0"/>
                <a:cs typeface="Arial" panose="020B0604020202020204" pitchFamily="34" charset="0"/>
              </a:rPr>
              <a:t> of</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available </a:t>
            </a:r>
            <a:r>
              <a:rPr lang="en-US" sz="1600" dirty="0" err="1">
                <a:solidFill>
                  <a:schemeClr val="bg1"/>
                </a:solidFill>
                <a:latin typeface="Arial" panose="020B0604020202020204" pitchFamily="34" charset="0"/>
                <a:cs typeface="Arial" panose="020B0604020202020204" pitchFamily="34" charset="0"/>
              </a:rPr>
              <a:t>labour</a:t>
            </a:r>
            <a:endParaRPr lang="en-US" sz="105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836D52-0AAD-952A-C4A5-5EAF42F1D89F}"/>
              </a:ext>
            </a:extLst>
          </p:cNvPr>
          <p:cNvSpPr txBox="1"/>
          <p:nvPr/>
        </p:nvSpPr>
        <p:spPr>
          <a:xfrm>
            <a:off x="513871" y="6310436"/>
            <a:ext cx="8509800" cy="338554"/>
          </a:xfrm>
          <a:prstGeom prst="rect">
            <a:avLst/>
          </a:prstGeom>
          <a:noFill/>
        </p:spPr>
        <p:txBody>
          <a:bodyPr wrap="square" rtlCol="0">
            <a:spAutoFit/>
          </a:bodyPr>
          <a:lstStyle/>
          <a:p>
            <a:r>
              <a:rPr lang="en-US" sz="800" b="0" i="0" u="none" strike="noStrike" baseline="0" dirty="0">
                <a:solidFill>
                  <a:schemeClr val="tx1">
                    <a:lumMod val="95000"/>
                    <a:lumOff val="5000"/>
                  </a:schemeClr>
                </a:solidFill>
                <a:latin typeface="ProximaNova-Medium"/>
              </a:rPr>
              <a:t>1. The next phase of Digital Evolution, Manufacturing in 2030 Project, Manufacturing Leadership Council, September 2022.</a:t>
            </a:r>
          </a:p>
          <a:p>
            <a:r>
              <a:rPr lang="en-US" sz="800" b="0" i="0" u="none" strike="noStrike" baseline="0" dirty="0">
                <a:solidFill>
                  <a:schemeClr val="tx1">
                    <a:lumMod val="95000"/>
                    <a:lumOff val="5000"/>
                  </a:schemeClr>
                </a:solidFill>
                <a:latin typeface="ProximaNova-Medium"/>
              </a:rPr>
              <a:t>2. Why is there a global labor shortage? Randstad; February 2024. https://www.randstad.com/workforce-insights/talent-acquisition/why-there-a-global-labor-shortage/</a:t>
            </a:r>
            <a:endParaRPr lang="en-US" sz="800"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AAC4BC9E-5B4A-C8FE-247C-374BBF71162C}"/>
              </a:ext>
            </a:extLst>
          </p:cNvPr>
          <p:cNvSpPr txBox="1">
            <a:spLocks/>
          </p:cNvSpPr>
          <p:nvPr/>
        </p:nvSpPr>
        <p:spPr>
          <a:xfrm>
            <a:off x="643692" y="1212730"/>
            <a:ext cx="6536000" cy="316153"/>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dirty="0">
                <a:solidFill>
                  <a:schemeClr val="tx1">
                    <a:lumMod val="95000"/>
                    <a:lumOff val="5000"/>
                  </a:schemeClr>
                </a:solidFill>
                <a:latin typeface="Arial" panose="020B0604020202020204" pitchFamily="34" charset="0"/>
                <a:cs typeface="Arial" panose="020B0604020202020204" pitchFamily="34" charset="0"/>
              </a:rPr>
              <a:t>Increasing Demand in the Global Middle Class</a:t>
            </a:r>
          </a:p>
        </p:txBody>
      </p:sp>
      <p:sp>
        <p:nvSpPr>
          <p:cNvPr id="28" name="Content Placeholder 2">
            <a:extLst>
              <a:ext uri="{FF2B5EF4-FFF2-40B4-BE49-F238E27FC236}">
                <a16:creationId xmlns:a16="http://schemas.microsoft.com/office/drawing/2014/main" id="{9FC0DFF8-8A86-5471-E3C2-CD562E79E252}"/>
              </a:ext>
            </a:extLst>
          </p:cNvPr>
          <p:cNvSpPr txBox="1">
            <a:spLocks/>
          </p:cNvSpPr>
          <p:nvPr/>
        </p:nvSpPr>
        <p:spPr>
          <a:xfrm>
            <a:off x="720094" y="3519465"/>
            <a:ext cx="7919437" cy="338554"/>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dirty="0" err="1">
                <a:solidFill>
                  <a:schemeClr val="tx1">
                    <a:lumMod val="95000"/>
                    <a:lumOff val="5000"/>
                  </a:schemeClr>
                </a:solidFill>
                <a:latin typeface="Arial" panose="020B0604020202020204" pitchFamily="34" charset="0"/>
                <a:cs typeface="Arial" panose="020B0604020202020204" pitchFamily="34" charset="0"/>
              </a:rPr>
              <a:t>Labour</a:t>
            </a:r>
            <a:r>
              <a:rPr lang="en-US" sz="1400" b="1" dirty="0">
                <a:solidFill>
                  <a:schemeClr val="tx1">
                    <a:lumMod val="95000"/>
                    <a:lumOff val="5000"/>
                  </a:schemeClr>
                </a:solidFill>
                <a:latin typeface="Arial" panose="020B0604020202020204" pitchFamily="34" charset="0"/>
                <a:cs typeface="Arial" panose="020B0604020202020204" pitchFamily="34" charset="0"/>
              </a:rPr>
              <a:t> Shortages and High </a:t>
            </a:r>
            <a:r>
              <a:rPr lang="en-US" sz="1400" b="1" dirty="0" err="1">
                <a:solidFill>
                  <a:schemeClr val="tx1">
                    <a:lumMod val="95000"/>
                    <a:lumOff val="5000"/>
                  </a:schemeClr>
                </a:solidFill>
                <a:latin typeface="Arial" panose="020B0604020202020204" pitchFamily="34" charset="0"/>
                <a:cs typeface="Arial" panose="020B0604020202020204" pitchFamily="34" charset="0"/>
              </a:rPr>
              <a:t>Labour</a:t>
            </a:r>
            <a:r>
              <a:rPr lang="en-US" sz="1400" b="1" dirty="0">
                <a:solidFill>
                  <a:schemeClr val="tx1">
                    <a:lumMod val="95000"/>
                    <a:lumOff val="5000"/>
                  </a:schemeClr>
                </a:solidFill>
                <a:latin typeface="Arial" panose="020B0604020202020204" pitchFamily="34" charset="0"/>
                <a:cs typeface="Arial" panose="020B0604020202020204" pitchFamily="34" charset="0"/>
              </a:rPr>
              <a:t> Turnover</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315A1C20-4ACF-9720-3A8A-81C1C0EC0802}"/>
              </a:ext>
            </a:extLst>
          </p:cNvPr>
          <p:cNvSpPr txBox="1">
            <a:spLocks/>
          </p:cNvSpPr>
          <p:nvPr/>
        </p:nvSpPr>
        <p:spPr>
          <a:xfrm>
            <a:off x="1447825" y="2087175"/>
            <a:ext cx="2001513" cy="239370"/>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rgbClr val="0073E6"/>
                </a:solidFill>
                <a:latin typeface="Arial" panose="020B0604020202020204" pitchFamily="34" charset="0"/>
                <a:cs typeface="Arial" panose="020B0604020202020204" pitchFamily="34" charset="0"/>
              </a:rPr>
              <a:t>Population forecast</a:t>
            </a:r>
          </a:p>
        </p:txBody>
      </p:sp>
      <p:sp>
        <p:nvSpPr>
          <p:cNvPr id="34" name="Rounded Rectangle 33">
            <a:extLst>
              <a:ext uri="{FF2B5EF4-FFF2-40B4-BE49-F238E27FC236}">
                <a16:creationId xmlns:a16="http://schemas.microsoft.com/office/drawing/2014/main" id="{94AA2848-1E4E-04E7-98B4-38431A9D4A6F}"/>
              </a:ext>
            </a:extLst>
          </p:cNvPr>
          <p:cNvSpPr/>
          <p:nvPr/>
        </p:nvSpPr>
        <p:spPr>
          <a:xfrm>
            <a:off x="768236" y="2385046"/>
            <a:ext cx="1276882" cy="79210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EBD106EB-C4D5-7DC2-3FE9-57040FF5EA8C}"/>
              </a:ext>
            </a:extLst>
          </p:cNvPr>
          <p:cNvSpPr txBox="1">
            <a:spLocks/>
          </p:cNvSpPr>
          <p:nvPr/>
        </p:nvSpPr>
        <p:spPr>
          <a:xfrm>
            <a:off x="720209" y="2549816"/>
            <a:ext cx="1355359" cy="53608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chemeClr val="tx1">
                    <a:lumMod val="95000"/>
                    <a:lumOff val="5000"/>
                  </a:schemeClr>
                </a:solidFill>
                <a:latin typeface="Arial" panose="020B0604020202020204" pitchFamily="34" charset="0"/>
                <a:cs typeface="Arial" panose="020B0604020202020204" pitchFamily="34" charset="0"/>
              </a:rPr>
              <a:t>1.7 billion</a:t>
            </a:r>
            <a:br>
              <a:rPr lang="en-US" sz="1400" dirty="0">
                <a:solidFill>
                  <a:schemeClr val="tx1">
                    <a:lumMod val="95000"/>
                    <a:lumOff val="5000"/>
                  </a:schemeClr>
                </a:solidFill>
                <a:latin typeface="Arial" panose="020B0604020202020204" pitchFamily="34" charset="0"/>
                <a:cs typeface="Arial" panose="020B0604020202020204" pitchFamily="34" charset="0"/>
              </a:rPr>
            </a:br>
            <a:r>
              <a:rPr lang="en-US" sz="1400" dirty="0">
                <a:solidFill>
                  <a:schemeClr val="tx1">
                    <a:lumMod val="95000"/>
                    <a:lumOff val="5000"/>
                  </a:schemeClr>
                </a:solidFill>
                <a:latin typeface="Arial" panose="020B0604020202020204" pitchFamily="34" charset="0"/>
                <a:cs typeface="Arial" panose="020B0604020202020204" pitchFamily="34" charset="0"/>
              </a:rPr>
              <a:t>(2020)</a:t>
            </a:r>
          </a:p>
        </p:txBody>
      </p:sp>
      <p:sp>
        <p:nvSpPr>
          <p:cNvPr id="36" name="Rounded Rectangle 35">
            <a:extLst>
              <a:ext uri="{FF2B5EF4-FFF2-40B4-BE49-F238E27FC236}">
                <a16:creationId xmlns:a16="http://schemas.microsoft.com/office/drawing/2014/main" id="{E26E2083-4A8A-3691-74F1-4F65CFD7499F}"/>
              </a:ext>
            </a:extLst>
          </p:cNvPr>
          <p:cNvSpPr/>
          <p:nvPr/>
        </p:nvSpPr>
        <p:spPr>
          <a:xfrm>
            <a:off x="2541624" y="2385046"/>
            <a:ext cx="1904314" cy="792105"/>
          </a:xfrm>
          <a:prstGeom prst="roundRect">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B4A02CC7-BAB0-D01A-D050-2B43436266B3}"/>
              </a:ext>
            </a:extLst>
          </p:cNvPr>
          <p:cNvSpPr txBox="1">
            <a:spLocks/>
          </p:cNvSpPr>
          <p:nvPr/>
        </p:nvSpPr>
        <p:spPr>
          <a:xfrm>
            <a:off x="2647192" y="2485769"/>
            <a:ext cx="1690494" cy="53608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5.3 billion</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(2030)</a:t>
            </a:r>
          </a:p>
        </p:txBody>
      </p:sp>
      <p:pic>
        <p:nvPicPr>
          <p:cNvPr id="39" name="Picture 38">
            <a:extLst>
              <a:ext uri="{FF2B5EF4-FFF2-40B4-BE49-F238E27FC236}">
                <a16:creationId xmlns:a16="http://schemas.microsoft.com/office/drawing/2014/main" id="{FD192A3A-7FCB-833F-A603-1A9782B76A99}"/>
              </a:ext>
            </a:extLst>
          </p:cNvPr>
          <p:cNvPicPr>
            <a:picLocks noChangeAspect="1"/>
          </p:cNvPicPr>
          <p:nvPr/>
        </p:nvPicPr>
        <p:blipFill>
          <a:blip r:embed="rId3"/>
          <a:stretch>
            <a:fillRect/>
          </a:stretch>
        </p:blipFill>
        <p:spPr>
          <a:xfrm>
            <a:off x="1962074" y="1548514"/>
            <a:ext cx="1146219" cy="505114"/>
          </a:xfrm>
          <a:prstGeom prst="rect">
            <a:avLst/>
          </a:prstGeom>
        </p:spPr>
      </p:pic>
      <p:sp>
        <p:nvSpPr>
          <p:cNvPr id="40" name="Striped Right Arrow 39">
            <a:extLst>
              <a:ext uri="{FF2B5EF4-FFF2-40B4-BE49-F238E27FC236}">
                <a16:creationId xmlns:a16="http://schemas.microsoft.com/office/drawing/2014/main" id="{E89A2F4B-AC29-7532-8C2B-976D51D77D8D}"/>
              </a:ext>
            </a:extLst>
          </p:cNvPr>
          <p:cNvSpPr/>
          <p:nvPr/>
        </p:nvSpPr>
        <p:spPr>
          <a:xfrm>
            <a:off x="2119068" y="2614827"/>
            <a:ext cx="338743" cy="296336"/>
          </a:xfrm>
          <a:prstGeom prst="stripedRightArrow">
            <a:avLst/>
          </a:prstGeom>
          <a:solidFill>
            <a:srgbClr val="0073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1C951EA1-41E7-C35A-0F25-FBC995412F9C}"/>
              </a:ext>
            </a:extLst>
          </p:cNvPr>
          <p:cNvSpPr txBox="1">
            <a:spLocks/>
          </p:cNvSpPr>
          <p:nvPr/>
        </p:nvSpPr>
        <p:spPr>
          <a:xfrm>
            <a:off x="4733818" y="2080356"/>
            <a:ext cx="4762698" cy="281843"/>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rgbClr val="0073E6"/>
                </a:solidFill>
                <a:latin typeface="Arial" panose="020B0604020202020204" pitchFamily="34" charset="0"/>
                <a:cs typeface="Arial" panose="020B0604020202020204" pitchFamily="34" charset="0"/>
              </a:rPr>
              <a:t>Annual spending forecast on manufactured goods</a:t>
            </a:r>
          </a:p>
        </p:txBody>
      </p:sp>
      <p:sp>
        <p:nvSpPr>
          <p:cNvPr id="43" name="Rounded Rectangle 42">
            <a:extLst>
              <a:ext uri="{FF2B5EF4-FFF2-40B4-BE49-F238E27FC236}">
                <a16:creationId xmlns:a16="http://schemas.microsoft.com/office/drawing/2014/main" id="{1225BE90-FD9A-7F61-680B-33CB5BAF0ADD}"/>
              </a:ext>
            </a:extLst>
          </p:cNvPr>
          <p:cNvSpPr/>
          <p:nvPr/>
        </p:nvSpPr>
        <p:spPr>
          <a:xfrm>
            <a:off x="5060751" y="2385046"/>
            <a:ext cx="1413240" cy="79210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A31C26DE-D530-FDF2-04B4-82EC0378375A}"/>
              </a:ext>
            </a:extLst>
          </p:cNvPr>
          <p:cNvSpPr txBox="1">
            <a:spLocks/>
          </p:cNvSpPr>
          <p:nvPr/>
        </p:nvSpPr>
        <p:spPr>
          <a:xfrm>
            <a:off x="5085873" y="2514252"/>
            <a:ext cx="1355359" cy="53608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chemeClr val="tx1">
                    <a:lumMod val="95000"/>
                    <a:lumOff val="5000"/>
                  </a:schemeClr>
                </a:solidFill>
                <a:latin typeface="Arial" panose="020B0604020202020204" pitchFamily="34" charset="0"/>
                <a:cs typeface="Arial" panose="020B0604020202020204" pitchFamily="34" charset="0"/>
              </a:rPr>
              <a:t>$35</a:t>
            </a:r>
            <a:br>
              <a:rPr lang="en-US" sz="1600" b="1" dirty="0">
                <a:solidFill>
                  <a:schemeClr val="tx1">
                    <a:lumMod val="95000"/>
                    <a:lumOff val="5000"/>
                  </a:schemeClr>
                </a:solidFill>
                <a:latin typeface="Arial" panose="020B0604020202020204" pitchFamily="34" charset="0"/>
                <a:cs typeface="Arial" panose="020B0604020202020204" pitchFamily="34" charset="0"/>
              </a:rPr>
            </a:br>
            <a:r>
              <a:rPr lang="en-US" sz="1600" b="1" dirty="0">
                <a:solidFill>
                  <a:schemeClr val="tx1">
                    <a:lumMod val="95000"/>
                    <a:lumOff val="5000"/>
                  </a:schemeClr>
                </a:solidFill>
                <a:latin typeface="Arial" panose="020B0604020202020204" pitchFamily="34" charset="0"/>
                <a:cs typeface="Arial" panose="020B0604020202020204" pitchFamily="34" charset="0"/>
              </a:rPr>
              <a:t>trillion</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A28AD55D-76E3-C357-CCB4-515CB6F7BC0F}"/>
              </a:ext>
            </a:extLst>
          </p:cNvPr>
          <p:cNvPicPr>
            <a:picLocks noChangeAspect="1"/>
          </p:cNvPicPr>
          <p:nvPr/>
        </p:nvPicPr>
        <p:blipFill>
          <a:blip r:embed="rId4"/>
          <a:stretch>
            <a:fillRect/>
          </a:stretch>
        </p:blipFill>
        <p:spPr>
          <a:xfrm>
            <a:off x="6767059" y="1503815"/>
            <a:ext cx="558325" cy="547378"/>
          </a:xfrm>
          <a:prstGeom prst="rect">
            <a:avLst/>
          </a:prstGeom>
        </p:spPr>
      </p:pic>
      <p:sp>
        <p:nvSpPr>
          <p:cNvPr id="48" name="Rounded Rectangle 47">
            <a:extLst>
              <a:ext uri="{FF2B5EF4-FFF2-40B4-BE49-F238E27FC236}">
                <a16:creationId xmlns:a16="http://schemas.microsoft.com/office/drawing/2014/main" id="{C130F555-CE32-F009-183F-0228B683D72F}"/>
              </a:ext>
            </a:extLst>
          </p:cNvPr>
          <p:cNvSpPr/>
          <p:nvPr/>
        </p:nvSpPr>
        <p:spPr>
          <a:xfrm>
            <a:off x="7009600" y="2385046"/>
            <a:ext cx="2224850" cy="792105"/>
          </a:xfrm>
          <a:prstGeom prst="roundRect">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4CBC58F2-5F41-C3E8-2101-FEB791187F7C}"/>
              </a:ext>
            </a:extLst>
          </p:cNvPr>
          <p:cNvSpPr txBox="1">
            <a:spLocks/>
          </p:cNvSpPr>
          <p:nvPr/>
        </p:nvSpPr>
        <p:spPr>
          <a:xfrm>
            <a:off x="7179692" y="2485769"/>
            <a:ext cx="2046946" cy="53608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$64 trillion</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by 2030</a:t>
            </a:r>
            <a:r>
              <a:rPr lang="en-US" sz="1400" baseline="30000" dirty="0">
                <a:solidFill>
                  <a:schemeClr val="bg1"/>
                </a:solidFill>
                <a:latin typeface="Arial" panose="020B0604020202020204" pitchFamily="34" charset="0"/>
                <a:cs typeface="Arial" panose="020B0604020202020204" pitchFamily="34" charset="0"/>
              </a:rPr>
              <a:t>1</a:t>
            </a:r>
          </a:p>
        </p:txBody>
      </p:sp>
      <p:sp>
        <p:nvSpPr>
          <p:cNvPr id="50" name="Striped Right Arrow 49">
            <a:extLst>
              <a:ext uri="{FF2B5EF4-FFF2-40B4-BE49-F238E27FC236}">
                <a16:creationId xmlns:a16="http://schemas.microsoft.com/office/drawing/2014/main" id="{A33779D8-D8D5-EEFF-DF3A-A51E9BAC473C}"/>
              </a:ext>
            </a:extLst>
          </p:cNvPr>
          <p:cNvSpPr/>
          <p:nvPr/>
        </p:nvSpPr>
        <p:spPr>
          <a:xfrm>
            <a:off x="6578880" y="2614827"/>
            <a:ext cx="338743" cy="296336"/>
          </a:xfrm>
          <a:prstGeom prst="stripedRightArrow">
            <a:avLst/>
          </a:prstGeom>
          <a:solidFill>
            <a:srgbClr val="0073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F941A9D6-7576-57C6-E9B1-20BF812D7C21}"/>
              </a:ext>
            </a:extLst>
          </p:cNvPr>
          <p:cNvSpPr/>
          <p:nvPr/>
        </p:nvSpPr>
        <p:spPr>
          <a:xfrm>
            <a:off x="768235" y="3849217"/>
            <a:ext cx="3053123" cy="8679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63" name="TextBox 62">
            <a:extLst>
              <a:ext uri="{FF2B5EF4-FFF2-40B4-BE49-F238E27FC236}">
                <a16:creationId xmlns:a16="http://schemas.microsoft.com/office/drawing/2014/main" id="{B5A0814B-984B-B610-71DF-8706CE825097}"/>
              </a:ext>
            </a:extLst>
          </p:cNvPr>
          <p:cNvSpPr txBox="1"/>
          <p:nvPr/>
        </p:nvSpPr>
        <p:spPr>
          <a:xfrm>
            <a:off x="847231" y="3982519"/>
            <a:ext cx="2895129" cy="646331"/>
          </a:xfrm>
          <a:prstGeom prst="rect">
            <a:avLst/>
          </a:prstGeom>
          <a:noFill/>
        </p:spPr>
        <p:txBody>
          <a:bodyPr wrap="square" rtlCol="0">
            <a:spAutoFit/>
          </a:bodyPr>
          <a:lstStyle/>
          <a:p>
            <a:pPr algn="ctr"/>
            <a:r>
              <a:rPr lang="en-US" sz="1200" dirty="0">
                <a:solidFill>
                  <a:schemeClr val="tx1">
                    <a:lumMod val="95000"/>
                    <a:lumOff val="5000"/>
                  </a:schemeClr>
                </a:solidFill>
                <a:latin typeface="Arial" panose="020B0604020202020204" pitchFamily="34" charset="0"/>
                <a:cs typeface="Arial" panose="020B0604020202020204" pitchFamily="34" charset="0"/>
              </a:rPr>
              <a:t>With higher demand for goods, comes the expectation for faster delivery of flawless goods</a:t>
            </a:r>
            <a:endParaRPr lang="en-US" sz="1200" dirty="0"/>
          </a:p>
        </p:txBody>
      </p:sp>
      <p:sp>
        <p:nvSpPr>
          <p:cNvPr id="64" name="Rounded Rectangle 63">
            <a:extLst>
              <a:ext uri="{FF2B5EF4-FFF2-40B4-BE49-F238E27FC236}">
                <a16:creationId xmlns:a16="http://schemas.microsoft.com/office/drawing/2014/main" id="{18E62E3A-D496-7945-1E0C-8A3C5362E157}"/>
              </a:ext>
            </a:extLst>
          </p:cNvPr>
          <p:cNvSpPr/>
          <p:nvPr/>
        </p:nvSpPr>
        <p:spPr>
          <a:xfrm>
            <a:off x="4006111" y="3849217"/>
            <a:ext cx="3778989" cy="8679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BE26593-CBE3-2DC5-8C15-D2DA362EF4C3}"/>
              </a:ext>
            </a:extLst>
          </p:cNvPr>
          <p:cNvSpPr txBox="1"/>
          <p:nvPr/>
        </p:nvSpPr>
        <p:spPr>
          <a:xfrm>
            <a:off x="4085107" y="3982519"/>
            <a:ext cx="3706370" cy="646331"/>
          </a:xfrm>
          <a:prstGeom prst="rect">
            <a:avLst/>
          </a:prstGeom>
          <a:noFill/>
        </p:spPr>
        <p:txBody>
          <a:bodyPr wrap="square" rtlCol="0">
            <a:spAutoFit/>
          </a:bodyPr>
          <a:lstStyle/>
          <a:p>
            <a:pPr algn="ctr"/>
            <a:r>
              <a:rPr lang="en-US" sz="1200" dirty="0">
                <a:solidFill>
                  <a:schemeClr val="tx1">
                    <a:lumMod val="95000"/>
                    <a:lumOff val="5000"/>
                  </a:schemeClr>
                </a:solidFill>
                <a:latin typeface="Arial" panose="020B0604020202020204" pitchFamily="34" charset="0"/>
                <a:cs typeface="Arial" panose="020B0604020202020204" pitchFamily="34" charset="0"/>
              </a:rPr>
              <a:t>Global manufacturers are facing historic </a:t>
            </a:r>
            <a:r>
              <a:rPr lang="en-US" sz="1200" dirty="0" err="1">
                <a:solidFill>
                  <a:schemeClr val="tx1">
                    <a:lumMod val="95000"/>
                    <a:lumOff val="5000"/>
                  </a:schemeClr>
                </a:solidFill>
                <a:latin typeface="Arial" panose="020B0604020202020204" pitchFamily="34" charset="0"/>
                <a:cs typeface="Arial" panose="020B0604020202020204" pitchFamily="34" charset="0"/>
              </a:rPr>
              <a:t>labour</a:t>
            </a:r>
            <a:r>
              <a:rPr lang="en-US" sz="1200" dirty="0">
                <a:solidFill>
                  <a:schemeClr val="tx1">
                    <a:lumMod val="95000"/>
                    <a:lumOff val="5000"/>
                  </a:schemeClr>
                </a:solidFill>
                <a:latin typeface="Arial" panose="020B0604020202020204" pitchFamily="34" charset="0"/>
                <a:cs typeface="Arial" panose="020B0604020202020204" pitchFamily="34" charset="0"/>
              </a:rPr>
              <a:t> shortages estimated to exceed 8 million by 2030</a:t>
            </a:r>
            <a:br>
              <a:rPr lang="en-US" sz="1200" dirty="0">
                <a:solidFill>
                  <a:schemeClr val="tx1">
                    <a:lumMod val="95000"/>
                    <a:lumOff val="5000"/>
                  </a:schemeClr>
                </a:solidFill>
                <a:latin typeface="Arial" panose="020B0604020202020204" pitchFamily="34" charset="0"/>
                <a:cs typeface="Arial" panose="020B0604020202020204" pitchFamily="34" charset="0"/>
              </a:rPr>
            </a:br>
            <a:r>
              <a:rPr lang="en-US" sz="1200" dirty="0">
                <a:solidFill>
                  <a:schemeClr val="tx1">
                    <a:lumMod val="95000"/>
                    <a:lumOff val="5000"/>
                  </a:schemeClr>
                </a:solidFill>
                <a:latin typeface="Arial" panose="020B0604020202020204" pitchFamily="34" charset="0"/>
                <a:cs typeface="Arial" panose="020B0604020202020204" pitchFamily="34" charset="0"/>
              </a:rPr>
              <a:t>(loss of as much as $607 billion)</a:t>
            </a:r>
            <a:r>
              <a:rPr lang="en-US" sz="1200" baseline="30000" dirty="0">
                <a:solidFill>
                  <a:schemeClr val="tx1">
                    <a:lumMod val="95000"/>
                    <a:lumOff val="5000"/>
                  </a:schemeClr>
                </a:solidFill>
                <a:latin typeface="Arial" panose="020B0604020202020204" pitchFamily="34" charset="0"/>
                <a:cs typeface="Arial" panose="020B0604020202020204" pitchFamily="34" charset="0"/>
              </a:rPr>
              <a:t>2</a:t>
            </a:r>
          </a:p>
        </p:txBody>
      </p:sp>
      <p:sp>
        <p:nvSpPr>
          <p:cNvPr id="67" name="Content Placeholder 2">
            <a:extLst>
              <a:ext uri="{FF2B5EF4-FFF2-40B4-BE49-F238E27FC236}">
                <a16:creationId xmlns:a16="http://schemas.microsoft.com/office/drawing/2014/main" id="{F3C83E37-F515-6334-7EA4-5CB649B3EC04}"/>
              </a:ext>
            </a:extLst>
          </p:cNvPr>
          <p:cNvSpPr txBox="1">
            <a:spLocks/>
          </p:cNvSpPr>
          <p:nvPr/>
        </p:nvSpPr>
        <p:spPr>
          <a:xfrm>
            <a:off x="720094" y="5015204"/>
            <a:ext cx="7919437" cy="338554"/>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dirty="0">
                <a:solidFill>
                  <a:schemeClr val="tx1">
                    <a:lumMod val="95000"/>
                    <a:lumOff val="5000"/>
                  </a:schemeClr>
                </a:solidFill>
                <a:latin typeface="Arial" panose="020B0604020202020204" pitchFamily="34" charset="0"/>
                <a:cs typeface="Arial" panose="020B0604020202020204" pitchFamily="34" charset="0"/>
              </a:rPr>
              <a:t>Rising Costs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A94AFC99-66CF-E868-0D2F-45F15FFCB9C2}"/>
              </a:ext>
            </a:extLst>
          </p:cNvPr>
          <p:cNvSpPr/>
          <p:nvPr/>
        </p:nvSpPr>
        <p:spPr>
          <a:xfrm>
            <a:off x="768235" y="5322470"/>
            <a:ext cx="3053123" cy="6567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F0A9EC10-A33D-EFA4-1279-E59C9E55DA60}"/>
              </a:ext>
            </a:extLst>
          </p:cNvPr>
          <p:cNvSpPr txBox="1"/>
          <p:nvPr/>
        </p:nvSpPr>
        <p:spPr>
          <a:xfrm>
            <a:off x="847231" y="5394511"/>
            <a:ext cx="2895129" cy="461665"/>
          </a:xfrm>
          <a:prstGeom prst="rect">
            <a:avLst/>
          </a:prstGeom>
          <a:noFill/>
        </p:spPr>
        <p:txBody>
          <a:bodyPr wrap="square" rtlCol="0">
            <a:spAutoFit/>
          </a:bodyPr>
          <a:lstStyle/>
          <a:p>
            <a:pPr algn="ctr"/>
            <a:r>
              <a:rPr lang="en-US" sz="1200" dirty="0">
                <a:solidFill>
                  <a:schemeClr val="tx1">
                    <a:lumMod val="95000"/>
                    <a:lumOff val="5000"/>
                  </a:schemeClr>
                </a:solidFill>
                <a:latin typeface="Arial" panose="020B0604020202020204" pitchFamily="34" charset="0"/>
                <a:cs typeface="Arial" panose="020B0604020202020204" pitchFamily="34" charset="0"/>
              </a:rPr>
              <a:t>Raw material and </a:t>
            </a:r>
            <a:r>
              <a:rPr lang="en-US" sz="1200" dirty="0" err="1">
                <a:solidFill>
                  <a:schemeClr val="tx1">
                    <a:lumMod val="95000"/>
                    <a:lumOff val="5000"/>
                  </a:schemeClr>
                </a:solidFill>
                <a:latin typeface="Arial" panose="020B0604020202020204" pitchFamily="34" charset="0"/>
                <a:cs typeface="Arial" panose="020B0604020202020204" pitchFamily="34" charset="0"/>
              </a:rPr>
              <a:t>labour</a:t>
            </a:r>
            <a:r>
              <a:rPr lang="en-US" sz="1200" dirty="0">
                <a:solidFill>
                  <a:schemeClr val="tx1">
                    <a:lumMod val="95000"/>
                    <a:lumOff val="5000"/>
                  </a:schemeClr>
                </a:solidFill>
                <a:latin typeface="Arial" panose="020B0604020202020204" pitchFamily="34" charset="0"/>
                <a:cs typeface="Arial" panose="020B0604020202020204" pitchFamily="34" charset="0"/>
              </a:rPr>
              <a:t> costs continuously on the rise</a:t>
            </a:r>
            <a:endParaRPr lang="en-US" sz="1200" dirty="0"/>
          </a:p>
        </p:txBody>
      </p:sp>
      <p:sp>
        <p:nvSpPr>
          <p:cNvPr id="70" name="Rounded Rectangle 69">
            <a:extLst>
              <a:ext uri="{FF2B5EF4-FFF2-40B4-BE49-F238E27FC236}">
                <a16:creationId xmlns:a16="http://schemas.microsoft.com/office/drawing/2014/main" id="{D5170034-8FE3-C5BA-E78F-6AE60FC71953}"/>
              </a:ext>
            </a:extLst>
          </p:cNvPr>
          <p:cNvSpPr/>
          <p:nvPr/>
        </p:nvSpPr>
        <p:spPr>
          <a:xfrm>
            <a:off x="4006111" y="5322470"/>
            <a:ext cx="2739463" cy="6662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3F50019E-0350-4B4A-3349-3D18C82DC5AA}"/>
              </a:ext>
            </a:extLst>
          </p:cNvPr>
          <p:cNvSpPr txBox="1"/>
          <p:nvPr/>
        </p:nvSpPr>
        <p:spPr>
          <a:xfrm>
            <a:off x="4085107" y="5401079"/>
            <a:ext cx="2501937" cy="461665"/>
          </a:xfrm>
          <a:prstGeom prst="rect">
            <a:avLst/>
          </a:prstGeom>
          <a:noFill/>
        </p:spPr>
        <p:txBody>
          <a:bodyPr wrap="square" rtlCol="0">
            <a:spAutoFit/>
          </a:bodyPr>
          <a:lstStyle/>
          <a:p>
            <a:pPr algn="ctr"/>
            <a:r>
              <a:rPr lang="en-US" sz="1200" dirty="0">
                <a:solidFill>
                  <a:schemeClr val="tx1">
                    <a:lumMod val="95000"/>
                    <a:lumOff val="5000"/>
                  </a:schemeClr>
                </a:solidFill>
                <a:latin typeface="Arial" panose="020B0604020202020204" pitchFamily="34" charset="0"/>
                <a:cs typeface="Arial" panose="020B0604020202020204" pitchFamily="34" charset="0"/>
              </a:rPr>
              <a:t>Need to reduce cost-per-unit (CPU)</a:t>
            </a:r>
            <a:endParaRPr lang="en-US" sz="1200" baseline="300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78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21C34-88B9-A689-1A3A-D6AF57679AC2}"/>
              </a:ext>
            </a:extLst>
          </p:cNvPr>
          <p:cNvSpPr txBox="1"/>
          <p:nvPr/>
        </p:nvSpPr>
        <p:spPr>
          <a:xfrm>
            <a:off x="1867917" y="1265628"/>
            <a:ext cx="6569427" cy="338554"/>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Enable plant mobility and flexibility with the right enterprise features in </a:t>
            </a:r>
          </a:p>
        </p:txBody>
      </p:sp>
      <p:sp>
        <p:nvSpPr>
          <p:cNvPr id="5" name="TextBox 4">
            <a:extLst>
              <a:ext uri="{FF2B5EF4-FFF2-40B4-BE49-F238E27FC236}">
                <a16:creationId xmlns:a16="http://schemas.microsoft.com/office/drawing/2014/main" id="{EF23DB8F-8716-DB14-0B44-C45F8D680F9E}"/>
              </a:ext>
            </a:extLst>
          </p:cNvPr>
          <p:cNvSpPr txBox="1"/>
          <p:nvPr/>
        </p:nvSpPr>
        <p:spPr>
          <a:xfrm>
            <a:off x="2769151" y="1547996"/>
            <a:ext cx="4901086" cy="707886"/>
          </a:xfrm>
          <a:prstGeom prst="rect">
            <a:avLst/>
          </a:prstGeom>
          <a:noFill/>
        </p:spPr>
        <p:txBody>
          <a:bodyPr wrap="none" rtlCol="0">
            <a:spAutoFit/>
          </a:bodyPr>
          <a:lstStyle/>
          <a:p>
            <a:pPr algn="ctr"/>
            <a:r>
              <a:rPr lang="en-US" sz="4000" b="1" dirty="0">
                <a:solidFill>
                  <a:schemeClr val="bg1"/>
                </a:solidFill>
                <a:latin typeface="Arial" panose="020B0604020202020204" pitchFamily="34" charset="0"/>
                <a:cs typeface="Arial" panose="020B0604020202020204" pitchFamily="34" charset="0"/>
              </a:rPr>
              <a:t>RUGGED TABLETS</a:t>
            </a:r>
          </a:p>
        </p:txBody>
      </p:sp>
      <p:sp>
        <p:nvSpPr>
          <p:cNvPr id="6" name="TextBox 5">
            <a:extLst>
              <a:ext uri="{FF2B5EF4-FFF2-40B4-BE49-F238E27FC236}">
                <a16:creationId xmlns:a16="http://schemas.microsoft.com/office/drawing/2014/main" id="{1584786E-AE3D-7F9A-A068-D3B21D06B790}"/>
              </a:ext>
            </a:extLst>
          </p:cNvPr>
          <p:cNvSpPr txBox="1"/>
          <p:nvPr/>
        </p:nvSpPr>
        <p:spPr>
          <a:xfrm>
            <a:off x="2599334" y="2398887"/>
            <a:ext cx="5106591" cy="461665"/>
          </a:xfrm>
          <a:prstGeom prst="rect">
            <a:avLst/>
          </a:prstGeom>
          <a:noFill/>
        </p:spPr>
        <p:txBody>
          <a:bodyPr wrap="none" rtlCol="0">
            <a:spAutoFit/>
          </a:bodyPr>
          <a:lstStyle/>
          <a:p>
            <a:pPr algn="ctr"/>
            <a:r>
              <a:rPr lang="en-US" sz="1200" i="1" dirty="0">
                <a:solidFill>
                  <a:schemeClr val="bg1"/>
                </a:solidFill>
                <a:latin typeface="Arial" panose="020B0604020202020204" pitchFamily="34" charset="0"/>
                <a:cs typeface="Arial" panose="020B0604020202020204" pitchFamily="34" charset="0"/>
              </a:rPr>
              <a:t>Workers are no longer tied to a fixed workstation and can access the</a:t>
            </a:r>
            <a:br>
              <a:rPr lang="en-US" sz="1200" i="1" dirty="0">
                <a:solidFill>
                  <a:schemeClr val="bg1"/>
                </a:solidFill>
                <a:latin typeface="Arial" panose="020B0604020202020204" pitchFamily="34" charset="0"/>
                <a:cs typeface="Arial" panose="020B0604020202020204" pitchFamily="34" charset="0"/>
              </a:rPr>
            </a:br>
            <a:r>
              <a:rPr lang="en-US" sz="1200" i="1" dirty="0">
                <a:solidFill>
                  <a:schemeClr val="bg1"/>
                </a:solidFill>
                <a:latin typeface="Arial" panose="020B0604020202020204" pitchFamily="34" charset="0"/>
                <a:cs typeface="Arial" panose="020B0604020202020204" pitchFamily="34" charset="0"/>
              </a:rPr>
              <a:t>information required wherever, whenever, for better and faster decisions.</a:t>
            </a:r>
          </a:p>
        </p:txBody>
      </p:sp>
      <p:sp>
        <p:nvSpPr>
          <p:cNvPr id="7" name="TextBox 6">
            <a:extLst>
              <a:ext uri="{FF2B5EF4-FFF2-40B4-BE49-F238E27FC236}">
                <a16:creationId xmlns:a16="http://schemas.microsoft.com/office/drawing/2014/main" id="{758C9CD1-CEDF-3761-E46A-10B37DC94268}"/>
              </a:ext>
            </a:extLst>
          </p:cNvPr>
          <p:cNvSpPr txBox="1"/>
          <p:nvPr/>
        </p:nvSpPr>
        <p:spPr>
          <a:xfrm>
            <a:off x="2350419" y="3338047"/>
            <a:ext cx="5604419" cy="584775"/>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Experience durability indoors on plant</a:t>
            </a:r>
          </a:p>
          <a:p>
            <a:pPr algn="ctr"/>
            <a:r>
              <a:rPr lang="en-US" sz="1600" b="1" dirty="0">
                <a:solidFill>
                  <a:schemeClr val="bg1"/>
                </a:solidFill>
                <a:latin typeface="Arial" panose="020B0604020202020204" pitchFamily="34" charset="0"/>
                <a:cs typeface="Arial" panose="020B0604020202020204" pitchFamily="34" charset="0"/>
              </a:rPr>
              <a:t>floor and outdoors on the receiving dock or in the yard:</a:t>
            </a:r>
          </a:p>
        </p:txBody>
      </p:sp>
      <p:sp>
        <p:nvSpPr>
          <p:cNvPr id="14" name="TextBox 13">
            <a:extLst>
              <a:ext uri="{FF2B5EF4-FFF2-40B4-BE49-F238E27FC236}">
                <a16:creationId xmlns:a16="http://schemas.microsoft.com/office/drawing/2014/main" id="{D7DCFF19-8D59-237B-1DF1-57ECE15B693D}"/>
              </a:ext>
            </a:extLst>
          </p:cNvPr>
          <p:cNvSpPr txBox="1"/>
          <p:nvPr/>
        </p:nvSpPr>
        <p:spPr>
          <a:xfrm>
            <a:off x="562052" y="450232"/>
            <a:ext cx="6847985"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The Solution</a:t>
            </a:r>
            <a:endParaRPr lang="en-US" sz="14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D35550F-9C16-BD17-0853-F297CC9E75FE}"/>
              </a:ext>
            </a:extLst>
          </p:cNvPr>
          <p:cNvSpPr txBox="1"/>
          <p:nvPr/>
        </p:nvSpPr>
        <p:spPr>
          <a:xfrm>
            <a:off x="395105" y="5891563"/>
            <a:ext cx="1662463" cy="584775"/>
          </a:xfrm>
          <a:prstGeom prst="rect">
            <a:avLst/>
          </a:prstGeom>
          <a:noFill/>
        </p:spPr>
        <p:txBody>
          <a:bodyPr wrap="square" rtlCol="0">
            <a:spAutoFit/>
          </a:bodyPr>
          <a:lstStyle/>
          <a:p>
            <a:pPr algn="ctr"/>
            <a:r>
              <a:rPr lang="en-SG" sz="1600" dirty="0">
                <a:solidFill>
                  <a:srgbClr val="FFFFFF"/>
                </a:solidFill>
                <a:effectLst/>
                <a:latin typeface="Helvetica" pitchFamily="2" charset="0"/>
              </a:rPr>
              <a:t>Automotive</a:t>
            </a:r>
            <a:br>
              <a:rPr lang="en-SG" sz="1600" dirty="0">
                <a:solidFill>
                  <a:srgbClr val="FFFFFF"/>
                </a:solidFill>
                <a:effectLst/>
                <a:latin typeface="Helvetica" pitchFamily="2" charset="0"/>
              </a:rPr>
            </a:br>
            <a:r>
              <a:rPr lang="en-SG" sz="1600" dirty="0">
                <a:solidFill>
                  <a:srgbClr val="FFFFFF"/>
                </a:solidFill>
                <a:effectLst/>
                <a:latin typeface="Helvetica" pitchFamily="2" charset="0"/>
              </a:rPr>
              <a:t>Manufacturing</a:t>
            </a:r>
          </a:p>
        </p:txBody>
      </p:sp>
      <p:sp>
        <p:nvSpPr>
          <p:cNvPr id="16" name="TextBox 15">
            <a:extLst>
              <a:ext uri="{FF2B5EF4-FFF2-40B4-BE49-F238E27FC236}">
                <a16:creationId xmlns:a16="http://schemas.microsoft.com/office/drawing/2014/main" id="{7D692C73-6FB0-B44B-0892-4F0FFA820569}"/>
              </a:ext>
            </a:extLst>
          </p:cNvPr>
          <p:cNvSpPr txBox="1"/>
          <p:nvPr/>
        </p:nvSpPr>
        <p:spPr>
          <a:xfrm>
            <a:off x="2484187" y="5891563"/>
            <a:ext cx="1127232" cy="323165"/>
          </a:xfrm>
          <a:prstGeom prst="rect">
            <a:avLst/>
          </a:prstGeom>
          <a:noFill/>
        </p:spPr>
        <p:txBody>
          <a:bodyPr wrap="none" rtlCol="0">
            <a:spAutoFit/>
          </a:bodyPr>
          <a:lstStyle/>
          <a:p>
            <a:pPr algn="ctr"/>
            <a:r>
              <a:rPr lang="en-US" sz="1500" i="1" dirty="0">
                <a:solidFill>
                  <a:schemeClr val="bg1"/>
                </a:solidFill>
                <a:latin typeface="Arial" panose="020B0604020202020204" pitchFamily="34" charset="0"/>
                <a:cs typeface="Arial" panose="020B0604020202020204" pitchFamily="34" charset="0"/>
              </a:rPr>
              <a:t>Electronics</a:t>
            </a:r>
          </a:p>
        </p:txBody>
      </p:sp>
      <p:sp>
        <p:nvSpPr>
          <p:cNvPr id="17" name="TextBox 16">
            <a:extLst>
              <a:ext uri="{FF2B5EF4-FFF2-40B4-BE49-F238E27FC236}">
                <a16:creationId xmlns:a16="http://schemas.microsoft.com/office/drawing/2014/main" id="{7DF22E05-18E8-7C85-BCB0-01708A8A41F0}"/>
              </a:ext>
            </a:extLst>
          </p:cNvPr>
          <p:cNvSpPr txBox="1"/>
          <p:nvPr/>
        </p:nvSpPr>
        <p:spPr>
          <a:xfrm>
            <a:off x="4661529" y="5891563"/>
            <a:ext cx="558165" cy="323165"/>
          </a:xfrm>
          <a:prstGeom prst="rect">
            <a:avLst/>
          </a:prstGeom>
          <a:noFill/>
        </p:spPr>
        <p:txBody>
          <a:bodyPr wrap="none" rtlCol="0">
            <a:spAutoFit/>
          </a:bodyPr>
          <a:lstStyle/>
          <a:p>
            <a:pPr algn="ctr"/>
            <a:r>
              <a:rPr lang="en-US" sz="1500" i="1" dirty="0">
                <a:solidFill>
                  <a:schemeClr val="bg1"/>
                </a:solidFill>
                <a:latin typeface="Arial" panose="020B0604020202020204" pitchFamily="34" charset="0"/>
                <a:cs typeface="Arial" panose="020B0604020202020204" pitchFamily="34" charset="0"/>
              </a:rPr>
              <a:t>F&amp;B</a:t>
            </a:r>
          </a:p>
        </p:txBody>
      </p:sp>
      <p:sp>
        <p:nvSpPr>
          <p:cNvPr id="18" name="TextBox 17">
            <a:extLst>
              <a:ext uri="{FF2B5EF4-FFF2-40B4-BE49-F238E27FC236}">
                <a16:creationId xmlns:a16="http://schemas.microsoft.com/office/drawing/2014/main" id="{33697941-AA9F-5ACD-776F-E50D9BE8D978}"/>
              </a:ext>
            </a:extLst>
          </p:cNvPr>
          <p:cNvSpPr txBox="1"/>
          <p:nvPr/>
        </p:nvSpPr>
        <p:spPr>
          <a:xfrm>
            <a:off x="6128154" y="5891563"/>
            <a:ext cx="1556836" cy="553998"/>
          </a:xfrm>
          <a:prstGeom prst="rect">
            <a:avLst/>
          </a:prstGeom>
          <a:noFill/>
        </p:spPr>
        <p:txBody>
          <a:bodyPr wrap="none" rtlCol="0">
            <a:spAutoFit/>
          </a:bodyPr>
          <a:lstStyle/>
          <a:p>
            <a:pPr algn="ctr"/>
            <a:r>
              <a:rPr lang="en-US" sz="1500" i="1" dirty="0">
                <a:solidFill>
                  <a:schemeClr val="bg1"/>
                </a:solidFill>
                <a:latin typeface="Arial" panose="020B0604020202020204" pitchFamily="34" charset="0"/>
                <a:cs typeface="Arial" panose="020B0604020202020204" pitchFamily="34" charset="0"/>
              </a:rPr>
              <a:t>Heavy industrial</a:t>
            </a:r>
            <a:br>
              <a:rPr lang="en-US" sz="1500" i="1" dirty="0">
                <a:solidFill>
                  <a:schemeClr val="bg1"/>
                </a:solidFill>
                <a:latin typeface="Arial" panose="020B0604020202020204" pitchFamily="34" charset="0"/>
                <a:cs typeface="Arial" panose="020B0604020202020204" pitchFamily="34" charset="0"/>
              </a:rPr>
            </a:br>
            <a:r>
              <a:rPr lang="en-US" sz="1500" i="1" dirty="0">
                <a:solidFill>
                  <a:schemeClr val="bg1"/>
                </a:solidFill>
                <a:latin typeface="Arial" panose="020B0604020202020204" pitchFamily="34" charset="0"/>
                <a:cs typeface="Arial" panose="020B0604020202020204" pitchFamily="34" charset="0"/>
              </a:rPr>
              <a:t>machinery</a:t>
            </a:r>
          </a:p>
        </p:txBody>
      </p:sp>
      <p:sp>
        <p:nvSpPr>
          <p:cNvPr id="19" name="TextBox 18">
            <a:extLst>
              <a:ext uri="{FF2B5EF4-FFF2-40B4-BE49-F238E27FC236}">
                <a16:creationId xmlns:a16="http://schemas.microsoft.com/office/drawing/2014/main" id="{94BFF6CF-2E46-311D-CCC3-13D2864DEE8F}"/>
              </a:ext>
            </a:extLst>
          </p:cNvPr>
          <p:cNvSpPr txBox="1"/>
          <p:nvPr/>
        </p:nvSpPr>
        <p:spPr>
          <a:xfrm>
            <a:off x="8079349" y="5891563"/>
            <a:ext cx="1609735" cy="323165"/>
          </a:xfrm>
          <a:prstGeom prst="rect">
            <a:avLst/>
          </a:prstGeom>
          <a:noFill/>
        </p:spPr>
        <p:txBody>
          <a:bodyPr wrap="none" rtlCol="0">
            <a:spAutoFit/>
          </a:bodyPr>
          <a:lstStyle/>
          <a:p>
            <a:pPr algn="ctr"/>
            <a:r>
              <a:rPr lang="en-US" sz="1500" i="1" dirty="0">
                <a:solidFill>
                  <a:schemeClr val="bg1"/>
                </a:solidFill>
                <a:latin typeface="Arial" panose="020B0604020202020204" pitchFamily="34" charset="0"/>
                <a:cs typeface="Arial" panose="020B0604020202020204" pitchFamily="34" charset="0"/>
              </a:rPr>
              <a:t>Pharmaceuticals</a:t>
            </a:r>
          </a:p>
        </p:txBody>
      </p:sp>
      <p:pic>
        <p:nvPicPr>
          <p:cNvPr id="4" name="Picture 3">
            <a:extLst>
              <a:ext uri="{FF2B5EF4-FFF2-40B4-BE49-F238E27FC236}">
                <a16:creationId xmlns:a16="http://schemas.microsoft.com/office/drawing/2014/main" id="{E55675E2-9C29-E4B1-110A-0E0E02A55FF1}"/>
              </a:ext>
            </a:extLst>
          </p:cNvPr>
          <p:cNvPicPr>
            <a:picLocks noChangeAspect="1"/>
          </p:cNvPicPr>
          <p:nvPr/>
        </p:nvPicPr>
        <p:blipFill>
          <a:blip r:embed="rId2"/>
          <a:stretch>
            <a:fillRect/>
          </a:stretch>
        </p:blipFill>
        <p:spPr>
          <a:xfrm flipH="1">
            <a:off x="2302984" y="4147454"/>
            <a:ext cx="1662463" cy="1662463"/>
          </a:xfrm>
          <a:prstGeom prst="rect">
            <a:avLst/>
          </a:prstGeom>
        </p:spPr>
      </p:pic>
      <p:pic>
        <p:nvPicPr>
          <p:cNvPr id="20" name="Picture 19">
            <a:extLst>
              <a:ext uri="{FF2B5EF4-FFF2-40B4-BE49-F238E27FC236}">
                <a16:creationId xmlns:a16="http://schemas.microsoft.com/office/drawing/2014/main" id="{033C9A45-8F78-322B-DDA8-72344FAC8C24}"/>
              </a:ext>
            </a:extLst>
          </p:cNvPr>
          <p:cNvPicPr>
            <a:picLocks noChangeAspect="1"/>
          </p:cNvPicPr>
          <p:nvPr/>
        </p:nvPicPr>
        <p:blipFill>
          <a:blip r:embed="rId3"/>
          <a:srcRect/>
          <a:stretch/>
        </p:blipFill>
        <p:spPr>
          <a:xfrm flipH="1">
            <a:off x="395105" y="4147454"/>
            <a:ext cx="1662463" cy="1662463"/>
          </a:xfrm>
          <a:prstGeom prst="rect">
            <a:avLst/>
          </a:prstGeom>
        </p:spPr>
      </p:pic>
      <p:pic>
        <p:nvPicPr>
          <p:cNvPr id="22" name="Picture 21">
            <a:extLst>
              <a:ext uri="{FF2B5EF4-FFF2-40B4-BE49-F238E27FC236}">
                <a16:creationId xmlns:a16="http://schemas.microsoft.com/office/drawing/2014/main" id="{B7C26917-03EE-29EA-124C-D68A7A0F21AD}"/>
              </a:ext>
            </a:extLst>
          </p:cNvPr>
          <p:cNvPicPr>
            <a:picLocks noChangeAspect="1"/>
          </p:cNvPicPr>
          <p:nvPr/>
        </p:nvPicPr>
        <p:blipFill>
          <a:blip r:embed="rId4"/>
          <a:stretch>
            <a:fillRect/>
          </a:stretch>
        </p:blipFill>
        <p:spPr>
          <a:xfrm flipH="1">
            <a:off x="4210863" y="4147454"/>
            <a:ext cx="1662463" cy="1662463"/>
          </a:xfrm>
          <a:prstGeom prst="rect">
            <a:avLst/>
          </a:prstGeom>
        </p:spPr>
      </p:pic>
      <p:pic>
        <p:nvPicPr>
          <p:cNvPr id="24" name="Picture 23">
            <a:extLst>
              <a:ext uri="{FF2B5EF4-FFF2-40B4-BE49-F238E27FC236}">
                <a16:creationId xmlns:a16="http://schemas.microsoft.com/office/drawing/2014/main" id="{37959DD1-F953-A54E-4894-49A7DA2F8297}"/>
              </a:ext>
            </a:extLst>
          </p:cNvPr>
          <p:cNvPicPr>
            <a:picLocks noChangeAspect="1"/>
          </p:cNvPicPr>
          <p:nvPr/>
        </p:nvPicPr>
        <p:blipFill>
          <a:blip r:embed="rId5"/>
          <a:stretch>
            <a:fillRect/>
          </a:stretch>
        </p:blipFill>
        <p:spPr>
          <a:xfrm flipH="1">
            <a:off x="6118742" y="4147454"/>
            <a:ext cx="1662463" cy="1662463"/>
          </a:xfrm>
          <a:prstGeom prst="rect">
            <a:avLst/>
          </a:prstGeom>
        </p:spPr>
      </p:pic>
      <p:pic>
        <p:nvPicPr>
          <p:cNvPr id="26" name="Picture 25">
            <a:extLst>
              <a:ext uri="{FF2B5EF4-FFF2-40B4-BE49-F238E27FC236}">
                <a16:creationId xmlns:a16="http://schemas.microsoft.com/office/drawing/2014/main" id="{F1404E16-3D02-0CBC-B5D5-ABCCB15876B3}"/>
              </a:ext>
            </a:extLst>
          </p:cNvPr>
          <p:cNvPicPr>
            <a:picLocks noChangeAspect="1"/>
          </p:cNvPicPr>
          <p:nvPr/>
        </p:nvPicPr>
        <p:blipFill>
          <a:blip r:embed="rId6"/>
          <a:stretch>
            <a:fillRect/>
          </a:stretch>
        </p:blipFill>
        <p:spPr>
          <a:xfrm flipH="1">
            <a:off x="8026621" y="4147454"/>
            <a:ext cx="1662463" cy="1662463"/>
          </a:xfrm>
          <a:prstGeom prst="rect">
            <a:avLst/>
          </a:prstGeom>
        </p:spPr>
      </p:pic>
    </p:spTree>
    <p:extLst>
      <p:ext uri="{BB962C8B-B14F-4D97-AF65-F5344CB8AC3E}">
        <p14:creationId xmlns:p14="http://schemas.microsoft.com/office/powerpoint/2010/main" val="49753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21C34-88B9-A689-1A3A-D6AF57679AC2}"/>
              </a:ext>
            </a:extLst>
          </p:cNvPr>
          <p:cNvSpPr txBox="1"/>
          <p:nvPr/>
        </p:nvSpPr>
        <p:spPr>
          <a:xfrm>
            <a:off x="562052" y="1204072"/>
            <a:ext cx="5070652" cy="646331"/>
          </a:xfrm>
          <a:prstGeom prst="rect">
            <a:avLst/>
          </a:prstGeom>
          <a:noFill/>
        </p:spPr>
        <p:txBody>
          <a:bodyPr wrap="square" rtlCol="0">
            <a:spAutoFit/>
          </a:bodyPr>
          <a:lstStyle/>
          <a:p>
            <a:pPr>
              <a:spcAft>
                <a:spcPts val="120"/>
              </a:spcAft>
            </a:pPr>
            <a:r>
              <a:rPr lang="en-US" b="1" dirty="0">
                <a:solidFill>
                  <a:schemeClr val="bg1"/>
                </a:solidFill>
                <a:latin typeface="Arial" panose="020B0604020202020204" pitchFamily="34" charset="0"/>
                <a:cs typeface="Arial" panose="020B0604020202020204" pitchFamily="34" charset="0"/>
              </a:rPr>
              <a:t>Integrated with latest Wi-Fi 6/6E &amp;</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Cellular Connectivity (5G/Private 5G):</a:t>
            </a:r>
          </a:p>
        </p:txBody>
      </p:sp>
      <p:sp>
        <p:nvSpPr>
          <p:cNvPr id="14" name="TextBox 13">
            <a:extLst>
              <a:ext uri="{FF2B5EF4-FFF2-40B4-BE49-F238E27FC236}">
                <a16:creationId xmlns:a16="http://schemas.microsoft.com/office/drawing/2014/main" id="{D7DCFF19-8D59-237B-1DF1-57ECE15B693D}"/>
              </a:ext>
            </a:extLst>
          </p:cNvPr>
          <p:cNvSpPr txBox="1"/>
          <p:nvPr/>
        </p:nvSpPr>
        <p:spPr>
          <a:xfrm>
            <a:off x="562052" y="450232"/>
            <a:ext cx="6847985"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Rugged tablets</a:t>
            </a:r>
            <a:endParaRPr lang="en-US" sz="14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85511D9-D018-6465-903F-7D459E22166B}"/>
              </a:ext>
            </a:extLst>
          </p:cNvPr>
          <p:cNvSpPr txBox="1"/>
          <p:nvPr/>
        </p:nvSpPr>
        <p:spPr>
          <a:xfrm>
            <a:off x="1183844" y="2083476"/>
            <a:ext cx="5994196" cy="4401200"/>
          </a:xfrm>
          <a:prstGeom prst="rect">
            <a:avLst/>
          </a:prstGeom>
          <a:noFill/>
        </p:spPr>
        <p:txBody>
          <a:bodyPr wrap="square" rtlCol="0">
            <a:spAutoFit/>
          </a:bodyPr>
          <a:lstStyle/>
          <a:p>
            <a:pPr>
              <a:spcBef>
                <a:spcPts val="1400"/>
              </a:spcBef>
              <a:spcAft>
                <a:spcPts val="120"/>
              </a:spcAft>
            </a:pPr>
            <a:r>
              <a:rPr lang="en-US" sz="1400" dirty="0" err="1">
                <a:solidFill>
                  <a:schemeClr val="bg1"/>
                </a:solidFill>
                <a:latin typeface="Arial" panose="020B0604020202020204" pitchFamily="34" charset="0"/>
                <a:cs typeface="Arial" panose="020B0604020202020204" pitchFamily="34" charset="0"/>
              </a:rPr>
              <a:t>Maximise</a:t>
            </a:r>
            <a:r>
              <a:rPr lang="en-US" sz="1400" dirty="0">
                <a:solidFill>
                  <a:schemeClr val="bg1"/>
                </a:solidFill>
                <a:latin typeface="Arial" panose="020B0604020202020204" pitchFamily="34" charset="0"/>
                <a:cs typeface="Arial" panose="020B0604020202020204" pitchFamily="34" charset="0"/>
              </a:rPr>
              <a:t> task efficiency and accuracy</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Speedy and accurate data entry with automated data capture tools (barcode scanning, image capture)</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Video calls for remote task-specific expert support </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On-demand training with required completion, to enrich </a:t>
            </a:r>
            <a:r>
              <a:rPr lang="en-US" sz="1400" dirty="0" err="1">
                <a:solidFill>
                  <a:schemeClr val="bg1"/>
                </a:solidFill>
                <a:latin typeface="Arial" panose="020B0604020202020204" pitchFamily="34" charset="0"/>
                <a:cs typeface="Arial" panose="020B0604020202020204" pitchFamily="34" charset="0"/>
              </a:rPr>
              <a:t>labour</a:t>
            </a:r>
            <a:r>
              <a:rPr lang="en-US" sz="1400" dirty="0">
                <a:solidFill>
                  <a:schemeClr val="bg1"/>
                </a:solidFill>
                <a:latin typeface="Arial" panose="020B0604020202020204" pitchFamily="34" charset="0"/>
                <a:cs typeface="Arial" panose="020B0604020202020204" pitchFamily="34" charset="0"/>
              </a:rPr>
              <a:t> pool investments</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Incorporate multiple device capabilities that enables instant connection to various devices via a workstation cradle, reducing technology investments and IT support needs with separate computer workstations, while simplifying employee tasks</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Replace two-way radios and PBX handsets, reducing device purchases and management</a:t>
            </a:r>
          </a:p>
          <a:p>
            <a:pPr>
              <a:spcBef>
                <a:spcPts val="1400"/>
              </a:spcBef>
              <a:spcAft>
                <a:spcPts val="120"/>
              </a:spcAft>
            </a:pPr>
            <a:r>
              <a:rPr lang="en-US" sz="1400" dirty="0">
                <a:solidFill>
                  <a:schemeClr val="bg1"/>
                </a:solidFill>
                <a:latin typeface="Arial" panose="020B0604020202020204" pitchFamily="34" charset="0"/>
                <a:cs typeface="Arial" panose="020B0604020202020204" pitchFamily="34" charset="0"/>
              </a:rPr>
              <a:t>Enable multi-modal advanced collaboration for seamless workflow and improved efficiency of enterprise operations</a:t>
            </a:r>
          </a:p>
        </p:txBody>
      </p:sp>
      <p:pic>
        <p:nvPicPr>
          <p:cNvPr id="4" name="Picture 3">
            <a:extLst>
              <a:ext uri="{FF2B5EF4-FFF2-40B4-BE49-F238E27FC236}">
                <a16:creationId xmlns:a16="http://schemas.microsoft.com/office/drawing/2014/main" id="{6237944D-92EE-E781-6956-651BF603C87C}"/>
              </a:ext>
            </a:extLst>
          </p:cNvPr>
          <p:cNvPicPr>
            <a:picLocks noChangeAspect="1"/>
          </p:cNvPicPr>
          <p:nvPr/>
        </p:nvPicPr>
        <p:blipFill>
          <a:blip r:embed="rId2"/>
          <a:stretch>
            <a:fillRect/>
          </a:stretch>
        </p:blipFill>
        <p:spPr>
          <a:xfrm>
            <a:off x="618049" y="2083476"/>
            <a:ext cx="287535" cy="219880"/>
          </a:xfrm>
          <a:prstGeom prst="rect">
            <a:avLst/>
          </a:prstGeom>
        </p:spPr>
      </p:pic>
      <p:pic>
        <p:nvPicPr>
          <p:cNvPr id="13" name="Picture 12">
            <a:extLst>
              <a:ext uri="{FF2B5EF4-FFF2-40B4-BE49-F238E27FC236}">
                <a16:creationId xmlns:a16="http://schemas.microsoft.com/office/drawing/2014/main" id="{0FC9A9FE-8F29-87EA-F29D-01E1449DA778}"/>
              </a:ext>
            </a:extLst>
          </p:cNvPr>
          <p:cNvPicPr>
            <a:picLocks noChangeAspect="1"/>
          </p:cNvPicPr>
          <p:nvPr/>
        </p:nvPicPr>
        <p:blipFill>
          <a:blip r:embed="rId2"/>
          <a:stretch>
            <a:fillRect/>
          </a:stretch>
        </p:blipFill>
        <p:spPr>
          <a:xfrm>
            <a:off x="618049" y="2641908"/>
            <a:ext cx="287535" cy="219880"/>
          </a:xfrm>
          <a:prstGeom prst="rect">
            <a:avLst/>
          </a:prstGeom>
        </p:spPr>
      </p:pic>
      <p:pic>
        <p:nvPicPr>
          <p:cNvPr id="20" name="Picture 19">
            <a:extLst>
              <a:ext uri="{FF2B5EF4-FFF2-40B4-BE49-F238E27FC236}">
                <a16:creationId xmlns:a16="http://schemas.microsoft.com/office/drawing/2014/main" id="{0DB546D6-A107-1B8F-CEE5-241BCC6BB0F0}"/>
              </a:ext>
            </a:extLst>
          </p:cNvPr>
          <p:cNvPicPr>
            <a:picLocks noChangeAspect="1"/>
          </p:cNvPicPr>
          <p:nvPr/>
        </p:nvPicPr>
        <p:blipFill>
          <a:blip r:embed="rId2"/>
          <a:stretch>
            <a:fillRect/>
          </a:stretch>
        </p:blipFill>
        <p:spPr>
          <a:xfrm>
            <a:off x="618049" y="3171721"/>
            <a:ext cx="287535" cy="219880"/>
          </a:xfrm>
          <a:prstGeom prst="rect">
            <a:avLst/>
          </a:prstGeom>
        </p:spPr>
      </p:pic>
      <p:pic>
        <p:nvPicPr>
          <p:cNvPr id="21" name="Picture 20">
            <a:extLst>
              <a:ext uri="{FF2B5EF4-FFF2-40B4-BE49-F238E27FC236}">
                <a16:creationId xmlns:a16="http://schemas.microsoft.com/office/drawing/2014/main" id="{54FF08E0-0CA1-0B1E-76B6-C812C98707D4}"/>
              </a:ext>
            </a:extLst>
          </p:cNvPr>
          <p:cNvPicPr>
            <a:picLocks noChangeAspect="1"/>
          </p:cNvPicPr>
          <p:nvPr/>
        </p:nvPicPr>
        <p:blipFill>
          <a:blip r:embed="rId2"/>
          <a:stretch>
            <a:fillRect/>
          </a:stretch>
        </p:blipFill>
        <p:spPr>
          <a:xfrm>
            <a:off x="618049" y="3663608"/>
            <a:ext cx="287535" cy="219880"/>
          </a:xfrm>
          <a:prstGeom prst="rect">
            <a:avLst/>
          </a:prstGeom>
        </p:spPr>
      </p:pic>
      <p:pic>
        <p:nvPicPr>
          <p:cNvPr id="22" name="Picture 21">
            <a:extLst>
              <a:ext uri="{FF2B5EF4-FFF2-40B4-BE49-F238E27FC236}">
                <a16:creationId xmlns:a16="http://schemas.microsoft.com/office/drawing/2014/main" id="{21074612-386A-3BF7-B54C-7BCFD28006DB}"/>
              </a:ext>
            </a:extLst>
          </p:cNvPr>
          <p:cNvPicPr>
            <a:picLocks noChangeAspect="1"/>
          </p:cNvPicPr>
          <p:nvPr/>
        </p:nvPicPr>
        <p:blipFill>
          <a:blip r:embed="rId2"/>
          <a:stretch>
            <a:fillRect/>
          </a:stretch>
        </p:blipFill>
        <p:spPr>
          <a:xfrm>
            <a:off x="618049" y="4272054"/>
            <a:ext cx="287535" cy="219880"/>
          </a:xfrm>
          <a:prstGeom prst="rect">
            <a:avLst/>
          </a:prstGeom>
        </p:spPr>
      </p:pic>
      <p:pic>
        <p:nvPicPr>
          <p:cNvPr id="23" name="Picture 22">
            <a:extLst>
              <a:ext uri="{FF2B5EF4-FFF2-40B4-BE49-F238E27FC236}">
                <a16:creationId xmlns:a16="http://schemas.microsoft.com/office/drawing/2014/main" id="{00DE1165-C490-292C-7D60-4FE4F99A0AEF}"/>
              </a:ext>
            </a:extLst>
          </p:cNvPr>
          <p:cNvPicPr>
            <a:picLocks noChangeAspect="1"/>
          </p:cNvPicPr>
          <p:nvPr/>
        </p:nvPicPr>
        <p:blipFill>
          <a:blip r:embed="rId2"/>
          <a:stretch>
            <a:fillRect/>
          </a:stretch>
        </p:blipFill>
        <p:spPr>
          <a:xfrm>
            <a:off x="618049" y="5316442"/>
            <a:ext cx="287535" cy="219880"/>
          </a:xfrm>
          <a:prstGeom prst="rect">
            <a:avLst/>
          </a:prstGeom>
        </p:spPr>
      </p:pic>
      <p:pic>
        <p:nvPicPr>
          <p:cNvPr id="24" name="Picture 23">
            <a:extLst>
              <a:ext uri="{FF2B5EF4-FFF2-40B4-BE49-F238E27FC236}">
                <a16:creationId xmlns:a16="http://schemas.microsoft.com/office/drawing/2014/main" id="{818C0FB8-6C85-C882-D7DF-C962CF3877C9}"/>
              </a:ext>
            </a:extLst>
          </p:cNvPr>
          <p:cNvPicPr>
            <a:picLocks noChangeAspect="1"/>
          </p:cNvPicPr>
          <p:nvPr/>
        </p:nvPicPr>
        <p:blipFill>
          <a:blip r:embed="rId2"/>
          <a:stretch>
            <a:fillRect/>
          </a:stretch>
        </p:blipFill>
        <p:spPr>
          <a:xfrm>
            <a:off x="618049" y="5924888"/>
            <a:ext cx="287535" cy="219880"/>
          </a:xfrm>
          <a:prstGeom prst="rect">
            <a:avLst/>
          </a:prstGeom>
        </p:spPr>
      </p:pic>
      <p:pic>
        <p:nvPicPr>
          <p:cNvPr id="7" name="Picture 6">
            <a:extLst>
              <a:ext uri="{FF2B5EF4-FFF2-40B4-BE49-F238E27FC236}">
                <a16:creationId xmlns:a16="http://schemas.microsoft.com/office/drawing/2014/main" id="{E9D34A9D-1308-9BDD-1095-0A8B520C1F7A}"/>
              </a:ext>
            </a:extLst>
          </p:cNvPr>
          <p:cNvPicPr>
            <a:picLocks noChangeAspect="1"/>
          </p:cNvPicPr>
          <p:nvPr/>
        </p:nvPicPr>
        <p:blipFill rotWithShape="1">
          <a:blip r:embed="rId3"/>
          <a:srcRect l="30937" t="19002" r="34920" b="3831"/>
          <a:stretch/>
        </p:blipFill>
        <p:spPr>
          <a:xfrm>
            <a:off x="8046718" y="832104"/>
            <a:ext cx="3639313" cy="5483455"/>
          </a:xfrm>
          <a:prstGeom prst="rect">
            <a:avLst/>
          </a:prstGeom>
        </p:spPr>
      </p:pic>
    </p:spTree>
    <p:extLst>
      <p:ext uri="{BB962C8B-B14F-4D97-AF65-F5344CB8AC3E}">
        <p14:creationId xmlns:p14="http://schemas.microsoft.com/office/powerpoint/2010/main" val="27097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7DCFF19-8D59-237B-1DF1-57ECE15B693D}"/>
              </a:ext>
            </a:extLst>
          </p:cNvPr>
          <p:cNvSpPr txBox="1"/>
          <p:nvPr/>
        </p:nvSpPr>
        <p:spPr>
          <a:xfrm>
            <a:off x="562052" y="2260744"/>
            <a:ext cx="7667548" cy="1754326"/>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Why</a:t>
            </a:r>
            <a:br>
              <a:rPr lang="en-US" sz="3600" b="1" dirty="0">
                <a:solidFill>
                  <a:srgbClr val="0073E6"/>
                </a:solidFill>
                <a:latin typeface="Arial" panose="020B0604020202020204" pitchFamily="34" charset="0"/>
                <a:cs typeface="Arial" panose="020B0604020202020204" pitchFamily="34" charset="0"/>
              </a:rPr>
            </a:br>
            <a:r>
              <a:rPr lang="en-US" sz="3600" b="1" dirty="0">
                <a:solidFill>
                  <a:srgbClr val="0073E6"/>
                </a:solidFill>
                <a:latin typeface="Arial" panose="020B0604020202020204" pitchFamily="34" charset="0"/>
                <a:cs typeface="Arial" panose="020B0604020202020204" pitchFamily="34" charset="0"/>
              </a:rPr>
              <a:t>RUGGED ENTERPRISE</a:t>
            </a:r>
            <a:br>
              <a:rPr lang="en-US" sz="3600" b="1" dirty="0">
                <a:solidFill>
                  <a:srgbClr val="0073E6"/>
                </a:solidFill>
                <a:latin typeface="Arial" panose="020B0604020202020204" pitchFamily="34" charset="0"/>
                <a:cs typeface="Arial" panose="020B0604020202020204" pitchFamily="34" charset="0"/>
              </a:rPr>
            </a:br>
            <a:r>
              <a:rPr lang="en-US" sz="3600" b="1" dirty="0">
                <a:solidFill>
                  <a:srgbClr val="0073E6"/>
                </a:solidFill>
                <a:latin typeface="Arial" panose="020B0604020202020204" pitchFamily="34" charset="0"/>
                <a:cs typeface="Arial" panose="020B0604020202020204" pitchFamily="34" charset="0"/>
              </a:rPr>
              <a:t>TABLETS?</a:t>
            </a:r>
            <a:endParaRPr lang="en-US" sz="16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8D33032-5C50-EECE-44F5-9683920174C7}"/>
              </a:ext>
            </a:extLst>
          </p:cNvPr>
          <p:cNvSpPr/>
          <p:nvPr/>
        </p:nvSpPr>
        <p:spPr>
          <a:xfrm>
            <a:off x="7466029" y="0"/>
            <a:ext cx="472597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7DF32E-6397-580C-CE78-73CFEB899E48}"/>
              </a:ext>
            </a:extLst>
          </p:cNvPr>
          <p:cNvPicPr>
            <a:picLocks noChangeAspect="1"/>
          </p:cNvPicPr>
          <p:nvPr/>
        </p:nvPicPr>
        <p:blipFill>
          <a:blip r:embed="rId2"/>
          <a:stretch>
            <a:fillRect/>
          </a:stretch>
        </p:blipFill>
        <p:spPr>
          <a:xfrm>
            <a:off x="275844" y="269240"/>
            <a:ext cx="3653746" cy="1038351"/>
          </a:xfrm>
          <a:prstGeom prst="rect">
            <a:avLst/>
          </a:prstGeom>
        </p:spPr>
      </p:pic>
      <p:sp>
        <p:nvSpPr>
          <p:cNvPr id="6" name="Right Triangle 5">
            <a:extLst>
              <a:ext uri="{FF2B5EF4-FFF2-40B4-BE49-F238E27FC236}">
                <a16:creationId xmlns:a16="http://schemas.microsoft.com/office/drawing/2014/main" id="{EDD438EE-B319-D760-7C5A-DFC1E55D8AE1}"/>
              </a:ext>
            </a:extLst>
          </p:cNvPr>
          <p:cNvSpPr/>
          <p:nvPr/>
        </p:nvSpPr>
        <p:spPr>
          <a:xfrm>
            <a:off x="-9143" y="4709160"/>
            <a:ext cx="4553711" cy="2148840"/>
          </a:xfrm>
          <a:prstGeom prst="rtTriangle">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FD4C4FB-4F7A-6BA6-DA1E-751529B7C57A}"/>
              </a:ext>
            </a:extLst>
          </p:cNvPr>
          <p:cNvPicPr>
            <a:picLocks noChangeAspect="1"/>
          </p:cNvPicPr>
          <p:nvPr/>
        </p:nvPicPr>
        <p:blipFill rotWithShape="1">
          <a:blip r:embed="rId3"/>
          <a:srcRect l="14085" r="23799"/>
          <a:stretch/>
        </p:blipFill>
        <p:spPr>
          <a:xfrm>
            <a:off x="7466029" y="0"/>
            <a:ext cx="4725972" cy="6858000"/>
          </a:xfrm>
          <a:prstGeom prst="rect">
            <a:avLst/>
          </a:prstGeom>
        </p:spPr>
      </p:pic>
      <p:pic>
        <p:nvPicPr>
          <p:cNvPr id="17" name="Picture 16">
            <a:extLst>
              <a:ext uri="{FF2B5EF4-FFF2-40B4-BE49-F238E27FC236}">
                <a16:creationId xmlns:a16="http://schemas.microsoft.com/office/drawing/2014/main" id="{0E0E43A9-DE7E-52E5-AB01-92BB1FCA17C3}"/>
              </a:ext>
            </a:extLst>
          </p:cNvPr>
          <p:cNvPicPr>
            <a:picLocks noChangeAspect="1"/>
          </p:cNvPicPr>
          <p:nvPr/>
        </p:nvPicPr>
        <p:blipFill>
          <a:blip r:embed="rId4"/>
          <a:stretch>
            <a:fillRect/>
          </a:stretch>
        </p:blipFill>
        <p:spPr>
          <a:xfrm rot="21310253">
            <a:off x="6722083" y="1900179"/>
            <a:ext cx="1332907" cy="3009510"/>
          </a:xfrm>
          <a:prstGeom prst="rect">
            <a:avLst/>
          </a:prstGeom>
        </p:spPr>
      </p:pic>
    </p:spTree>
    <p:extLst>
      <p:ext uri="{BB962C8B-B14F-4D97-AF65-F5344CB8AC3E}">
        <p14:creationId xmlns:p14="http://schemas.microsoft.com/office/powerpoint/2010/main" val="388718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0A0D8-3CE2-3FBA-B984-B43C187ADA0E}"/>
              </a:ext>
            </a:extLst>
          </p:cNvPr>
          <p:cNvSpPr txBox="1"/>
          <p:nvPr/>
        </p:nvSpPr>
        <p:spPr>
          <a:xfrm>
            <a:off x="562052" y="450232"/>
            <a:ext cx="797844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Benefits of rugged enterprise tablets</a:t>
            </a:r>
            <a:endParaRPr lang="en-US" sz="1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70DB1-0336-3CDE-2D27-185159C91136}"/>
              </a:ext>
            </a:extLst>
          </p:cNvPr>
          <p:cNvSpPr txBox="1"/>
          <p:nvPr/>
        </p:nvSpPr>
        <p:spPr>
          <a:xfrm>
            <a:off x="562053" y="1101036"/>
            <a:ext cx="8819692" cy="1400383"/>
          </a:xfrm>
          <a:prstGeom prst="rect">
            <a:avLst/>
          </a:prstGeom>
          <a:noFill/>
        </p:spPr>
        <p:txBody>
          <a:bodyPr wrap="square" rtlCol="0">
            <a:spAutoFit/>
          </a:bodyPr>
          <a:lstStyle/>
          <a:p>
            <a:pPr>
              <a:spcBef>
                <a:spcPts val="600"/>
              </a:spcBef>
            </a:pPr>
            <a:r>
              <a:rPr lang="en-US" sz="1400" dirty="0">
                <a:solidFill>
                  <a:srgbClr val="0073E6"/>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Accelerate decision-making and task completion on the manufacturing plant floor, saving time and money </a:t>
            </a:r>
          </a:p>
          <a:p>
            <a:pPr>
              <a:spcBef>
                <a:spcPts val="600"/>
              </a:spcBef>
            </a:pPr>
            <a:r>
              <a:rPr lang="en-US" sz="1400" dirty="0">
                <a:solidFill>
                  <a:srgbClr val="0073E6"/>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Enhance productivity with mobile data access, reducing </a:t>
            </a:r>
            <a:r>
              <a:rPr lang="en-US" sz="1400" dirty="0" err="1">
                <a:solidFill>
                  <a:schemeClr val="bg1"/>
                </a:solidFill>
                <a:latin typeface="Arial" panose="020B0604020202020204" pitchFamily="34" charset="0"/>
                <a:cs typeface="Arial" panose="020B0604020202020204" pitchFamily="34" charset="0"/>
              </a:rPr>
              <a:t>labour</a:t>
            </a:r>
            <a:r>
              <a:rPr lang="en-US" sz="1400" dirty="0">
                <a:solidFill>
                  <a:schemeClr val="bg1"/>
                </a:solidFill>
                <a:latin typeface="Arial" panose="020B0604020202020204" pitchFamily="34" charset="0"/>
                <a:cs typeface="Arial" panose="020B0604020202020204" pitchFamily="34" charset="0"/>
              </a:rPr>
              <a:t> costs and increasing production quality</a:t>
            </a:r>
          </a:p>
          <a:p>
            <a:pPr>
              <a:spcBef>
                <a:spcPts val="600"/>
              </a:spcBef>
            </a:pPr>
            <a:r>
              <a:rPr lang="en-US" sz="1400" dirty="0">
                <a:solidFill>
                  <a:srgbClr val="0073E6"/>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Improve user experience with a large display that </a:t>
            </a:r>
            <a:r>
              <a:rPr lang="en-US" sz="1400" dirty="0" err="1">
                <a:solidFill>
                  <a:schemeClr val="bg1"/>
                </a:solidFill>
                <a:latin typeface="Arial" panose="020B0604020202020204" pitchFamily="34" charset="0"/>
                <a:cs typeface="Arial" panose="020B0604020202020204" pitchFamily="34" charset="0"/>
              </a:rPr>
              <a:t>minimises</a:t>
            </a:r>
            <a:r>
              <a:rPr lang="en-US" sz="1400" dirty="0">
                <a:solidFill>
                  <a:schemeClr val="bg1"/>
                </a:solidFill>
                <a:latin typeface="Arial" panose="020B0604020202020204" pitchFamily="34" charset="0"/>
                <a:cs typeface="Arial" panose="020B0604020202020204" pitchFamily="34" charset="0"/>
              </a:rPr>
              <a:t> scrolling and boosts information accessibility</a:t>
            </a:r>
          </a:p>
          <a:p>
            <a:pPr>
              <a:spcBef>
                <a:spcPts val="600"/>
              </a:spcBef>
            </a:pPr>
            <a:r>
              <a:rPr lang="en-US" sz="1400" dirty="0">
                <a:solidFill>
                  <a:schemeClr val="bg1"/>
                </a:solidFill>
                <a:latin typeface="Arial" panose="020B0604020202020204" pitchFamily="34" charset="0"/>
                <a:cs typeface="Arial" panose="020B0604020202020204" pitchFamily="34" charset="0"/>
              </a:rPr>
              <a:t>   - Enable engineers to access detailed equipment schematics, conduct video calls with remote experts,</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     and view PLC data</a:t>
            </a:r>
          </a:p>
        </p:txBody>
      </p:sp>
      <p:sp>
        <p:nvSpPr>
          <p:cNvPr id="7" name="TextBox 6">
            <a:extLst>
              <a:ext uri="{FF2B5EF4-FFF2-40B4-BE49-F238E27FC236}">
                <a16:creationId xmlns:a16="http://schemas.microsoft.com/office/drawing/2014/main" id="{3636C6E9-E936-0C17-8C56-1EB9EF1A22EC}"/>
              </a:ext>
            </a:extLst>
          </p:cNvPr>
          <p:cNvSpPr txBox="1"/>
          <p:nvPr/>
        </p:nvSpPr>
        <p:spPr>
          <a:xfrm>
            <a:off x="836373" y="2660641"/>
            <a:ext cx="7978444" cy="369332"/>
          </a:xfrm>
          <a:prstGeom prst="rect">
            <a:avLst/>
          </a:prstGeom>
          <a:noFill/>
        </p:spPr>
        <p:txBody>
          <a:bodyPr wrap="square" rtlCol="0">
            <a:spAutoFit/>
          </a:bodyPr>
          <a:lstStyle/>
          <a:p>
            <a:pPr algn="ctr"/>
            <a:r>
              <a:rPr lang="en-US" b="1" dirty="0">
                <a:solidFill>
                  <a:srgbClr val="0073E6"/>
                </a:solidFill>
                <a:latin typeface="Arial" panose="020B0604020202020204" pitchFamily="34" charset="0"/>
                <a:cs typeface="Arial" panose="020B0604020202020204" pitchFamily="34" charset="0"/>
              </a:rPr>
              <a:t>Applications best suited for rugged enterprise tablets</a:t>
            </a:r>
            <a:endParaRPr lang="en-US" sz="10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9659A9A-41B0-4D77-7791-FA3C87E84A4E}"/>
              </a:ext>
            </a:extLst>
          </p:cNvPr>
          <p:cNvPicPr>
            <a:picLocks noChangeAspect="1"/>
          </p:cNvPicPr>
          <p:nvPr/>
        </p:nvPicPr>
        <p:blipFill>
          <a:blip r:embed="rId2"/>
          <a:stretch>
            <a:fillRect/>
          </a:stretch>
        </p:blipFill>
        <p:spPr>
          <a:xfrm>
            <a:off x="2151126" y="3227384"/>
            <a:ext cx="1004972" cy="1004972"/>
          </a:xfrm>
          <a:prstGeom prst="rect">
            <a:avLst/>
          </a:prstGeom>
        </p:spPr>
      </p:pic>
      <p:pic>
        <p:nvPicPr>
          <p:cNvPr id="9" name="Picture 8">
            <a:extLst>
              <a:ext uri="{FF2B5EF4-FFF2-40B4-BE49-F238E27FC236}">
                <a16:creationId xmlns:a16="http://schemas.microsoft.com/office/drawing/2014/main" id="{9E1F2005-8662-9607-DB13-9C72123AB1F2}"/>
              </a:ext>
            </a:extLst>
          </p:cNvPr>
          <p:cNvPicPr>
            <a:picLocks noChangeAspect="1"/>
          </p:cNvPicPr>
          <p:nvPr/>
        </p:nvPicPr>
        <p:blipFill>
          <a:blip r:embed="rId3"/>
          <a:stretch>
            <a:fillRect/>
          </a:stretch>
        </p:blipFill>
        <p:spPr>
          <a:xfrm>
            <a:off x="4415639" y="3227384"/>
            <a:ext cx="1004972" cy="1004972"/>
          </a:xfrm>
          <a:prstGeom prst="rect">
            <a:avLst/>
          </a:prstGeom>
        </p:spPr>
      </p:pic>
      <p:pic>
        <p:nvPicPr>
          <p:cNvPr id="10" name="Picture 9">
            <a:extLst>
              <a:ext uri="{FF2B5EF4-FFF2-40B4-BE49-F238E27FC236}">
                <a16:creationId xmlns:a16="http://schemas.microsoft.com/office/drawing/2014/main" id="{A9535BA4-4366-6B88-07AA-9530F8813B00}"/>
              </a:ext>
            </a:extLst>
          </p:cNvPr>
          <p:cNvPicPr>
            <a:picLocks noChangeAspect="1"/>
          </p:cNvPicPr>
          <p:nvPr/>
        </p:nvPicPr>
        <p:blipFill>
          <a:blip r:embed="rId4"/>
          <a:stretch>
            <a:fillRect/>
          </a:stretch>
        </p:blipFill>
        <p:spPr>
          <a:xfrm>
            <a:off x="6680152" y="3161439"/>
            <a:ext cx="1004972" cy="1004972"/>
          </a:xfrm>
          <a:prstGeom prst="rect">
            <a:avLst/>
          </a:prstGeom>
        </p:spPr>
      </p:pic>
      <p:pic>
        <p:nvPicPr>
          <p:cNvPr id="11" name="Picture 10">
            <a:extLst>
              <a:ext uri="{FF2B5EF4-FFF2-40B4-BE49-F238E27FC236}">
                <a16:creationId xmlns:a16="http://schemas.microsoft.com/office/drawing/2014/main" id="{D3D78A80-880E-C856-E105-B5483D2DA72E}"/>
              </a:ext>
            </a:extLst>
          </p:cNvPr>
          <p:cNvPicPr>
            <a:picLocks noChangeAspect="1"/>
          </p:cNvPicPr>
          <p:nvPr/>
        </p:nvPicPr>
        <p:blipFill>
          <a:blip r:embed="rId5"/>
          <a:stretch>
            <a:fillRect/>
          </a:stretch>
        </p:blipFill>
        <p:spPr>
          <a:xfrm>
            <a:off x="2151126" y="4953300"/>
            <a:ext cx="1004972" cy="1004972"/>
          </a:xfrm>
          <a:prstGeom prst="rect">
            <a:avLst/>
          </a:prstGeom>
        </p:spPr>
      </p:pic>
      <p:pic>
        <p:nvPicPr>
          <p:cNvPr id="12" name="Picture 11">
            <a:extLst>
              <a:ext uri="{FF2B5EF4-FFF2-40B4-BE49-F238E27FC236}">
                <a16:creationId xmlns:a16="http://schemas.microsoft.com/office/drawing/2014/main" id="{6AED4D4D-8732-B156-BF00-8ACFA2822788}"/>
              </a:ext>
            </a:extLst>
          </p:cNvPr>
          <p:cNvPicPr>
            <a:picLocks noChangeAspect="1"/>
          </p:cNvPicPr>
          <p:nvPr/>
        </p:nvPicPr>
        <p:blipFill>
          <a:blip r:embed="rId6"/>
          <a:stretch>
            <a:fillRect/>
          </a:stretch>
        </p:blipFill>
        <p:spPr>
          <a:xfrm>
            <a:off x="4415639" y="5004767"/>
            <a:ext cx="1004972" cy="1004972"/>
          </a:xfrm>
          <a:prstGeom prst="rect">
            <a:avLst/>
          </a:prstGeom>
        </p:spPr>
      </p:pic>
      <p:pic>
        <p:nvPicPr>
          <p:cNvPr id="13" name="Picture 12">
            <a:extLst>
              <a:ext uri="{FF2B5EF4-FFF2-40B4-BE49-F238E27FC236}">
                <a16:creationId xmlns:a16="http://schemas.microsoft.com/office/drawing/2014/main" id="{7CBDF6C0-6B7E-4744-A0DB-7B1F3A50FC11}"/>
              </a:ext>
            </a:extLst>
          </p:cNvPr>
          <p:cNvPicPr>
            <a:picLocks noChangeAspect="1"/>
          </p:cNvPicPr>
          <p:nvPr/>
        </p:nvPicPr>
        <p:blipFill>
          <a:blip r:embed="rId7"/>
          <a:stretch>
            <a:fillRect/>
          </a:stretch>
        </p:blipFill>
        <p:spPr>
          <a:xfrm>
            <a:off x="6663843" y="5036161"/>
            <a:ext cx="1004972" cy="1004972"/>
          </a:xfrm>
          <a:prstGeom prst="rect">
            <a:avLst/>
          </a:prstGeom>
        </p:spPr>
      </p:pic>
      <p:sp>
        <p:nvSpPr>
          <p:cNvPr id="15" name="TextBox 14">
            <a:extLst>
              <a:ext uri="{FF2B5EF4-FFF2-40B4-BE49-F238E27FC236}">
                <a16:creationId xmlns:a16="http://schemas.microsoft.com/office/drawing/2014/main" id="{D92B6D92-C3D4-3C36-FF0F-16597E7BAB22}"/>
              </a:ext>
            </a:extLst>
          </p:cNvPr>
          <p:cNvSpPr txBox="1"/>
          <p:nvPr/>
        </p:nvSpPr>
        <p:spPr>
          <a:xfrm>
            <a:off x="1778693" y="4273943"/>
            <a:ext cx="1749838" cy="461665"/>
          </a:xfrm>
          <a:prstGeom prst="rect">
            <a:avLst/>
          </a:prstGeom>
          <a:noFill/>
        </p:spPr>
        <p:txBody>
          <a:bodyPr wrap="none" rtlCol="0">
            <a:spAutoFit/>
          </a:bodyPr>
          <a:lstStyle/>
          <a:p>
            <a:pPr algn="ctr"/>
            <a:r>
              <a:rPr lang="en-US" sz="1200" b="1" dirty="0">
                <a:solidFill>
                  <a:schemeClr val="bg1"/>
                </a:solidFill>
              </a:rPr>
              <a:t>Mobile Human to</a:t>
            </a:r>
            <a:br>
              <a:rPr lang="en-US" sz="1200" b="1" dirty="0">
                <a:solidFill>
                  <a:schemeClr val="bg1"/>
                </a:solidFill>
              </a:rPr>
            </a:br>
            <a:r>
              <a:rPr lang="en-US" sz="1200" b="1" dirty="0">
                <a:solidFill>
                  <a:schemeClr val="bg1"/>
                </a:solidFill>
              </a:rPr>
              <a:t>Machine Interface (HMI)</a:t>
            </a:r>
          </a:p>
        </p:txBody>
      </p:sp>
      <p:sp>
        <p:nvSpPr>
          <p:cNvPr id="16" name="TextBox 15">
            <a:extLst>
              <a:ext uri="{FF2B5EF4-FFF2-40B4-BE49-F238E27FC236}">
                <a16:creationId xmlns:a16="http://schemas.microsoft.com/office/drawing/2014/main" id="{1DDBF083-0C9E-BA9D-B6C2-BF8975927782}"/>
              </a:ext>
            </a:extLst>
          </p:cNvPr>
          <p:cNvSpPr txBox="1"/>
          <p:nvPr/>
        </p:nvSpPr>
        <p:spPr>
          <a:xfrm>
            <a:off x="4531906" y="4273943"/>
            <a:ext cx="833690" cy="461665"/>
          </a:xfrm>
          <a:prstGeom prst="rect">
            <a:avLst/>
          </a:prstGeom>
          <a:noFill/>
        </p:spPr>
        <p:txBody>
          <a:bodyPr wrap="none" rtlCol="0">
            <a:spAutoFit/>
          </a:bodyPr>
          <a:lstStyle/>
          <a:p>
            <a:pPr algn="ctr"/>
            <a:r>
              <a:rPr lang="en-US" sz="1200" b="1" dirty="0">
                <a:solidFill>
                  <a:schemeClr val="bg1"/>
                </a:solidFill>
              </a:rPr>
              <a:t>Quality</a:t>
            </a:r>
            <a:br>
              <a:rPr lang="en-US" sz="1200" b="1" dirty="0">
                <a:solidFill>
                  <a:schemeClr val="bg1"/>
                </a:solidFill>
              </a:rPr>
            </a:br>
            <a:r>
              <a:rPr lang="en-US" sz="1200" b="1" dirty="0">
                <a:solidFill>
                  <a:schemeClr val="bg1"/>
                </a:solidFill>
              </a:rPr>
              <a:t>Assurance</a:t>
            </a:r>
          </a:p>
        </p:txBody>
      </p:sp>
      <p:sp>
        <p:nvSpPr>
          <p:cNvPr id="19" name="TextBox 18">
            <a:extLst>
              <a:ext uri="{FF2B5EF4-FFF2-40B4-BE49-F238E27FC236}">
                <a16:creationId xmlns:a16="http://schemas.microsoft.com/office/drawing/2014/main" id="{D7790B21-827C-5011-306F-60CD2E001744}"/>
              </a:ext>
            </a:extLst>
          </p:cNvPr>
          <p:cNvSpPr txBox="1"/>
          <p:nvPr/>
        </p:nvSpPr>
        <p:spPr>
          <a:xfrm>
            <a:off x="6282979" y="4273943"/>
            <a:ext cx="1793824" cy="461665"/>
          </a:xfrm>
          <a:prstGeom prst="rect">
            <a:avLst/>
          </a:prstGeom>
          <a:noFill/>
        </p:spPr>
        <p:txBody>
          <a:bodyPr wrap="none" rtlCol="0">
            <a:spAutoFit/>
          </a:bodyPr>
          <a:lstStyle/>
          <a:p>
            <a:pPr algn="ctr"/>
            <a:r>
              <a:rPr lang="en-US" sz="1200" b="1" dirty="0">
                <a:solidFill>
                  <a:schemeClr val="bg1"/>
                </a:solidFill>
              </a:rPr>
              <a:t>Manufacturing Execution</a:t>
            </a:r>
            <a:br>
              <a:rPr lang="en-US" sz="1200" b="1" dirty="0">
                <a:solidFill>
                  <a:schemeClr val="bg1"/>
                </a:solidFill>
              </a:rPr>
            </a:br>
            <a:r>
              <a:rPr lang="en-US" sz="1200" b="1" dirty="0">
                <a:solidFill>
                  <a:schemeClr val="bg1"/>
                </a:solidFill>
              </a:rPr>
              <a:t>System (MES) Integration</a:t>
            </a:r>
          </a:p>
        </p:txBody>
      </p:sp>
      <p:sp>
        <p:nvSpPr>
          <p:cNvPr id="20" name="TextBox 19">
            <a:extLst>
              <a:ext uri="{FF2B5EF4-FFF2-40B4-BE49-F238E27FC236}">
                <a16:creationId xmlns:a16="http://schemas.microsoft.com/office/drawing/2014/main" id="{9D79BE0F-2947-1E7E-B027-CC79DC560F3F}"/>
              </a:ext>
            </a:extLst>
          </p:cNvPr>
          <p:cNvSpPr txBox="1"/>
          <p:nvPr/>
        </p:nvSpPr>
        <p:spPr>
          <a:xfrm>
            <a:off x="2304830" y="6069994"/>
            <a:ext cx="697563" cy="276999"/>
          </a:xfrm>
          <a:prstGeom prst="rect">
            <a:avLst/>
          </a:prstGeom>
          <a:noFill/>
        </p:spPr>
        <p:txBody>
          <a:bodyPr wrap="none" rtlCol="0">
            <a:spAutoFit/>
          </a:bodyPr>
          <a:lstStyle/>
          <a:p>
            <a:pPr algn="ctr"/>
            <a:r>
              <a:rPr lang="en-US" sz="1200" b="1" dirty="0">
                <a:solidFill>
                  <a:schemeClr val="bg1"/>
                </a:solidFill>
              </a:rPr>
              <a:t>Training</a:t>
            </a:r>
          </a:p>
        </p:txBody>
      </p:sp>
      <p:sp>
        <p:nvSpPr>
          <p:cNvPr id="21" name="TextBox 20">
            <a:extLst>
              <a:ext uri="{FF2B5EF4-FFF2-40B4-BE49-F238E27FC236}">
                <a16:creationId xmlns:a16="http://schemas.microsoft.com/office/drawing/2014/main" id="{F7AFCC7F-57C5-1DB4-30C1-B0718AB70ACF}"/>
              </a:ext>
            </a:extLst>
          </p:cNvPr>
          <p:cNvSpPr txBox="1"/>
          <p:nvPr/>
        </p:nvSpPr>
        <p:spPr>
          <a:xfrm>
            <a:off x="4215688" y="6069994"/>
            <a:ext cx="1404872" cy="276999"/>
          </a:xfrm>
          <a:prstGeom prst="rect">
            <a:avLst/>
          </a:prstGeom>
          <a:noFill/>
        </p:spPr>
        <p:txBody>
          <a:bodyPr wrap="none" rtlCol="0">
            <a:spAutoFit/>
          </a:bodyPr>
          <a:lstStyle/>
          <a:p>
            <a:pPr algn="ctr"/>
            <a:r>
              <a:rPr lang="en-US" sz="1200" b="1" dirty="0">
                <a:solidFill>
                  <a:schemeClr val="bg1"/>
                </a:solidFill>
              </a:rPr>
              <a:t>Plant Management</a:t>
            </a:r>
          </a:p>
        </p:txBody>
      </p:sp>
      <p:sp>
        <p:nvSpPr>
          <p:cNvPr id="22" name="TextBox 21">
            <a:extLst>
              <a:ext uri="{FF2B5EF4-FFF2-40B4-BE49-F238E27FC236}">
                <a16:creationId xmlns:a16="http://schemas.microsoft.com/office/drawing/2014/main" id="{AD0EA3CF-7148-1BC0-2BB2-BFA0C496D14D}"/>
              </a:ext>
            </a:extLst>
          </p:cNvPr>
          <p:cNvSpPr txBox="1"/>
          <p:nvPr/>
        </p:nvSpPr>
        <p:spPr>
          <a:xfrm>
            <a:off x="6279228" y="6069994"/>
            <a:ext cx="1801326" cy="461665"/>
          </a:xfrm>
          <a:prstGeom prst="rect">
            <a:avLst/>
          </a:prstGeom>
          <a:noFill/>
        </p:spPr>
        <p:txBody>
          <a:bodyPr wrap="none" rtlCol="0">
            <a:spAutoFit/>
          </a:bodyPr>
          <a:lstStyle/>
          <a:p>
            <a:pPr algn="ctr"/>
            <a:r>
              <a:rPr lang="en-US" sz="1200" b="1" dirty="0">
                <a:solidFill>
                  <a:schemeClr val="bg1"/>
                </a:solidFill>
              </a:rPr>
              <a:t>Warehouse Management</a:t>
            </a:r>
            <a:br>
              <a:rPr lang="en-US" sz="1200" b="1" dirty="0">
                <a:solidFill>
                  <a:schemeClr val="bg1"/>
                </a:solidFill>
              </a:rPr>
            </a:br>
            <a:r>
              <a:rPr lang="en-US" sz="1200" b="1" dirty="0">
                <a:solidFill>
                  <a:schemeClr val="bg1"/>
                </a:solidFill>
              </a:rPr>
              <a:t>System (WMS)</a:t>
            </a:r>
          </a:p>
        </p:txBody>
      </p:sp>
      <p:pic>
        <p:nvPicPr>
          <p:cNvPr id="24" name="Picture 23">
            <a:extLst>
              <a:ext uri="{FF2B5EF4-FFF2-40B4-BE49-F238E27FC236}">
                <a16:creationId xmlns:a16="http://schemas.microsoft.com/office/drawing/2014/main" id="{B2EBE92E-8B72-F96A-70FB-AE5804B7A570}"/>
              </a:ext>
            </a:extLst>
          </p:cNvPr>
          <p:cNvPicPr>
            <a:picLocks noChangeAspect="1"/>
          </p:cNvPicPr>
          <p:nvPr/>
        </p:nvPicPr>
        <p:blipFill>
          <a:blip r:embed="rId8"/>
          <a:stretch>
            <a:fillRect/>
          </a:stretch>
        </p:blipFill>
        <p:spPr>
          <a:xfrm>
            <a:off x="10134221" y="-27432"/>
            <a:ext cx="2106705" cy="4193843"/>
          </a:xfrm>
          <a:prstGeom prst="rect">
            <a:avLst/>
          </a:prstGeom>
        </p:spPr>
      </p:pic>
    </p:spTree>
    <p:extLst>
      <p:ext uri="{BB962C8B-B14F-4D97-AF65-F5344CB8AC3E}">
        <p14:creationId xmlns:p14="http://schemas.microsoft.com/office/powerpoint/2010/main" val="269804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Mobile Human to Machine Interface (HMI)</a:t>
            </a:r>
            <a:endParaRPr lang="en-US" sz="1400" dirty="0">
              <a:solidFill>
                <a:schemeClr val="bg1"/>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02CF56FC-29B5-217F-64B9-62C54758DD0D}"/>
              </a:ext>
            </a:extLst>
          </p:cNvPr>
          <p:cNvSpPr/>
          <p:nvPr/>
        </p:nvSpPr>
        <p:spPr>
          <a:xfrm>
            <a:off x="704088" y="1179576"/>
            <a:ext cx="10533888" cy="5228192"/>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296BCB4-D3CA-368F-6599-2BF54285C9B0}"/>
              </a:ext>
            </a:extLst>
          </p:cNvPr>
          <p:cNvSpPr txBox="1"/>
          <p:nvPr/>
        </p:nvSpPr>
        <p:spPr>
          <a:xfrm>
            <a:off x="982676" y="1384158"/>
            <a:ext cx="9761524" cy="76944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Enhance plant floor machine maintenance</a:t>
            </a:r>
          </a:p>
          <a:p>
            <a:r>
              <a:rPr lang="en-US" sz="1400" dirty="0">
                <a:latin typeface="Arial" panose="020B0604020202020204" pitchFamily="34" charset="0"/>
                <a:cs typeface="Arial" panose="020B0604020202020204" pitchFamily="34" charset="0"/>
              </a:rPr>
              <a:t>In-house technicians and engineers can use tablets to proactively service plant equipment, preventing unplanned downtime and faulty products. Engineers can also remotely control machines using tablets as mobile HMIs for the PLC.</a:t>
            </a:r>
            <a:endParaRPr lang="en-US"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3A994A-0EE7-1C2D-709C-E3F2F59F46C4}"/>
              </a:ext>
            </a:extLst>
          </p:cNvPr>
          <p:cNvSpPr txBox="1"/>
          <p:nvPr/>
        </p:nvSpPr>
        <p:spPr>
          <a:xfrm>
            <a:off x="704088" y="2298168"/>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pic>
        <p:nvPicPr>
          <p:cNvPr id="17" name="Picture 16">
            <a:extLst>
              <a:ext uri="{FF2B5EF4-FFF2-40B4-BE49-F238E27FC236}">
                <a16:creationId xmlns:a16="http://schemas.microsoft.com/office/drawing/2014/main" id="{43538B0B-0B53-43D3-789D-38D38CC75249}"/>
              </a:ext>
            </a:extLst>
          </p:cNvPr>
          <p:cNvPicPr>
            <a:picLocks noChangeAspect="1"/>
          </p:cNvPicPr>
          <p:nvPr/>
        </p:nvPicPr>
        <p:blipFill>
          <a:blip r:embed="rId2"/>
          <a:stretch>
            <a:fillRect/>
          </a:stretch>
        </p:blipFill>
        <p:spPr>
          <a:xfrm>
            <a:off x="704088" y="3676309"/>
            <a:ext cx="3118104" cy="2731459"/>
          </a:xfrm>
          <a:prstGeom prst="rect">
            <a:avLst/>
          </a:prstGeom>
        </p:spPr>
      </p:pic>
      <p:sp>
        <p:nvSpPr>
          <p:cNvPr id="18" name="TextBox 17">
            <a:extLst>
              <a:ext uri="{FF2B5EF4-FFF2-40B4-BE49-F238E27FC236}">
                <a16:creationId xmlns:a16="http://schemas.microsoft.com/office/drawing/2014/main" id="{8F2F6937-BD13-0C2E-EFFA-45BD46CEDB4D}"/>
              </a:ext>
            </a:extLst>
          </p:cNvPr>
          <p:cNvSpPr txBox="1"/>
          <p:nvPr/>
        </p:nvSpPr>
        <p:spPr>
          <a:xfrm>
            <a:off x="982676" y="2720867"/>
            <a:ext cx="5221354" cy="830997"/>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productivity </a:t>
            </a:r>
          </a:p>
          <a:p>
            <a:r>
              <a:rPr lang="en-US" sz="1200" dirty="0">
                <a:latin typeface="Arial" panose="020B0604020202020204" pitchFamily="34" charset="0"/>
                <a:cs typeface="Arial" panose="020B0604020202020204" pitchFamily="34" charset="0"/>
              </a:rPr>
              <a:t>  - Eliminate paper-based tasks, increasing daily work order completion</a:t>
            </a:r>
          </a:p>
          <a:p>
            <a:r>
              <a:rPr lang="en-US" sz="1200" dirty="0">
                <a:latin typeface="Arial" panose="020B0604020202020204" pitchFamily="34" charset="0"/>
                <a:cs typeface="Arial" panose="020B0604020202020204" pitchFamily="34" charset="0"/>
              </a:rPr>
              <a:t>  - For example, engineers can service more machines per day using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rugged tablets as mobile workstations</a:t>
            </a:r>
          </a:p>
        </p:txBody>
      </p:sp>
      <p:sp>
        <p:nvSpPr>
          <p:cNvPr id="23" name="TextBox 22">
            <a:extLst>
              <a:ext uri="{FF2B5EF4-FFF2-40B4-BE49-F238E27FC236}">
                <a16:creationId xmlns:a16="http://schemas.microsoft.com/office/drawing/2014/main" id="{758F18CA-20F8-3EE9-CE37-C66545990FE9}"/>
              </a:ext>
            </a:extLst>
          </p:cNvPr>
          <p:cNvSpPr txBox="1"/>
          <p:nvPr/>
        </p:nvSpPr>
        <p:spPr>
          <a:xfrm>
            <a:off x="3299831" y="3578622"/>
            <a:ext cx="2993075" cy="2677656"/>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Enhance efficiency through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streamlined workflows</a:t>
            </a:r>
          </a:p>
          <a:p>
            <a:r>
              <a:rPr lang="en-US" sz="1200" dirty="0">
                <a:latin typeface="Arial" panose="020B0604020202020204" pitchFamily="34" charset="0"/>
                <a:cs typeface="Arial" panose="020B0604020202020204" pitchFamily="34" charset="0"/>
              </a:rPr>
              <a:t>    - Eliminates the need for control room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calls and manual searches for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equipment readings and schematics</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Digitalised</a:t>
            </a:r>
            <a:r>
              <a:rPr lang="en-US" sz="1200" b="1" dirty="0">
                <a:latin typeface="Arial" panose="020B0604020202020204" pitchFamily="34" charset="0"/>
                <a:cs typeface="Arial" panose="020B0604020202020204" pitchFamily="34" charset="0"/>
              </a:rPr>
              <a:t> maintenance records </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Replace paper checklists with</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electronic forms for automated,</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error-proof data capture</a:t>
            </a:r>
          </a:p>
          <a:p>
            <a:r>
              <a:rPr lang="en-US" sz="1200" dirty="0">
                <a:latin typeface="Arial" panose="020B0604020202020204" pitchFamily="34" charset="0"/>
                <a:cs typeface="Arial" panose="020B0604020202020204" pitchFamily="34" charset="0"/>
              </a:rPr>
              <a:t>    - Digital data predicts downtime and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identifies bottlenecks by comparing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maintenance records across similar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machines</a:t>
            </a:r>
          </a:p>
        </p:txBody>
      </p:sp>
      <p:sp>
        <p:nvSpPr>
          <p:cNvPr id="25" name="TextBox 24">
            <a:extLst>
              <a:ext uri="{FF2B5EF4-FFF2-40B4-BE49-F238E27FC236}">
                <a16:creationId xmlns:a16="http://schemas.microsoft.com/office/drawing/2014/main" id="{6421C938-9052-0FBF-4575-A6A49285E206}"/>
              </a:ext>
            </a:extLst>
          </p:cNvPr>
          <p:cNvSpPr txBox="1"/>
          <p:nvPr/>
        </p:nvSpPr>
        <p:spPr>
          <a:xfrm>
            <a:off x="6292906" y="2720867"/>
            <a:ext cx="4916418" cy="3231654"/>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safety</a:t>
            </a:r>
          </a:p>
          <a:p>
            <a:r>
              <a:rPr lang="en-US" sz="1200" dirty="0">
                <a:latin typeface="Arial" panose="020B0604020202020204" pitchFamily="34" charset="0"/>
                <a:cs typeface="Arial" panose="020B0604020202020204" pitchFamily="34" charset="0"/>
              </a:rPr>
              <a:t>  - Monitor workers’ activity in real-time via integrated </a:t>
            </a:r>
            <a:r>
              <a:rPr lang="en-US" sz="1200" dirty="0" err="1">
                <a:latin typeface="Arial" panose="020B0604020202020204" pitchFamily="34" charset="0"/>
                <a:cs typeface="Arial" panose="020B0604020202020204" pitchFamily="34" charset="0"/>
              </a:rPr>
              <a:t>locationing</a:t>
            </a:r>
            <a:r>
              <a:rPr lang="en-US" sz="12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technologies, to ensure safety during evacuations</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Better workforce management </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Track work order completion times to identify workers that need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training and potential mentors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a:t>
            </a: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Boost collaboration for faster, more accurate maintenance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Facilitate instant communication with engineers via video call or</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push-to-talk</a:t>
            </a:r>
          </a:p>
          <a:p>
            <a:br>
              <a:rPr lang="en-US" sz="1200" dirty="0">
                <a:latin typeface="Arial" panose="020B0604020202020204" pitchFamily="34" charset="0"/>
                <a:cs typeface="Arial" panose="020B0604020202020204" pitchFamily="34" charset="0"/>
              </a:rPr>
            </a:br>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Augmented reality and </a:t>
            </a:r>
            <a:r>
              <a:rPr lang="en-US" sz="1200" b="1" dirty="0" err="1">
                <a:latin typeface="Arial" panose="020B0604020202020204" pitchFamily="34" charset="0"/>
                <a:cs typeface="Arial" panose="020B0604020202020204" pitchFamily="34" charset="0"/>
              </a:rPr>
              <a:t>digitised</a:t>
            </a:r>
            <a:r>
              <a:rPr lang="en-US" sz="1200" b="1" dirty="0">
                <a:latin typeface="Arial" panose="020B0604020202020204" pitchFamily="34" charset="0"/>
                <a:cs typeface="Arial" panose="020B0604020202020204" pitchFamily="34" charset="0"/>
              </a:rPr>
              <a:t> work instructions</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Visually guide employees through steps for maintenance</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Enable new and less experienced workers to accurately</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complete maintenance during training</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50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Quality Assurance</a:t>
            </a:r>
            <a:endParaRPr lang="en-US" sz="1400" dirty="0">
              <a:solidFill>
                <a:schemeClr val="bg1"/>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02CF56FC-29B5-217F-64B9-62C54758DD0D}"/>
              </a:ext>
            </a:extLst>
          </p:cNvPr>
          <p:cNvSpPr/>
          <p:nvPr/>
        </p:nvSpPr>
        <p:spPr>
          <a:xfrm>
            <a:off x="704088" y="1179576"/>
            <a:ext cx="10533888" cy="5228192"/>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296BCB4-D3CA-368F-6599-2BF54285C9B0}"/>
              </a:ext>
            </a:extLst>
          </p:cNvPr>
          <p:cNvSpPr txBox="1"/>
          <p:nvPr/>
        </p:nvSpPr>
        <p:spPr>
          <a:xfrm>
            <a:off x="982676" y="1384158"/>
            <a:ext cx="9761524" cy="76944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Quality checks anytime, anywhere </a:t>
            </a:r>
          </a:p>
          <a:p>
            <a:r>
              <a:rPr lang="en-US" sz="1400" dirty="0">
                <a:latin typeface="Arial" panose="020B0604020202020204" pitchFamily="34" charset="0"/>
                <a:cs typeface="Arial" panose="020B0604020202020204" pitchFamily="34" charset="0"/>
              </a:rPr>
              <a:t>Conduct on-site quality checks by scanning barcodes and snapping photos to document raw materials and</a:t>
            </a:r>
          </a:p>
          <a:p>
            <a:r>
              <a:rPr lang="en-US" sz="1400" dirty="0">
                <a:latin typeface="Arial" panose="020B0604020202020204" pitchFamily="34" charset="0"/>
                <a:cs typeface="Arial" panose="020B0604020202020204" pitchFamily="34" charset="0"/>
              </a:rPr>
              <a:t>finished products, eliminating the need for transportation to a QC station.</a:t>
            </a:r>
            <a:endParaRPr lang="en-US"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3A994A-0EE7-1C2D-709C-E3F2F59F46C4}"/>
              </a:ext>
            </a:extLst>
          </p:cNvPr>
          <p:cNvSpPr txBox="1"/>
          <p:nvPr/>
        </p:nvSpPr>
        <p:spPr>
          <a:xfrm>
            <a:off x="704088" y="2298168"/>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25" name="TextBox 24">
            <a:extLst>
              <a:ext uri="{FF2B5EF4-FFF2-40B4-BE49-F238E27FC236}">
                <a16:creationId xmlns:a16="http://schemas.microsoft.com/office/drawing/2014/main" id="{6421C938-9052-0FBF-4575-A6A49285E206}"/>
              </a:ext>
            </a:extLst>
          </p:cNvPr>
          <p:cNvSpPr txBox="1"/>
          <p:nvPr/>
        </p:nvSpPr>
        <p:spPr>
          <a:xfrm>
            <a:off x="6072566" y="2720867"/>
            <a:ext cx="4916418" cy="2308324"/>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Better workforce management </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Track work order completion times to identify</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workers that need training and potential mentors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Better management of </a:t>
            </a:r>
            <a:r>
              <a:rPr lang="en-US" sz="1200" b="1" dirty="0" err="1">
                <a:latin typeface="Arial" panose="020B0604020202020204" pitchFamily="34" charset="0"/>
                <a:cs typeface="Arial" panose="020B0604020202020204" pitchFamily="34" charset="0"/>
              </a:rPr>
              <a:t>labour</a:t>
            </a:r>
            <a:r>
              <a:rPr lang="en-US" sz="1200" b="1" dirty="0">
                <a:latin typeface="Arial" panose="020B0604020202020204" pitchFamily="34" charset="0"/>
                <a:cs typeface="Arial" panose="020B0604020202020204" pitchFamily="34" charset="0"/>
              </a:rPr>
              <a:t> shortages</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Remote expert assistance ensures quality</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standards regardless of location</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Enable new and less</a:t>
            </a:r>
          </a:p>
          <a:p>
            <a:r>
              <a:rPr lang="en-US" sz="1200" b="1" dirty="0">
                <a:latin typeface="Arial" panose="020B0604020202020204" pitchFamily="34" charset="0"/>
                <a:cs typeface="Arial" panose="020B0604020202020204" pitchFamily="34" charset="0"/>
              </a:rPr>
              <a:t>  experienced workers to</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accurately complete</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maintenance during training</a:t>
            </a:r>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B33BD2F-C4E7-813A-3FAF-3504EB9B2045}"/>
              </a:ext>
            </a:extLst>
          </p:cNvPr>
          <p:cNvSpPr txBox="1"/>
          <p:nvPr/>
        </p:nvSpPr>
        <p:spPr>
          <a:xfrm>
            <a:off x="1011038" y="2720867"/>
            <a:ext cx="5084961" cy="3600986"/>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productivity</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Conduct more spot checks daily, increasing workforce efficiency</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Enhance efficiency through streamlined workflows and</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data </a:t>
            </a:r>
            <a:r>
              <a:rPr lang="en-US" sz="1200" b="1" dirty="0" err="1">
                <a:latin typeface="Arial" panose="020B0604020202020204" pitchFamily="34" charset="0"/>
                <a:cs typeface="Arial" panose="020B0604020202020204" pitchFamily="34" charset="0"/>
              </a:rPr>
              <a:t>digitisation</a:t>
            </a:r>
            <a:r>
              <a:rPr lang="en-US" sz="1200" b="1" dirty="0">
                <a:latin typeface="Arial" panose="020B0604020202020204" pitchFamily="34" charset="0"/>
                <a:cs typeface="Arial" panose="020B0604020202020204" pitchFamily="34" charset="0"/>
              </a:rPr>
              <a:t> </a:t>
            </a:r>
            <a:br>
              <a:rPr lang="en-US" sz="1200" b="1"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Capture data faster and accurately with electronic checklists</a:t>
            </a:r>
          </a:p>
          <a:p>
            <a:r>
              <a:rPr lang="en-US" sz="1200" dirty="0">
                <a:latin typeface="Arial" panose="020B0604020202020204" pitchFamily="34" charset="0"/>
                <a:cs typeface="Arial" panose="020B0604020202020204" pitchFamily="34" charset="0"/>
              </a:rPr>
              <a:t>   - Gain visibility into operations and detect errors using data insights </a:t>
            </a:r>
          </a:p>
          <a:p>
            <a:r>
              <a:rPr lang="en-US" sz="1200" dirty="0">
                <a:latin typeface="Arial" panose="020B0604020202020204" pitchFamily="34" charset="0"/>
                <a:cs typeface="Arial" panose="020B0604020202020204" pitchFamily="34" charset="0"/>
              </a:rPr>
              <a:t>   - Resolve quality issues swiftly through video calls and push-to-talk,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minimising</a:t>
            </a:r>
            <a:r>
              <a:rPr lang="en-US" sz="1200" dirty="0">
                <a:latin typeface="Arial" panose="020B0604020202020204" pitchFamily="34" charset="0"/>
                <a:cs typeface="Arial" panose="020B0604020202020204" pitchFamily="34" charset="0"/>
              </a:rPr>
              <a:t> costs related to quality issues</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indent="-457200"/>
            <a:r>
              <a:rPr lang="en-US" sz="1200" b="1" dirty="0">
                <a:solidFill>
                  <a:srgbClr val="0073E6"/>
                </a:solidFill>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Digitised</a:t>
            </a:r>
            <a:r>
              <a:rPr lang="en-US" sz="1200" b="1" dirty="0">
                <a:latin typeface="Arial" panose="020B0604020202020204" pitchFamily="34" charset="0"/>
                <a:cs typeface="Arial" panose="020B0604020202020204" pitchFamily="34" charset="0"/>
              </a:rPr>
              <a:t> work instructions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Improve data integrity by using electronic manufacturing travelers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and build books</a:t>
            </a:r>
          </a:p>
          <a:p>
            <a:endParaRPr lang="en-US" sz="12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Capture data faster and more accurately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 Electronic quality checklists replace paper checklists, minimizing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     manual </a:t>
            </a:r>
            <a:r>
              <a:rPr lang="en-US" sz="1200" dirty="0" err="1">
                <a:latin typeface="Arial" panose="020B0604020202020204" pitchFamily="34" charset="0"/>
                <a:cs typeface="Arial" panose="020B0604020202020204" pitchFamily="34" charset="0"/>
              </a:rPr>
              <a:t>labour</a:t>
            </a:r>
            <a:r>
              <a:rPr lang="en-US" sz="1200" dirty="0">
                <a:latin typeface="Arial" panose="020B0604020202020204" pitchFamily="34" charset="0"/>
                <a:cs typeface="Arial" panose="020B0604020202020204" pitchFamily="34" charset="0"/>
              </a:rPr>
              <a:t> and errors</a:t>
            </a:r>
          </a:p>
          <a:p>
            <a:r>
              <a:rPr lang="en-US" sz="1200" dirty="0">
                <a:latin typeface="Arial" panose="020B0604020202020204" pitchFamily="34" charset="0"/>
                <a:cs typeface="Arial" panose="020B0604020202020204" pitchFamily="34" charset="0"/>
              </a:rPr>
              <a:t>   - Barcode scanning enables accurate capture of product information</a:t>
            </a:r>
          </a:p>
          <a:p>
            <a:endParaRPr lang="en-US"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600E1D0-45C3-A626-4D46-C739C775801A}"/>
              </a:ext>
            </a:extLst>
          </p:cNvPr>
          <p:cNvPicPr>
            <a:picLocks noChangeAspect="1"/>
          </p:cNvPicPr>
          <p:nvPr/>
        </p:nvPicPr>
        <p:blipFill>
          <a:blip r:embed="rId2"/>
          <a:stretch>
            <a:fillRect/>
          </a:stretch>
        </p:blipFill>
        <p:spPr>
          <a:xfrm>
            <a:off x="8115384" y="2002164"/>
            <a:ext cx="3122592" cy="4429880"/>
          </a:xfrm>
          <a:prstGeom prst="rect">
            <a:avLst/>
          </a:prstGeom>
        </p:spPr>
      </p:pic>
    </p:spTree>
    <p:extLst>
      <p:ext uri="{BB962C8B-B14F-4D97-AF65-F5344CB8AC3E}">
        <p14:creationId xmlns:p14="http://schemas.microsoft.com/office/powerpoint/2010/main" val="516725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ECF646C-19AA-EEF3-5514-1C2233AD0B84}"/>
              </a:ext>
            </a:extLst>
          </p:cNvPr>
          <p:cNvSpPr/>
          <p:nvPr/>
        </p:nvSpPr>
        <p:spPr>
          <a:xfrm>
            <a:off x="5889546" y="1179576"/>
            <a:ext cx="4874909" cy="5228192"/>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D3E5CAA2-0A87-57E7-D9B4-C7E55CD4BA78}"/>
              </a:ext>
            </a:extLst>
          </p:cNvPr>
          <p:cNvPicPr>
            <a:picLocks noChangeAspect="1"/>
          </p:cNvPicPr>
          <p:nvPr/>
        </p:nvPicPr>
        <p:blipFill>
          <a:blip r:embed="rId2"/>
          <a:stretch>
            <a:fillRect/>
          </a:stretch>
        </p:blipFill>
        <p:spPr>
          <a:xfrm>
            <a:off x="5897523" y="3842403"/>
            <a:ext cx="4874909" cy="2562452"/>
          </a:xfrm>
          <a:prstGeom prst="rect">
            <a:avLst/>
          </a:prstGeom>
        </p:spPr>
      </p:pic>
      <p:sp>
        <p:nvSpPr>
          <p:cNvPr id="2" name="TextBox 1">
            <a:extLst>
              <a:ext uri="{FF2B5EF4-FFF2-40B4-BE49-F238E27FC236}">
                <a16:creationId xmlns:a16="http://schemas.microsoft.com/office/drawing/2014/main" id="{FDF0A0D8-3CE2-3FBA-B984-B43C187ADA0E}"/>
              </a:ext>
            </a:extLst>
          </p:cNvPr>
          <p:cNvSpPr txBox="1"/>
          <p:nvPr/>
        </p:nvSpPr>
        <p:spPr>
          <a:xfrm>
            <a:off x="562052" y="450232"/>
            <a:ext cx="9761524" cy="584775"/>
          </a:xfrm>
          <a:prstGeom prst="rect">
            <a:avLst/>
          </a:prstGeom>
          <a:noFill/>
        </p:spPr>
        <p:txBody>
          <a:bodyPr wrap="square" rtlCol="0">
            <a:spAutoFit/>
          </a:bodyPr>
          <a:lstStyle/>
          <a:p>
            <a:r>
              <a:rPr lang="en-US" sz="3200" b="1" dirty="0">
                <a:solidFill>
                  <a:srgbClr val="0073E6"/>
                </a:solidFill>
                <a:latin typeface="Arial" panose="020B0604020202020204" pitchFamily="34" charset="0"/>
                <a:cs typeface="Arial" panose="020B0604020202020204" pitchFamily="34" charset="0"/>
              </a:rPr>
              <a:t>Manufacturing Execution System (MES)</a:t>
            </a:r>
            <a:endParaRPr lang="en-US" sz="1400" dirty="0">
              <a:solidFill>
                <a:schemeClr val="bg1"/>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02CF56FC-29B5-217F-64B9-62C54758DD0D}"/>
              </a:ext>
            </a:extLst>
          </p:cNvPr>
          <p:cNvSpPr/>
          <p:nvPr/>
        </p:nvSpPr>
        <p:spPr>
          <a:xfrm>
            <a:off x="704088" y="1179576"/>
            <a:ext cx="4874909" cy="5228192"/>
          </a:xfrm>
          <a:prstGeom prst="roundRect">
            <a:avLst>
              <a:gd name="adj" fmla="val 490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296BCB4-D3CA-368F-6599-2BF54285C9B0}"/>
              </a:ext>
            </a:extLst>
          </p:cNvPr>
          <p:cNvSpPr txBox="1"/>
          <p:nvPr/>
        </p:nvSpPr>
        <p:spPr>
          <a:xfrm>
            <a:off x="982676" y="1384158"/>
            <a:ext cx="4387978" cy="1523494"/>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Digital assembly instructions on the production line</a:t>
            </a:r>
          </a:p>
          <a:p>
            <a:pPr>
              <a:spcBef>
                <a:spcPts val="300"/>
              </a:spcBef>
            </a:pPr>
            <a:r>
              <a:rPr lang="en-US" sz="1400" dirty="0">
                <a:latin typeface="Arial" panose="020B0604020202020204" pitchFamily="34" charset="0"/>
                <a:cs typeface="Arial" panose="020B0604020202020204" pitchFamily="34" charset="0"/>
              </a:rPr>
              <a:t>MES on tablets provide digital assembly instructions at any station, ensuring accurate assembly across all assembly line types and safeguarding product quality, even with less experienced workers. </a:t>
            </a:r>
            <a:endParaRPr lang="en-US" sz="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3A994A-0EE7-1C2D-709C-E3F2F59F46C4}"/>
              </a:ext>
            </a:extLst>
          </p:cNvPr>
          <p:cNvSpPr txBox="1"/>
          <p:nvPr/>
        </p:nvSpPr>
        <p:spPr>
          <a:xfrm>
            <a:off x="704088" y="2975277"/>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4" name="TextBox 3">
            <a:extLst>
              <a:ext uri="{FF2B5EF4-FFF2-40B4-BE49-F238E27FC236}">
                <a16:creationId xmlns:a16="http://schemas.microsoft.com/office/drawing/2014/main" id="{3B33BD2F-C4E7-813A-3FAF-3504EB9B2045}"/>
              </a:ext>
            </a:extLst>
          </p:cNvPr>
          <p:cNvSpPr txBox="1"/>
          <p:nvPr/>
        </p:nvSpPr>
        <p:spPr>
          <a:xfrm>
            <a:off x="1011039" y="3340102"/>
            <a:ext cx="4695280" cy="1831271"/>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Improve documentation</a:t>
            </a:r>
            <a:br>
              <a:rPr lang="en-US" sz="12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Scan barcodes on a finished</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assembly and capture photos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of work in process</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Increase flexibility in</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  production</a:t>
            </a:r>
            <a:br>
              <a:rPr lang="en-US" sz="11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a:t>
            </a:r>
            <a:r>
              <a:rPr lang="en-US" sz="1100" dirty="0">
                <a:effectLst/>
                <a:latin typeface="Arial" panose="020B0604020202020204" pitchFamily="34" charset="0"/>
                <a:ea typeface="Times New Roman" panose="02020603050405020304" pitchFamily="18" charset="0"/>
                <a:cs typeface="Arial" panose="020B0604020202020204" pitchFamily="34" charset="0"/>
              </a:rPr>
              <a:t>Use tablets to move between</a:t>
            </a:r>
            <a:br>
              <a:rPr lang="en-US" sz="1100" dirty="0">
                <a:effectLst/>
                <a:latin typeface="Arial" panose="020B0604020202020204" pitchFamily="34" charset="0"/>
                <a:ea typeface="Times New Roman" panose="02020603050405020304" pitchFamily="18" charset="0"/>
                <a:cs typeface="Arial" panose="020B0604020202020204" pitchFamily="34" charset="0"/>
              </a:rPr>
            </a:br>
            <a:r>
              <a:rPr lang="en-US" sz="1100" dirty="0">
                <a:effectLst/>
                <a:latin typeface="Arial" panose="020B0604020202020204" pitchFamily="34" charset="0"/>
                <a:ea typeface="Times New Roman" panose="02020603050405020304" pitchFamily="18" charset="0"/>
                <a:cs typeface="Arial" panose="020B0604020202020204" pitchFamily="34" charset="0"/>
              </a:rPr>
              <a:t>     stations or access fixed tablets</a:t>
            </a:r>
            <a:br>
              <a:rPr lang="en-US" sz="1100" dirty="0">
                <a:effectLst/>
                <a:latin typeface="Arial" panose="020B0604020202020204" pitchFamily="34" charset="0"/>
                <a:ea typeface="Times New Roman" panose="02020603050405020304" pitchFamily="18" charset="0"/>
                <a:cs typeface="Arial" panose="020B0604020202020204" pitchFamily="34" charset="0"/>
              </a:rPr>
            </a:br>
            <a:r>
              <a:rPr lang="en-US" sz="1100" dirty="0">
                <a:effectLst/>
                <a:latin typeface="Arial" panose="020B0604020202020204" pitchFamily="34" charset="0"/>
                <a:ea typeface="Times New Roman" panose="02020603050405020304" pitchFamily="18" charset="0"/>
                <a:cs typeface="Arial" panose="020B0604020202020204" pitchFamily="34" charset="0"/>
              </a:rPr>
              <a:t>     on the assembly line</a:t>
            </a:r>
          </a:p>
        </p:txBody>
      </p:sp>
      <p:pic>
        <p:nvPicPr>
          <p:cNvPr id="8" name="Picture 7">
            <a:extLst>
              <a:ext uri="{FF2B5EF4-FFF2-40B4-BE49-F238E27FC236}">
                <a16:creationId xmlns:a16="http://schemas.microsoft.com/office/drawing/2014/main" id="{1D5D386F-301A-D102-646C-00A063D740C1}"/>
              </a:ext>
            </a:extLst>
          </p:cNvPr>
          <p:cNvPicPr>
            <a:picLocks noChangeAspect="1"/>
          </p:cNvPicPr>
          <p:nvPr/>
        </p:nvPicPr>
        <p:blipFill>
          <a:blip r:embed="rId3"/>
          <a:stretch>
            <a:fillRect/>
          </a:stretch>
        </p:blipFill>
        <p:spPr>
          <a:xfrm>
            <a:off x="2753196" y="3346598"/>
            <a:ext cx="2825800" cy="3058257"/>
          </a:xfrm>
          <a:prstGeom prst="rect">
            <a:avLst/>
          </a:prstGeom>
        </p:spPr>
      </p:pic>
      <p:sp>
        <p:nvSpPr>
          <p:cNvPr id="11" name="TextBox 10">
            <a:extLst>
              <a:ext uri="{FF2B5EF4-FFF2-40B4-BE49-F238E27FC236}">
                <a16:creationId xmlns:a16="http://schemas.microsoft.com/office/drawing/2014/main" id="{D02CDBAC-8E71-AAA8-2FC2-9D8A1A8487E3}"/>
              </a:ext>
            </a:extLst>
          </p:cNvPr>
          <p:cNvSpPr txBox="1"/>
          <p:nvPr/>
        </p:nvSpPr>
        <p:spPr>
          <a:xfrm>
            <a:off x="6168134" y="1384158"/>
            <a:ext cx="4155442" cy="1238801"/>
          </a:xfrm>
          <a:prstGeom prst="rect">
            <a:avLst/>
          </a:prstGeom>
          <a:noFill/>
        </p:spPr>
        <p:txBody>
          <a:bodyPr wrap="square" rtlCol="0">
            <a:spAutoFit/>
          </a:bodyPr>
          <a:lstStyle/>
          <a:p>
            <a:pPr>
              <a:spcBef>
                <a:spcPts val="300"/>
              </a:spcBef>
            </a:pPr>
            <a:r>
              <a:rPr lang="en-US" sz="1600" b="1" dirty="0">
                <a:latin typeface="Arial" panose="020B0604020202020204" pitchFamily="34" charset="0"/>
                <a:cs typeface="Arial" panose="020B0604020202020204" pitchFamily="34" charset="0"/>
              </a:rPr>
              <a:t>Digital job </a:t>
            </a:r>
            <a:r>
              <a:rPr lang="en-US" sz="1600" b="1" dirty="0" err="1">
                <a:latin typeface="Arial" panose="020B0604020202020204" pitchFamily="34" charset="0"/>
                <a:cs typeface="Arial" panose="020B0604020202020204" pitchFamily="34" charset="0"/>
              </a:rPr>
              <a:t>traveller</a:t>
            </a:r>
            <a:r>
              <a:rPr lang="en-US" sz="1600" b="1" dirty="0">
                <a:latin typeface="Arial" panose="020B0604020202020204" pitchFamily="34" charset="0"/>
                <a:cs typeface="Arial" panose="020B0604020202020204" pitchFamily="34" charset="0"/>
              </a:rPr>
              <a:t> </a:t>
            </a:r>
          </a:p>
          <a:p>
            <a:pPr>
              <a:spcBef>
                <a:spcPts val="300"/>
              </a:spcBef>
            </a:pPr>
            <a:r>
              <a:rPr lang="en-US" sz="1400" dirty="0" err="1">
                <a:latin typeface="Arial" panose="020B0604020202020204" pitchFamily="34" charset="0"/>
                <a:cs typeface="Arial" panose="020B0604020202020204" pitchFamily="34" charset="0"/>
              </a:rPr>
              <a:t>Digitising</a:t>
            </a:r>
            <a:r>
              <a:rPr lang="en-US" sz="1400" dirty="0">
                <a:latin typeface="Arial" panose="020B0604020202020204" pitchFamily="34" charset="0"/>
                <a:cs typeface="Arial" panose="020B0604020202020204" pitchFamily="34" charset="0"/>
              </a:rPr>
              <a:t> all job </a:t>
            </a:r>
            <a:r>
              <a:rPr lang="en-US" sz="1400" dirty="0" err="1">
                <a:latin typeface="Arial" panose="020B0604020202020204" pitchFamily="34" charset="0"/>
                <a:cs typeface="Arial" panose="020B0604020202020204" pitchFamily="34" charset="0"/>
              </a:rPr>
              <a:t>travellers</a:t>
            </a:r>
            <a:r>
              <a:rPr lang="en-US" sz="1400" dirty="0">
                <a:latin typeface="Arial" panose="020B0604020202020204" pitchFamily="34" charset="0"/>
                <a:cs typeface="Arial" panose="020B0604020202020204" pitchFamily="34" charset="0"/>
              </a:rPr>
              <a:t> provides instant visibility and audit trails for orders, enhancing management of work in process, customer expectations, and financial data.</a:t>
            </a:r>
            <a:endParaRPr lang="en-US" sz="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6D51D2C-C79F-AF8B-65B2-CA4485B9AEAA}"/>
              </a:ext>
            </a:extLst>
          </p:cNvPr>
          <p:cNvSpPr txBox="1"/>
          <p:nvPr/>
        </p:nvSpPr>
        <p:spPr>
          <a:xfrm>
            <a:off x="5889546" y="2975277"/>
            <a:ext cx="2825496" cy="307777"/>
          </a:xfrm>
          <a:prstGeom prst="rect">
            <a:avLst/>
          </a:prstGeom>
          <a:solidFill>
            <a:srgbClr val="0073E6"/>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New processes &amp; benefits</a:t>
            </a:r>
          </a:p>
        </p:txBody>
      </p:sp>
      <p:sp>
        <p:nvSpPr>
          <p:cNvPr id="13" name="TextBox 12">
            <a:extLst>
              <a:ext uri="{FF2B5EF4-FFF2-40B4-BE49-F238E27FC236}">
                <a16:creationId xmlns:a16="http://schemas.microsoft.com/office/drawing/2014/main" id="{3BA730F5-E726-624F-DD2C-AEDA5AA8143A}"/>
              </a:ext>
            </a:extLst>
          </p:cNvPr>
          <p:cNvSpPr txBox="1"/>
          <p:nvPr/>
        </p:nvSpPr>
        <p:spPr>
          <a:xfrm>
            <a:off x="6196497" y="3340102"/>
            <a:ext cx="4695280" cy="1308050"/>
          </a:xfrm>
          <a:prstGeom prst="rect">
            <a:avLst/>
          </a:prstGeom>
          <a:noFill/>
        </p:spPr>
        <p:txBody>
          <a:bodyPr wrap="square" rtlCol="0">
            <a:spAutoFit/>
          </a:bodyPr>
          <a:lstStyle/>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Real-time data access</a:t>
            </a:r>
            <a:br>
              <a:rPr lang="en-US" sz="12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Instant visibility without lag time between paper-based</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data collection and data reflection</a:t>
            </a:r>
          </a:p>
          <a:p>
            <a:endParaRPr lang="en-US" sz="1100" dirty="0">
              <a:latin typeface="Arial" panose="020B0604020202020204" pitchFamily="34" charset="0"/>
              <a:cs typeface="Arial" panose="020B0604020202020204" pitchFamily="34" charset="0"/>
            </a:endParaRPr>
          </a:p>
          <a:p>
            <a:r>
              <a:rPr lang="en-US" sz="1200" b="1" dirty="0">
                <a:solidFill>
                  <a:srgbClr val="0073E6"/>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Document management</a:t>
            </a:r>
            <a:br>
              <a:rPr lang="en-US" sz="11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 </a:t>
            </a:r>
            <a:r>
              <a:rPr lang="en-US" sz="1100" dirty="0">
                <a:effectLst/>
                <a:latin typeface="Arial" panose="020B0604020202020204" pitchFamily="34" charset="0"/>
                <a:ea typeface="Times New Roman" panose="02020603050405020304" pitchFamily="18" charset="0"/>
                <a:cs typeface="Arial" panose="020B0604020202020204" pitchFamily="34" charset="0"/>
              </a:rPr>
              <a:t>Prevent loss or damage of documentation</a:t>
            </a:r>
          </a:p>
          <a:p>
            <a:r>
              <a:rPr lang="en-US" sz="1100" dirty="0">
                <a:latin typeface="Arial" panose="020B0604020202020204" pitchFamily="34" charset="0"/>
                <a:cs typeface="Arial" panose="020B0604020202020204" pitchFamily="34" charset="0"/>
              </a:rPr>
              <a:t>   - </a:t>
            </a:r>
            <a:r>
              <a:rPr lang="en-US" sz="1100" dirty="0">
                <a:effectLst/>
                <a:latin typeface="Arial" panose="020B0604020202020204" pitchFamily="34" charset="0"/>
                <a:ea typeface="Times New Roman" panose="02020603050405020304" pitchFamily="18" charset="0"/>
                <a:cs typeface="Arial" panose="020B0604020202020204" pitchFamily="34" charset="0"/>
              </a:rPr>
              <a:t>Reduce time spent managing paper documents</a:t>
            </a:r>
          </a:p>
        </p:txBody>
      </p:sp>
    </p:spTree>
    <p:extLst>
      <p:ext uri="{BB962C8B-B14F-4D97-AF65-F5344CB8AC3E}">
        <p14:creationId xmlns:p14="http://schemas.microsoft.com/office/powerpoint/2010/main" val="1608366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1d1f403-d93e-4554-9139-d05c750466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F6FDE9E09EE42B751929B0156F456" ma:contentTypeVersion="18" ma:contentTypeDescription="Create a new document." ma:contentTypeScope="" ma:versionID="52572e8be33056938264774f562e6549">
  <xsd:schema xmlns:xsd="http://www.w3.org/2001/XMLSchema" xmlns:xs="http://www.w3.org/2001/XMLSchema" xmlns:p="http://schemas.microsoft.com/office/2006/metadata/properties" xmlns:ns3="9ef911d9-bf24-46c6-9cd3-a59c674c31de" xmlns:ns4="81d1f403-d93e-4554-9139-d05c7504661a" targetNamespace="http://schemas.microsoft.com/office/2006/metadata/properties" ma:root="true" ma:fieldsID="6fd44e50127004fa7102a09e882d2d5e" ns3:_="" ns4:_="">
    <xsd:import namespace="9ef911d9-bf24-46c6-9cd3-a59c674c31de"/>
    <xsd:import namespace="81d1f403-d93e-4554-9139-d05c7504661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f911d9-bf24-46c6-9cd3-a59c674c31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d1f403-d93e-4554-9139-d05c750466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3DD009-6D87-4E0D-91B2-14C74BF2F741}">
  <ds:schemaRefs>
    <ds:schemaRef ds:uri="http://purl.org/dc/terms/"/>
    <ds:schemaRef ds:uri="81d1f403-d93e-4554-9139-d05c7504661a"/>
    <ds:schemaRef ds:uri="http://schemas.microsoft.com/office/2006/documentManagement/types"/>
    <ds:schemaRef ds:uri="9ef911d9-bf24-46c6-9cd3-a59c674c31d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7AFC8AC0-B151-4725-96B9-18C3F7CD4B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f911d9-bf24-46c6-9cd3-a59c674c31de"/>
    <ds:schemaRef ds:uri="81d1f403-d93e-4554-9139-d05c750466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97514-D11E-4846-BCE7-2E80B2C896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2139</TotalTime>
  <Words>3027</Words>
  <Application>Microsoft Office PowerPoint</Application>
  <PresentationFormat>Widescreen</PresentationFormat>
  <Paragraphs>249</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等线</vt:lpstr>
      <vt:lpstr>Aptos</vt:lpstr>
      <vt:lpstr>Arial</vt:lpstr>
      <vt:lpstr>Calibri</vt:lpstr>
      <vt:lpstr>Calibri Light</vt:lpstr>
      <vt:lpstr>Helvetica</vt:lpstr>
      <vt:lpstr>Proxima Nova</vt:lpstr>
      <vt:lpstr>Proxima Nova Light</vt:lpstr>
      <vt:lpstr>ProximaNova-Bold</vt:lpstr>
      <vt:lpstr>ProximaNova-Medium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tablet-in-manufacturing-brief-application-en-us</dc:title>
  <dc:creator>miao hong 2ezasia</dc:creator>
  <cp:lastModifiedBy>James Davis</cp:lastModifiedBy>
  <cp:revision>111</cp:revision>
  <dcterms:created xsi:type="dcterms:W3CDTF">2024-07-10T06:43:39Z</dcterms:created>
  <dcterms:modified xsi:type="dcterms:W3CDTF">2025-05-09T18:58:21Z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0x0101007A9F6FDE9E09EE42B751929B0156F456</vt:lpwstr>
  </property>
</Properties>
</file>