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2213" r:id="rId5"/>
    <p:sldId id="736" r:id="rId6"/>
    <p:sldId id="2220" r:id="rId7"/>
    <p:sldId id="2189" r:id="rId8"/>
    <p:sldId id="2194" r:id="rId9"/>
    <p:sldId id="2214" r:id="rId10"/>
    <p:sldId id="2222" r:id="rId11"/>
    <p:sldId id="2223" r:id="rId12"/>
    <p:sldId id="313" r:id="rId13"/>
    <p:sldId id="263" r:id="rId14"/>
    <p:sldId id="729" r:id="rId15"/>
    <p:sldId id="730" r:id="rId16"/>
    <p:sldId id="2184" r:id="rId17"/>
    <p:sldId id="2185" r:id="rId18"/>
    <p:sldId id="2186" r:id="rId19"/>
    <p:sldId id="2200" r:id="rId20"/>
    <p:sldId id="2201" r:id="rId21"/>
    <p:sldId id="2202" r:id="rId22"/>
    <p:sldId id="2203" r:id="rId23"/>
    <p:sldId id="2188" r:id="rId24"/>
    <p:sldId id="715" r:id="rId25"/>
    <p:sldId id="2190" r:id="rId26"/>
    <p:sldId id="2226" r:id="rId27"/>
    <p:sldId id="2204" r:id="rId28"/>
    <p:sldId id="2205" r:id="rId29"/>
    <p:sldId id="2207" r:id="rId30"/>
    <p:sldId id="2208" r:id="rId31"/>
    <p:sldId id="758" r:id="rId32"/>
    <p:sldId id="2242" r:id="rId33"/>
    <p:sldId id="2227" r:id="rId34"/>
    <p:sldId id="2225" r:id="rId35"/>
    <p:sldId id="2238" r:id="rId36"/>
    <p:sldId id="2239" r:id="rId37"/>
    <p:sldId id="2192" r:id="rId38"/>
    <p:sldId id="734" r:id="rId39"/>
    <p:sldId id="2183" r:id="rId40"/>
    <p:sldId id="2211" r:id="rId41"/>
    <p:sldId id="29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16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D"/>
    <a:srgbClr val="F7931D"/>
    <a:srgbClr val="27AAE1"/>
    <a:srgbClr val="B77020"/>
    <a:srgbClr val="1B75BC"/>
    <a:srgbClr val="4DA5CE"/>
    <a:srgbClr val="E98D37"/>
    <a:srgbClr val="EB8B2D"/>
    <a:srgbClr val="C28332"/>
    <a:srgbClr val="C18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9BD8C7-E3AE-49E3-B2AC-E152BB4901C1}" v="15" dt="2023-03-17T19:50:25.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90658" autoAdjust="0"/>
  </p:normalViewPr>
  <p:slideViewPr>
    <p:cSldViewPr snapToGrid="0">
      <p:cViewPr varScale="1">
        <p:scale>
          <a:sx n="100" d="100"/>
          <a:sy n="100" d="100"/>
        </p:scale>
        <p:origin x="1086" y="90"/>
      </p:cViewPr>
      <p:guideLst>
        <p:guide orient="horz" pos="4152"/>
        <p:guide pos="1656"/>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a:defRPr>
            </a:lvl1pPr>
          </a:lstStyle>
          <a:p>
            <a:fld id="{E174D2C7-BCBD-234B-BE04-4C88F0181E49}" type="datetimeFigureOut">
              <a:rPr lang="en-US" smtClean="0"/>
              <a:pPr/>
              <a:t>03/17/2023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a:defRPr>
            </a:lvl1pPr>
          </a:lstStyle>
          <a:p>
            <a:fld id="{FF507632-B897-2A45-8070-EE028A0B1F84}" type="slidenum">
              <a:rPr lang="en-US" smtClean="0"/>
              <a:pPr/>
              <a:t>‹#›</a:t>
            </a:fld>
            <a:endParaRPr lang="en-US"/>
          </a:p>
        </p:txBody>
      </p:sp>
    </p:spTree>
    <p:extLst>
      <p:ext uri="{BB962C8B-B14F-4D97-AF65-F5344CB8AC3E}">
        <p14:creationId xmlns:p14="http://schemas.microsoft.com/office/powerpoint/2010/main" val="126391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1</a:t>
            </a:fld>
            <a:endParaRPr lang="en-US"/>
          </a:p>
        </p:txBody>
      </p:sp>
    </p:spTree>
    <p:extLst>
      <p:ext uri="{BB962C8B-B14F-4D97-AF65-F5344CB8AC3E}">
        <p14:creationId xmlns:p14="http://schemas.microsoft.com/office/powerpoint/2010/main" val="3275732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507632-B897-2A45-8070-EE028A0B1F84}" type="slidenum">
              <a:rPr lang="en-US" smtClean="0"/>
              <a:pPr/>
              <a:t>30</a:t>
            </a:fld>
            <a:endParaRPr lang="en-US"/>
          </a:p>
        </p:txBody>
      </p:sp>
    </p:spTree>
    <p:extLst>
      <p:ext uri="{BB962C8B-B14F-4D97-AF65-F5344CB8AC3E}">
        <p14:creationId xmlns:p14="http://schemas.microsoft.com/office/powerpoint/2010/main" val="313610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507632-B897-2A45-8070-EE028A0B1F84}" type="slidenum">
              <a:rPr lang="en-US" smtClean="0"/>
              <a:pPr/>
              <a:t>32</a:t>
            </a:fld>
            <a:endParaRPr lang="en-US"/>
          </a:p>
        </p:txBody>
      </p:sp>
    </p:spTree>
    <p:extLst>
      <p:ext uri="{BB962C8B-B14F-4D97-AF65-F5344CB8AC3E}">
        <p14:creationId xmlns:p14="http://schemas.microsoft.com/office/powerpoint/2010/main" val="1962421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507632-B897-2A45-8070-EE028A0B1F84}" type="slidenum">
              <a:rPr lang="en-US" smtClean="0"/>
              <a:pPr/>
              <a:t>33</a:t>
            </a:fld>
            <a:endParaRPr lang="en-US"/>
          </a:p>
        </p:txBody>
      </p:sp>
    </p:spTree>
    <p:extLst>
      <p:ext uri="{BB962C8B-B14F-4D97-AF65-F5344CB8AC3E}">
        <p14:creationId xmlns:p14="http://schemas.microsoft.com/office/powerpoint/2010/main" val="147676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TextEdit="1"/>
          </p:cNvSpPr>
          <p:nvPr>
            <p:ph type="sldImg"/>
          </p:nvPr>
        </p:nvSpPr>
        <p:spPr bwMode="auto">
          <a:noFill/>
          <a:ln>
            <a:solidFill>
              <a:srgbClr val="000000"/>
            </a:solidFill>
            <a:miter lim="800000"/>
            <a:headEnd/>
            <a:tailEnd/>
          </a:ln>
        </p:spPr>
      </p:sp>
      <p:sp>
        <p:nvSpPr>
          <p:cNvPr id="30208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953773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TextEdit="1"/>
          </p:cNvSpPr>
          <p:nvPr>
            <p:ph type="sldImg"/>
          </p:nvPr>
        </p:nvSpPr>
        <p:spPr bwMode="auto">
          <a:noFill/>
          <a:ln>
            <a:solidFill>
              <a:srgbClr val="000000"/>
            </a:solidFill>
            <a:miter lim="800000"/>
            <a:headEnd/>
            <a:tailEnd/>
          </a:ln>
        </p:spPr>
      </p:sp>
      <p:sp>
        <p:nvSpPr>
          <p:cNvPr id="30208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65656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507632-B897-2A45-8070-EE028A0B1F84}" type="slidenum">
              <a:rPr lang="en-US" smtClean="0"/>
              <a:pPr/>
              <a:t>2</a:t>
            </a:fld>
            <a:endParaRPr lang="en-US"/>
          </a:p>
        </p:txBody>
      </p:sp>
    </p:spTree>
    <p:extLst>
      <p:ext uri="{BB962C8B-B14F-4D97-AF65-F5344CB8AC3E}">
        <p14:creationId xmlns:p14="http://schemas.microsoft.com/office/powerpoint/2010/main" val="158897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3</a:t>
            </a:fld>
            <a:endParaRPr lang="en-US"/>
          </a:p>
        </p:txBody>
      </p:sp>
    </p:spTree>
    <p:extLst>
      <p:ext uri="{BB962C8B-B14F-4D97-AF65-F5344CB8AC3E}">
        <p14:creationId xmlns:p14="http://schemas.microsoft.com/office/powerpoint/2010/main" val="33262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dirty="0">
                <a:ln>
                  <a:noFill/>
                </a:ln>
                <a:solidFill>
                  <a:schemeClr val="bg1"/>
                </a:solidFill>
                <a:effectLst/>
                <a:latin typeface="Arial" panose="020B0604020202020204" pitchFamily="34" charset="0"/>
                <a:ea typeface="ＭＳ Ｐゴシック" charset="0"/>
                <a:cs typeface="Arial" panose="020B0604020202020204" pitchFamily="34" charset="0"/>
              </a:rPr>
              <a:t>Customer Insight: </a:t>
            </a:r>
            <a:r>
              <a:rPr kumimoji="0" lang="en-US" sz="1200" b="0" i="0" u="none" strike="noStrike" cap="none" normalizeH="0" dirty="0">
                <a:ln>
                  <a:noFill/>
                </a:ln>
                <a:solidFill>
                  <a:srgbClr val="58585A"/>
                </a:solidFill>
                <a:effectLst/>
                <a:latin typeface="Arial" panose="020B0604020202020204" pitchFamily="34" charset="0"/>
                <a:ea typeface="ＭＳ Ｐゴシック" charset="0"/>
                <a:cs typeface="Arial" panose="020B0604020202020204" pitchFamily="34" charset="0"/>
              </a:rPr>
              <a:t>[What is the customer dealing with?  </a:t>
            </a:r>
            <a:r>
              <a:rPr kumimoji="0" lang="en-US" sz="1200" b="0" i="0" u="none" strike="noStrike" cap="none" normalizeH="0" dirty="0" err="1">
                <a:ln>
                  <a:noFill/>
                </a:ln>
                <a:solidFill>
                  <a:srgbClr val="58585A"/>
                </a:solidFill>
                <a:effectLst/>
                <a:latin typeface="Arial" panose="020B0604020202020204" pitchFamily="34" charset="0"/>
                <a:ea typeface="ＭＳ Ｐゴシック" charset="0"/>
                <a:cs typeface="Arial" panose="020B0604020202020204" pitchFamily="34" charset="0"/>
              </a:rPr>
              <a:t>Painpoints</a:t>
            </a:r>
            <a:r>
              <a:rPr kumimoji="0" lang="en-US" sz="1200" b="0" i="0" u="none" strike="noStrike" cap="none" normalizeH="0" dirty="0">
                <a:ln>
                  <a:noFill/>
                </a:ln>
                <a:solidFill>
                  <a:srgbClr val="58585A"/>
                </a:solidFill>
                <a:effectLst/>
                <a:latin typeface="Arial" panose="020B0604020202020204" pitchFamily="34" charset="0"/>
                <a:ea typeface="ＭＳ Ｐゴシック"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dirty="0">
                <a:ln>
                  <a:noFill/>
                </a:ln>
                <a:solidFill>
                  <a:srgbClr val="58585A"/>
                </a:solidFill>
                <a:effectLst/>
                <a:latin typeface="Arial" panose="020B0604020202020204" pitchFamily="34" charset="0"/>
                <a:ea typeface="ＭＳ Ｐゴシック" charset="0"/>
                <a:cs typeface="Arial" panose="020B0604020202020204" pitchFamily="34" charset="0"/>
              </a:rPr>
              <a:t>Customer Benefit: [What does the customer want to be able to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dirty="0">
                <a:ln>
                  <a:noFill/>
                </a:ln>
                <a:solidFill>
                  <a:schemeClr val="bg1"/>
                </a:solidFill>
                <a:effectLst/>
                <a:latin typeface="Arial" panose="020B0604020202020204" pitchFamily="34" charset="0"/>
                <a:ea typeface="ＭＳ Ｐゴシック" charset="0"/>
                <a:cs typeface="Arial" panose="020B0604020202020204" pitchFamily="34" charset="0"/>
              </a:rPr>
              <a:t>Gap in the market: What’s the problem with current solutions?  Why does status quo not work?  What is the market need?</a:t>
            </a:r>
          </a:p>
          <a:p>
            <a:pPr marL="228600" marR="0" indent="-228600" algn="l" defTabSz="914400" rtl="0" eaLnBrk="1" fontAlgn="base" latinLnBrk="0" hangingPunct="1">
              <a:lnSpc>
                <a:spcPct val="100000"/>
              </a:lnSpc>
              <a:spcBef>
                <a:spcPct val="0"/>
              </a:spcBef>
              <a:spcAft>
                <a:spcPts val="1200"/>
              </a:spcAft>
              <a:buClrTx/>
              <a:buSzTx/>
              <a:buFontTx/>
              <a:buAutoNum type="arabicPeriod"/>
              <a:tabLst/>
            </a:pPr>
            <a:r>
              <a:rPr kumimoji="0" lang="en-US" sz="1200" b="0" i="0" u="none" strike="noStrike" cap="none" normalizeH="0" dirty="0">
                <a:ln>
                  <a:noFill/>
                </a:ln>
                <a:solidFill>
                  <a:schemeClr val="bg1"/>
                </a:solidFill>
                <a:effectLst/>
                <a:latin typeface="Arial" panose="020B0604020202020204" pitchFamily="34" charset="0"/>
                <a:ea typeface="ＭＳ Ｐゴシック" charset="0"/>
                <a:cs typeface="Arial" panose="020B0604020202020204" pitchFamily="34" charset="0"/>
              </a:rPr>
              <a:t>Epson’s Value Prop: </a:t>
            </a:r>
            <a:r>
              <a:rPr lang="en-US" sz="1200" dirty="0">
                <a:solidFill>
                  <a:srgbClr val="58585A"/>
                </a:solidFill>
                <a:latin typeface="Arial" panose="020B0604020202020204" pitchFamily="34" charset="0"/>
                <a:ea typeface="ＭＳ Ｐゴシック" charset="0"/>
                <a:cs typeface="Arial" panose="020B0604020202020204" pitchFamily="34" charset="0"/>
              </a:rPr>
              <a:t>Why does our solution fill the gap in the market?</a:t>
            </a:r>
          </a:p>
          <a:p>
            <a:pPr marL="228600" marR="0" indent="-228600" algn="l" defTabSz="914400" rtl="0" eaLnBrk="1" fontAlgn="base" latinLnBrk="0" hangingPunct="1">
              <a:lnSpc>
                <a:spcPct val="100000"/>
              </a:lnSpc>
              <a:spcBef>
                <a:spcPct val="0"/>
              </a:spcBef>
              <a:spcAft>
                <a:spcPts val="1200"/>
              </a:spcAft>
              <a:buClrTx/>
              <a:buSzTx/>
              <a:buFontTx/>
              <a:buAutoNum type="arabicPeriod"/>
              <a:tabLst/>
            </a:pPr>
            <a:r>
              <a:rPr lang="en-US" sz="1200" dirty="0">
                <a:solidFill>
                  <a:srgbClr val="58585A"/>
                </a:solidFill>
                <a:latin typeface="Arial" panose="020B0604020202020204" pitchFamily="34" charset="0"/>
                <a:ea typeface="ＭＳ Ｐゴシック" charset="0"/>
                <a:cs typeface="Arial" panose="020B0604020202020204" pitchFamily="34" charset="0"/>
              </a:rPr>
              <a:t>What makes us special/different?  </a:t>
            </a:r>
            <a:endParaRPr kumimoji="0" lang="en-US" sz="1200" b="0" i="0" u="none" strike="noStrike" cap="none" normalizeH="0" dirty="0">
              <a:ln>
                <a:noFill/>
              </a:ln>
              <a:solidFill>
                <a:srgbClr val="58585A"/>
              </a:solidFill>
              <a:effectLst/>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dirty="0">
              <a:ln>
                <a:noFill/>
              </a:ln>
              <a:solidFill>
                <a:schemeClr val="bg1"/>
              </a:solidFill>
              <a:effectLst/>
              <a:latin typeface="Arial" panose="020B0604020202020204" pitchFamily="34" charset="0"/>
              <a:ea typeface="ＭＳ Ｐゴシック"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F507632-B897-2A45-8070-EE028A0B1F84}" type="slidenum">
              <a:rPr lang="en-US" smtClean="0"/>
              <a:pPr/>
              <a:t>8</a:t>
            </a:fld>
            <a:endParaRPr lang="en-US"/>
          </a:p>
        </p:txBody>
      </p:sp>
    </p:spTree>
    <p:extLst>
      <p:ext uri="{BB962C8B-B14F-4D97-AF65-F5344CB8AC3E}">
        <p14:creationId xmlns:p14="http://schemas.microsoft.com/office/powerpoint/2010/main" val="209338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kumimoji="1" b="1">
                <a:solidFill>
                  <a:schemeClr val="tx1"/>
                </a:solidFill>
                <a:latin typeface="Arial" charset="0"/>
                <a:ea typeface="ＭＳ Ｐゴシック" pitchFamily="50" charset="-128"/>
              </a:defRPr>
            </a:lvl1pPr>
            <a:lvl2pPr marL="754428" indent="-290164" eaLnBrk="0" hangingPunct="0">
              <a:defRPr kumimoji="1" b="1">
                <a:solidFill>
                  <a:schemeClr val="tx1"/>
                </a:solidFill>
                <a:latin typeface="Arial" charset="0"/>
                <a:ea typeface="ＭＳ Ｐゴシック" pitchFamily="50" charset="-128"/>
              </a:defRPr>
            </a:lvl2pPr>
            <a:lvl3pPr marL="1160658" indent="-232131" eaLnBrk="0" hangingPunct="0">
              <a:defRPr kumimoji="1" b="1">
                <a:solidFill>
                  <a:schemeClr val="tx1"/>
                </a:solidFill>
                <a:latin typeface="Arial" charset="0"/>
                <a:ea typeface="ＭＳ Ｐゴシック" pitchFamily="50" charset="-128"/>
              </a:defRPr>
            </a:lvl3pPr>
            <a:lvl4pPr marL="1624921" indent="-232131" eaLnBrk="0" hangingPunct="0">
              <a:defRPr kumimoji="1" b="1">
                <a:solidFill>
                  <a:schemeClr val="tx1"/>
                </a:solidFill>
                <a:latin typeface="Arial" charset="0"/>
                <a:ea typeface="ＭＳ Ｐゴシック" pitchFamily="50" charset="-128"/>
              </a:defRPr>
            </a:lvl4pPr>
            <a:lvl5pPr marL="2089184" indent="-232131" eaLnBrk="0" hangingPunct="0">
              <a:defRPr kumimoji="1" b="1">
                <a:solidFill>
                  <a:schemeClr val="tx1"/>
                </a:solidFill>
                <a:latin typeface="Arial" charset="0"/>
                <a:ea typeface="ＭＳ Ｐゴシック" pitchFamily="50" charset="-128"/>
              </a:defRPr>
            </a:lvl5pPr>
            <a:lvl6pPr marL="2553447" indent="-232131" eaLnBrk="0" fontAlgn="base" hangingPunct="0">
              <a:spcBef>
                <a:spcPct val="0"/>
              </a:spcBef>
              <a:spcAft>
                <a:spcPct val="0"/>
              </a:spcAft>
              <a:defRPr kumimoji="1" b="1">
                <a:solidFill>
                  <a:schemeClr val="tx1"/>
                </a:solidFill>
                <a:latin typeface="Arial" charset="0"/>
                <a:ea typeface="ＭＳ Ｐゴシック" pitchFamily="50" charset="-128"/>
              </a:defRPr>
            </a:lvl6pPr>
            <a:lvl7pPr marL="3017711" indent="-232131" eaLnBrk="0" fontAlgn="base" hangingPunct="0">
              <a:spcBef>
                <a:spcPct val="0"/>
              </a:spcBef>
              <a:spcAft>
                <a:spcPct val="0"/>
              </a:spcAft>
              <a:defRPr kumimoji="1" b="1">
                <a:solidFill>
                  <a:schemeClr val="tx1"/>
                </a:solidFill>
                <a:latin typeface="Arial" charset="0"/>
                <a:ea typeface="ＭＳ Ｐゴシック" pitchFamily="50" charset="-128"/>
              </a:defRPr>
            </a:lvl7pPr>
            <a:lvl8pPr marL="3481974" indent="-232131" eaLnBrk="0" fontAlgn="base" hangingPunct="0">
              <a:spcBef>
                <a:spcPct val="0"/>
              </a:spcBef>
              <a:spcAft>
                <a:spcPct val="0"/>
              </a:spcAft>
              <a:defRPr kumimoji="1" b="1">
                <a:solidFill>
                  <a:schemeClr val="tx1"/>
                </a:solidFill>
                <a:latin typeface="Arial" charset="0"/>
                <a:ea typeface="ＭＳ Ｐゴシック" pitchFamily="50" charset="-128"/>
              </a:defRPr>
            </a:lvl8pPr>
            <a:lvl9pPr marL="3946237" indent="-232131"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fld id="{0C450568-D59E-43CE-89AF-18B7FA3AC985}" type="slidenum">
              <a:rPr lang="en-US" altLang="ja-JP" b="0" smtClean="0"/>
              <a:pPr eaLnBrk="1" hangingPunct="1"/>
              <a:t>17</a:t>
            </a:fld>
            <a:endParaRPr lang="en-US" altLang="ja-JP" b="0"/>
          </a:p>
        </p:txBody>
      </p:sp>
      <p:sp>
        <p:nvSpPr>
          <p:cNvPr id="95235" name="Rectangle 2"/>
          <p:cNvSpPr>
            <a:spLocks noGrp="1" noRot="1" noChangeAspect="1" noChangeArrowheads="1" noTextEdit="1"/>
          </p:cNvSpPr>
          <p:nvPr>
            <p:ph type="sldImg"/>
          </p:nvPr>
        </p:nvSpPr>
        <p:spPr>
          <a:xfrm>
            <a:off x="100013" y="749300"/>
            <a:ext cx="6665912" cy="3749675"/>
          </a:xfrm>
          <a:ln/>
        </p:spPr>
      </p:sp>
      <p:sp>
        <p:nvSpPr>
          <p:cNvPr id="95236" name="Rectangle 3"/>
          <p:cNvSpPr>
            <a:spLocks noGrp="1" noChangeArrowheads="1"/>
          </p:cNvSpPr>
          <p:nvPr>
            <p:ph type="body" idx="1"/>
          </p:nvPr>
        </p:nvSpPr>
        <p:spPr>
          <a:noFill/>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347591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kumimoji="1" b="1">
                <a:solidFill>
                  <a:schemeClr val="tx1"/>
                </a:solidFill>
                <a:latin typeface="Arial" charset="0"/>
                <a:ea typeface="ＭＳ Ｐゴシック" pitchFamily="50" charset="-128"/>
              </a:defRPr>
            </a:lvl1pPr>
            <a:lvl2pPr marL="754428" indent="-290164" eaLnBrk="0" hangingPunct="0">
              <a:defRPr kumimoji="1" b="1">
                <a:solidFill>
                  <a:schemeClr val="tx1"/>
                </a:solidFill>
                <a:latin typeface="Arial" charset="0"/>
                <a:ea typeface="ＭＳ Ｐゴシック" pitchFamily="50" charset="-128"/>
              </a:defRPr>
            </a:lvl2pPr>
            <a:lvl3pPr marL="1160658" indent="-232131" eaLnBrk="0" hangingPunct="0">
              <a:defRPr kumimoji="1" b="1">
                <a:solidFill>
                  <a:schemeClr val="tx1"/>
                </a:solidFill>
                <a:latin typeface="Arial" charset="0"/>
                <a:ea typeface="ＭＳ Ｐゴシック" pitchFamily="50" charset="-128"/>
              </a:defRPr>
            </a:lvl3pPr>
            <a:lvl4pPr marL="1624921" indent="-232131" eaLnBrk="0" hangingPunct="0">
              <a:defRPr kumimoji="1" b="1">
                <a:solidFill>
                  <a:schemeClr val="tx1"/>
                </a:solidFill>
                <a:latin typeface="Arial" charset="0"/>
                <a:ea typeface="ＭＳ Ｐゴシック" pitchFamily="50" charset="-128"/>
              </a:defRPr>
            </a:lvl4pPr>
            <a:lvl5pPr marL="2089184" indent="-232131" eaLnBrk="0" hangingPunct="0">
              <a:defRPr kumimoji="1" b="1">
                <a:solidFill>
                  <a:schemeClr val="tx1"/>
                </a:solidFill>
                <a:latin typeface="Arial" charset="0"/>
                <a:ea typeface="ＭＳ Ｐゴシック" pitchFamily="50" charset="-128"/>
              </a:defRPr>
            </a:lvl5pPr>
            <a:lvl6pPr marL="2553447" indent="-232131" eaLnBrk="0" fontAlgn="base" hangingPunct="0">
              <a:spcBef>
                <a:spcPct val="0"/>
              </a:spcBef>
              <a:spcAft>
                <a:spcPct val="0"/>
              </a:spcAft>
              <a:defRPr kumimoji="1" b="1">
                <a:solidFill>
                  <a:schemeClr val="tx1"/>
                </a:solidFill>
                <a:latin typeface="Arial" charset="0"/>
                <a:ea typeface="ＭＳ Ｐゴシック" pitchFamily="50" charset="-128"/>
              </a:defRPr>
            </a:lvl6pPr>
            <a:lvl7pPr marL="3017711" indent="-232131" eaLnBrk="0" fontAlgn="base" hangingPunct="0">
              <a:spcBef>
                <a:spcPct val="0"/>
              </a:spcBef>
              <a:spcAft>
                <a:spcPct val="0"/>
              </a:spcAft>
              <a:defRPr kumimoji="1" b="1">
                <a:solidFill>
                  <a:schemeClr val="tx1"/>
                </a:solidFill>
                <a:latin typeface="Arial" charset="0"/>
                <a:ea typeface="ＭＳ Ｐゴシック" pitchFamily="50" charset="-128"/>
              </a:defRPr>
            </a:lvl7pPr>
            <a:lvl8pPr marL="3481974" indent="-232131" eaLnBrk="0" fontAlgn="base" hangingPunct="0">
              <a:spcBef>
                <a:spcPct val="0"/>
              </a:spcBef>
              <a:spcAft>
                <a:spcPct val="0"/>
              </a:spcAft>
              <a:defRPr kumimoji="1" b="1">
                <a:solidFill>
                  <a:schemeClr val="tx1"/>
                </a:solidFill>
                <a:latin typeface="Arial" charset="0"/>
                <a:ea typeface="ＭＳ Ｐゴシック" pitchFamily="50" charset="-128"/>
              </a:defRPr>
            </a:lvl8pPr>
            <a:lvl9pPr marL="3946237" indent="-232131"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fld id="{0C450568-D59E-43CE-89AF-18B7FA3AC985}" type="slidenum">
              <a:rPr lang="en-US" altLang="ja-JP" b="0" smtClean="0"/>
              <a:pPr eaLnBrk="1" hangingPunct="1"/>
              <a:t>18</a:t>
            </a:fld>
            <a:endParaRPr lang="en-US" altLang="ja-JP" b="0"/>
          </a:p>
        </p:txBody>
      </p:sp>
      <p:sp>
        <p:nvSpPr>
          <p:cNvPr id="95235" name="Rectangle 2"/>
          <p:cNvSpPr>
            <a:spLocks noGrp="1" noRot="1" noChangeAspect="1" noChangeArrowheads="1" noTextEdit="1"/>
          </p:cNvSpPr>
          <p:nvPr>
            <p:ph type="sldImg"/>
          </p:nvPr>
        </p:nvSpPr>
        <p:spPr>
          <a:xfrm>
            <a:off x="100013" y="749300"/>
            <a:ext cx="6665912" cy="3749675"/>
          </a:xfrm>
          <a:ln/>
        </p:spPr>
      </p:sp>
      <p:sp>
        <p:nvSpPr>
          <p:cNvPr id="95236" name="Rectangle 3"/>
          <p:cNvSpPr>
            <a:spLocks noGrp="1" noChangeArrowheads="1"/>
          </p:cNvSpPr>
          <p:nvPr>
            <p:ph type="body" idx="1"/>
          </p:nvPr>
        </p:nvSpPr>
        <p:spPr>
          <a:noFill/>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391162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07632-B897-2A45-8070-EE028A0B1F84}"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32235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507632-B897-2A45-8070-EE028A0B1F84}" type="slidenum">
              <a:rPr lang="en-US" smtClean="0"/>
              <a:pPr/>
              <a:t>28</a:t>
            </a:fld>
            <a:endParaRPr lang="en-US"/>
          </a:p>
        </p:txBody>
      </p:sp>
    </p:spTree>
    <p:extLst>
      <p:ext uri="{BB962C8B-B14F-4D97-AF65-F5344CB8AC3E}">
        <p14:creationId xmlns:p14="http://schemas.microsoft.com/office/powerpoint/2010/main" val="549387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507632-B897-2A45-8070-EE028A0B1F84}" type="slidenum">
              <a:rPr lang="en-US" smtClean="0"/>
              <a:pPr/>
              <a:t>29</a:t>
            </a:fld>
            <a:endParaRPr lang="en-US"/>
          </a:p>
        </p:txBody>
      </p:sp>
    </p:spTree>
    <p:extLst>
      <p:ext uri="{BB962C8B-B14F-4D97-AF65-F5344CB8AC3E}">
        <p14:creationId xmlns:p14="http://schemas.microsoft.com/office/powerpoint/2010/main" val="2422790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668A4A-A735-4B48-A8E7-E1F4F9ED54C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10677D22-FD7D-B347-AAEB-31DAAC45CFA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6981" y="946418"/>
            <a:ext cx="1259518" cy="407369"/>
          </a:xfrm>
          <a:prstGeom prst="rect">
            <a:avLst/>
          </a:prstGeom>
        </p:spPr>
      </p:pic>
      <p:sp>
        <p:nvSpPr>
          <p:cNvPr id="2" name="Title 1">
            <a:extLst>
              <a:ext uri="{FF2B5EF4-FFF2-40B4-BE49-F238E27FC236}">
                <a16:creationId xmlns:a16="http://schemas.microsoft.com/office/drawing/2014/main" id="{FAE7B297-C028-954D-AF5A-E867908AE51A}"/>
              </a:ext>
            </a:extLst>
          </p:cNvPr>
          <p:cNvSpPr>
            <a:spLocks noGrp="1"/>
          </p:cNvSpPr>
          <p:nvPr>
            <p:ph type="title"/>
          </p:nvPr>
        </p:nvSpPr>
        <p:spPr>
          <a:xfrm>
            <a:off x="4465123" y="883424"/>
            <a:ext cx="6846702" cy="1113981"/>
          </a:xfrm>
        </p:spPr>
        <p:txBody>
          <a:bodyPr anchor="b">
            <a:noAutofit/>
          </a:bodyPr>
          <a:lstStyle>
            <a:lvl1pPr>
              <a:defRPr sz="4800">
                <a:solidFill>
                  <a:schemeClr val="bg1"/>
                </a:solidFill>
              </a:defRPr>
            </a:lvl1pPr>
          </a:lstStyle>
          <a:p>
            <a:r>
              <a:rPr lang="en-US"/>
              <a:t>Click to edit Master title</a:t>
            </a:r>
          </a:p>
        </p:txBody>
      </p:sp>
      <p:sp>
        <p:nvSpPr>
          <p:cNvPr id="3" name="Text Placeholder 2">
            <a:extLst>
              <a:ext uri="{FF2B5EF4-FFF2-40B4-BE49-F238E27FC236}">
                <a16:creationId xmlns:a16="http://schemas.microsoft.com/office/drawing/2014/main" id="{3031D123-9632-B441-9AD4-8F70283FD995}"/>
              </a:ext>
            </a:extLst>
          </p:cNvPr>
          <p:cNvSpPr>
            <a:spLocks noGrp="1"/>
          </p:cNvSpPr>
          <p:nvPr>
            <p:ph type="body" idx="1"/>
          </p:nvPr>
        </p:nvSpPr>
        <p:spPr>
          <a:xfrm>
            <a:off x="4465122" y="2102643"/>
            <a:ext cx="6846701" cy="1500187"/>
          </a:xfrm>
        </p:spPr>
        <p:txBody>
          <a:bodyPr>
            <a:no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1" name="Straight Connector 10">
            <a:extLst>
              <a:ext uri="{FF2B5EF4-FFF2-40B4-BE49-F238E27FC236}">
                <a16:creationId xmlns:a16="http://schemas.microsoft.com/office/drawing/2014/main" id="{CE72FE5B-2865-A94E-B00B-F30B8F4AA484}"/>
              </a:ext>
            </a:extLst>
          </p:cNvPr>
          <p:cNvCxnSpPr>
            <a:cxnSpLocks/>
          </p:cNvCxnSpPr>
          <p:nvPr userDrawn="1"/>
        </p:nvCxnSpPr>
        <p:spPr>
          <a:xfrm>
            <a:off x="4014850" y="1353787"/>
            <a:ext cx="0" cy="1113981"/>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713F080-65CD-C742-B107-2A6252540645}"/>
              </a:ext>
            </a:extLst>
          </p:cNvPr>
          <p:cNvCxnSpPr>
            <a:cxnSpLocks/>
          </p:cNvCxnSpPr>
          <p:nvPr userDrawn="1"/>
        </p:nvCxnSpPr>
        <p:spPr>
          <a:xfrm>
            <a:off x="11315067" y="369330"/>
            <a:ext cx="0" cy="15544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534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F27521E-754E-4135-891A-A60C53327B54}" type="slidenum">
              <a:rPr lang="en-US" altLang="ja-JP"/>
              <a:pPr>
                <a:defRPr/>
              </a:pPr>
              <a:t>‹#›</a:t>
            </a:fld>
            <a:endParaRPr lang="en-US" altLang="ja-JP"/>
          </a:p>
        </p:txBody>
      </p:sp>
      <p:sp>
        <p:nvSpPr>
          <p:cNvPr id="7" name="タイトル 6">
            <a:extLst>
              <a:ext uri="{FF2B5EF4-FFF2-40B4-BE49-F238E27FC236}">
                <a16:creationId xmlns:a16="http://schemas.microsoft.com/office/drawing/2014/main" id="{CE448159-6A91-41CA-B258-6D67370A57CC}"/>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222548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d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EF43D-DB15-F64D-B915-AA6B53D59F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E7B297-C028-954D-AF5A-E867908AE51A}"/>
              </a:ext>
            </a:extLst>
          </p:cNvPr>
          <p:cNvSpPr>
            <a:spLocks noGrp="1"/>
          </p:cNvSpPr>
          <p:nvPr>
            <p:ph type="title"/>
          </p:nvPr>
        </p:nvSpPr>
        <p:spPr>
          <a:xfrm>
            <a:off x="4485443" y="883424"/>
            <a:ext cx="6846702" cy="1113981"/>
          </a:xfrm>
        </p:spPr>
        <p:txBody>
          <a:bodyPr anchor="t">
            <a:noAutofit/>
          </a:bodyPr>
          <a:lstStyle>
            <a:lvl1pPr>
              <a:defRPr sz="4800">
                <a:solidFill>
                  <a:schemeClr val="bg1"/>
                </a:solidFill>
              </a:defRPr>
            </a:lvl1pPr>
          </a:lstStyle>
          <a:p>
            <a:r>
              <a:rPr lang="en-US"/>
              <a:t>Click to edit Master title</a:t>
            </a:r>
          </a:p>
        </p:txBody>
      </p:sp>
      <p:sp>
        <p:nvSpPr>
          <p:cNvPr id="3" name="Text Placeholder 2">
            <a:extLst>
              <a:ext uri="{FF2B5EF4-FFF2-40B4-BE49-F238E27FC236}">
                <a16:creationId xmlns:a16="http://schemas.microsoft.com/office/drawing/2014/main" id="{3031D123-9632-B441-9AD4-8F70283FD995}"/>
              </a:ext>
            </a:extLst>
          </p:cNvPr>
          <p:cNvSpPr>
            <a:spLocks noGrp="1"/>
          </p:cNvSpPr>
          <p:nvPr>
            <p:ph type="body" idx="1" hasCustomPrompt="1"/>
          </p:nvPr>
        </p:nvSpPr>
        <p:spPr>
          <a:xfrm>
            <a:off x="4485443" y="2814320"/>
            <a:ext cx="6846701" cy="798670"/>
          </a:xfrm>
        </p:spPr>
        <p:txBody>
          <a:bodyPr>
            <a:noAutofit/>
          </a:bodyPr>
          <a:lstStyle>
            <a:lvl1pPr marL="0" indent="0">
              <a:buNone/>
              <a:defRPr sz="1600">
                <a:solidFill>
                  <a:srgbClr val="CAD7D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err="1"/>
              <a:t>epson.com</a:t>
            </a:r>
            <a:endParaRPr lang="en-US"/>
          </a:p>
        </p:txBody>
      </p:sp>
      <p:cxnSp>
        <p:nvCxnSpPr>
          <p:cNvPr id="11" name="Straight Connector 10">
            <a:extLst>
              <a:ext uri="{FF2B5EF4-FFF2-40B4-BE49-F238E27FC236}">
                <a16:creationId xmlns:a16="http://schemas.microsoft.com/office/drawing/2014/main" id="{CE72FE5B-2865-A94E-B00B-F30B8F4AA484}"/>
              </a:ext>
            </a:extLst>
          </p:cNvPr>
          <p:cNvCxnSpPr>
            <a:cxnSpLocks/>
          </p:cNvCxnSpPr>
          <p:nvPr userDrawn="1"/>
        </p:nvCxnSpPr>
        <p:spPr>
          <a:xfrm>
            <a:off x="4014850" y="946665"/>
            <a:ext cx="0" cy="2141975"/>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9123646-D037-3249-AAEC-EC6BCC563B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6981" y="946418"/>
            <a:ext cx="1259518" cy="407369"/>
          </a:xfrm>
          <a:prstGeom prst="rect">
            <a:avLst/>
          </a:prstGeom>
        </p:spPr>
      </p:pic>
    </p:spTree>
    <p:extLst>
      <p:ext uri="{BB962C8B-B14F-4D97-AF65-F5344CB8AC3E}">
        <p14:creationId xmlns:p14="http://schemas.microsoft.com/office/powerpoint/2010/main" val="200629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_gradi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BCCB99-6CC0-4E44-8CB1-FF744DD968D0}"/>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2DB8873-8600-F948-9BA2-3DD5B270BBB2}"/>
              </a:ext>
            </a:extLst>
          </p:cNvPr>
          <p:cNvSpPr>
            <a:spLocks noGrp="1"/>
          </p:cNvSpPr>
          <p:nvPr>
            <p:ph idx="1"/>
          </p:nvPr>
        </p:nvSpPr>
        <p:spPr>
          <a:xfrm>
            <a:off x="1709928" y="1271016"/>
            <a:ext cx="8778240" cy="859536"/>
          </a:xfrm>
        </p:spPr>
        <p:txBody>
          <a:bodyPr>
            <a:noAutofit/>
          </a:bodyPr>
          <a:lstStyle>
            <a:lvl1pPr marL="0" indent="0">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Slide Number Placeholder 5">
            <a:extLst>
              <a:ext uri="{FF2B5EF4-FFF2-40B4-BE49-F238E27FC236}">
                <a16:creationId xmlns:a16="http://schemas.microsoft.com/office/drawing/2014/main" id="{546B916E-7831-9A49-9A77-85015792951F}"/>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sp>
        <p:nvSpPr>
          <p:cNvPr id="13" name="Oval 12">
            <a:extLst>
              <a:ext uri="{FF2B5EF4-FFF2-40B4-BE49-F238E27FC236}">
                <a16:creationId xmlns:a16="http://schemas.microsoft.com/office/drawing/2014/main" id="{01AE73ED-9813-2041-843D-3548464E54E7}"/>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pic>
        <p:nvPicPr>
          <p:cNvPr id="12" name="Picture 11">
            <a:extLst>
              <a:ext uri="{FF2B5EF4-FFF2-40B4-BE49-F238E27FC236}">
                <a16:creationId xmlns:a16="http://schemas.microsoft.com/office/drawing/2014/main" id="{A5A8DC14-D014-1B45-A8A2-18BFDAC4A07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7" name="Picture 16">
            <a:extLst>
              <a:ext uri="{FF2B5EF4-FFF2-40B4-BE49-F238E27FC236}">
                <a16:creationId xmlns:a16="http://schemas.microsoft.com/office/drawing/2014/main" id="{8B5D6659-8E69-4341-9623-0683F61C77F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16516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BBF14F-5150-8345-803E-0BB605D2AA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02736"/>
            <a:ext cx="12192000" cy="5655264"/>
          </a:xfrm>
          <a:prstGeom prst="rect">
            <a:avLst/>
          </a:prstGeom>
        </p:spPr>
      </p:pic>
      <p:pic>
        <p:nvPicPr>
          <p:cNvPr id="20" name="Picture 19">
            <a:extLst>
              <a:ext uri="{FF2B5EF4-FFF2-40B4-BE49-F238E27FC236}">
                <a16:creationId xmlns:a16="http://schemas.microsoft.com/office/drawing/2014/main" id="{CC4D78DC-CE1F-3846-87BC-C1E37BBF6D9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
            <a:ext cx="12191999" cy="1341912"/>
          </a:xfrm>
          <a:prstGeom prst="rect">
            <a:avLst/>
          </a:prstGeom>
        </p:spPr>
      </p:pic>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6072"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ctr">
              <a:defRPr sz="5000" b="1">
                <a:solidFill>
                  <a:schemeClr val="bg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41D10765-8BE7-874C-A2CA-0E0D720C1A5E}"/>
              </a:ext>
            </a:extLst>
          </p:cNvPr>
          <p:cNvSpPr>
            <a:spLocks noGrp="1"/>
          </p:cNvSpPr>
          <p:nvPr>
            <p:ph idx="1"/>
          </p:nvPr>
        </p:nvSpPr>
        <p:spPr>
          <a:xfrm>
            <a:off x="2221992" y="2167128"/>
            <a:ext cx="8778240" cy="2493579"/>
          </a:xfrm>
        </p:spPr>
        <p:txBody>
          <a:bodyPr>
            <a:noAutofit/>
          </a:bodyPr>
          <a:lstStyle>
            <a:lvl1pPr marL="0" indent="0">
              <a:lnSpc>
                <a:spcPct val="130000"/>
              </a:lnSpc>
              <a:spcBef>
                <a:spcPts val="0"/>
              </a:spcBef>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sp>
        <p:nvSpPr>
          <p:cNvPr id="19" name="TextBox 18">
            <a:extLst>
              <a:ext uri="{FF2B5EF4-FFF2-40B4-BE49-F238E27FC236}">
                <a16:creationId xmlns:a16="http://schemas.microsoft.com/office/drawing/2014/main" id="{DD2A9BD9-70FB-714C-ABF3-21BE9453AED8}"/>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2" name="Oval 21">
            <a:extLst>
              <a:ext uri="{FF2B5EF4-FFF2-40B4-BE49-F238E27FC236}">
                <a16:creationId xmlns:a16="http://schemas.microsoft.com/office/drawing/2014/main" id="{68DB1835-DC56-F144-92C7-5CC0293F8EDF}"/>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C0B3C165-2CCD-7846-A92D-C6168B818A83}"/>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2" name="Picture 11">
            <a:extLst>
              <a:ext uri="{FF2B5EF4-FFF2-40B4-BE49-F238E27FC236}">
                <a16:creationId xmlns:a16="http://schemas.microsoft.com/office/drawing/2014/main" id="{29CCC6E4-79EB-F445-A438-512EEBAE089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8" name="Picture 17">
            <a:extLst>
              <a:ext uri="{FF2B5EF4-FFF2-40B4-BE49-F238E27FC236}">
                <a16:creationId xmlns:a16="http://schemas.microsoft.com/office/drawing/2014/main" id="{0334407D-8487-DA4D-9A3E-3B81A0F6FDD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21" name="Picture 20">
            <a:extLst>
              <a:ext uri="{FF2B5EF4-FFF2-40B4-BE49-F238E27FC236}">
                <a16:creationId xmlns:a16="http://schemas.microsoft.com/office/drawing/2014/main" id="{2A04A371-8172-9E4D-9CB1-7E0E64E6AC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110184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BBF14F-5150-8345-803E-0BB605D2AA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193114"/>
            <a:ext cx="12192000" cy="5664886"/>
          </a:xfrm>
          <a:prstGeom prst="rect">
            <a:avLst/>
          </a:prstGeom>
        </p:spPr>
      </p:pic>
      <p:pic>
        <p:nvPicPr>
          <p:cNvPr id="21" name="Picture 20">
            <a:extLst>
              <a:ext uri="{FF2B5EF4-FFF2-40B4-BE49-F238E27FC236}">
                <a16:creationId xmlns:a16="http://schemas.microsoft.com/office/drawing/2014/main" id="{2EE1B5AD-4063-4446-87DC-2CE910364B1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0"/>
            <a:ext cx="12192000" cy="1341912"/>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Title 1">
            <a:extLst>
              <a:ext uri="{FF2B5EF4-FFF2-40B4-BE49-F238E27FC236}">
                <a16:creationId xmlns:a16="http://schemas.microsoft.com/office/drawing/2014/main" id="{98A79825-CB82-974C-B88F-7A2338822B6B}"/>
              </a:ext>
            </a:extLst>
          </p:cNvPr>
          <p:cNvSpPr>
            <a:spLocks noGrp="1"/>
          </p:cNvSpPr>
          <p:nvPr>
            <p:ph type="title"/>
          </p:nvPr>
        </p:nvSpPr>
        <p:spPr>
          <a:xfrm>
            <a:off x="838200" y="82296"/>
            <a:ext cx="10515600" cy="1325563"/>
          </a:xfrm>
        </p:spPr>
        <p:txBody>
          <a:bodyPr>
            <a:noAutofit/>
          </a:bodyPr>
          <a:lstStyle>
            <a:lvl1pPr algn="ctr">
              <a:defRPr sz="5000" b="1">
                <a:solidFill>
                  <a:schemeClr val="bg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41D10765-8BE7-874C-A2CA-0E0D720C1A5E}"/>
              </a:ext>
            </a:extLst>
          </p:cNvPr>
          <p:cNvSpPr>
            <a:spLocks noGrp="1"/>
          </p:cNvSpPr>
          <p:nvPr>
            <p:ph idx="1"/>
          </p:nvPr>
        </p:nvSpPr>
        <p:spPr>
          <a:xfrm>
            <a:off x="2221992" y="1956816"/>
            <a:ext cx="8778240" cy="2493579"/>
          </a:xfrm>
        </p:spPr>
        <p:txBody>
          <a:bodyPr>
            <a:noAutofit/>
          </a:bodyPr>
          <a:lstStyle>
            <a:lvl1pPr marL="0" indent="0">
              <a:lnSpc>
                <a:spcPct val="130000"/>
              </a:lnSpc>
              <a:spcBef>
                <a:spcPts val="0"/>
              </a:spcBef>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BEA07BE6-354B-574C-888F-7360B4343A5F}"/>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7101A69-5E75-7C4A-8A57-531747A48F9B}"/>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2" name="Oval 21">
            <a:extLst>
              <a:ext uri="{FF2B5EF4-FFF2-40B4-BE49-F238E27FC236}">
                <a16:creationId xmlns:a16="http://schemas.microsoft.com/office/drawing/2014/main" id="{0659FA7B-31C6-BA4D-AAAB-EBD0432D2BFF}"/>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4CE4266A-5EBF-524E-927F-9AAFD2D61F3B}"/>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2" name="Picture 11">
            <a:extLst>
              <a:ext uri="{FF2B5EF4-FFF2-40B4-BE49-F238E27FC236}">
                <a16:creationId xmlns:a16="http://schemas.microsoft.com/office/drawing/2014/main" id="{8C9A6A9D-F651-F348-8CB1-A010413147B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20" name="Picture 19">
            <a:extLst>
              <a:ext uri="{FF2B5EF4-FFF2-40B4-BE49-F238E27FC236}">
                <a16:creationId xmlns:a16="http://schemas.microsoft.com/office/drawing/2014/main" id="{A3B53A7D-7B13-EF44-B5A4-1441400F199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24" name="Picture 23">
            <a:extLst>
              <a:ext uri="{FF2B5EF4-FFF2-40B4-BE49-F238E27FC236}">
                <a16:creationId xmlns:a16="http://schemas.microsoft.com/office/drawing/2014/main" id="{2A04A371-8172-9E4D-9CB1-7E0E64E6AC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604506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_gradi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7EC7131-C669-8F44-88D3-55CD45EC74E3}"/>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BCCB99-6CC0-4E44-8CB1-FF744DD968D0}"/>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 name="Title 1">
            <a:extLst>
              <a:ext uri="{FF2B5EF4-FFF2-40B4-BE49-F238E27FC236}">
                <a16:creationId xmlns:a16="http://schemas.microsoft.com/office/drawing/2014/main" id="{E2872441-2DFE-8947-A237-61EB928C0AEB}"/>
              </a:ext>
            </a:extLst>
          </p:cNvPr>
          <p:cNvSpPr>
            <a:spLocks noGrp="1"/>
          </p:cNvSpPr>
          <p:nvPr>
            <p:ph type="title"/>
          </p:nvPr>
        </p:nvSpPr>
        <p:spPr>
          <a:xfrm>
            <a:off x="838200" y="246888"/>
            <a:ext cx="10515600" cy="1325563"/>
          </a:xfrm>
        </p:spPr>
        <p:txBody>
          <a:bodyPr>
            <a:noAutofit/>
          </a:bodyPr>
          <a:lstStyle>
            <a:lvl1pPr algn="ctr">
              <a:defRPr sz="3200" b="1">
                <a:solidFill>
                  <a:srgbClr val="3434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2DB8873-8600-F948-9BA2-3DD5B270BBB2}"/>
              </a:ext>
            </a:extLst>
          </p:cNvPr>
          <p:cNvSpPr>
            <a:spLocks noGrp="1"/>
          </p:cNvSpPr>
          <p:nvPr>
            <p:ph idx="1"/>
          </p:nvPr>
        </p:nvSpPr>
        <p:spPr>
          <a:xfrm>
            <a:off x="1709928" y="1271016"/>
            <a:ext cx="8778240" cy="859536"/>
          </a:xfrm>
        </p:spPr>
        <p:txBody>
          <a:bodyPr>
            <a:noAutofit/>
          </a:bodyPr>
          <a:lstStyle>
            <a:lvl1pPr marL="0" indent="0">
              <a:buNone/>
              <a:defRPr sz="1400">
                <a:solidFill>
                  <a:srgbClr val="343433"/>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3" name="Oval 12">
            <a:extLst>
              <a:ext uri="{FF2B5EF4-FFF2-40B4-BE49-F238E27FC236}">
                <a16:creationId xmlns:a16="http://schemas.microsoft.com/office/drawing/2014/main" id="{01AE73ED-9813-2041-843D-3548464E54E7}"/>
              </a:ext>
            </a:extLst>
          </p:cNvPr>
          <p:cNvSpPr>
            <a:spLocks noChangeAspect="1"/>
          </p:cNvSpPr>
          <p:nvPr userDrawn="1"/>
        </p:nvSpPr>
        <p:spPr>
          <a:xfrm>
            <a:off x="575330" y="6428233"/>
            <a:ext cx="292608" cy="2926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16" name="Slide Number Placeholder 5">
            <a:extLst>
              <a:ext uri="{FF2B5EF4-FFF2-40B4-BE49-F238E27FC236}">
                <a16:creationId xmlns:a16="http://schemas.microsoft.com/office/drawing/2014/main" id="{546B916E-7831-9A49-9A77-85015792951F}"/>
              </a:ext>
            </a:extLst>
          </p:cNvPr>
          <p:cNvSpPr>
            <a:spLocks noGrp="1"/>
          </p:cNvSpPr>
          <p:nvPr>
            <p:ph type="sldNum" sz="quarter" idx="12"/>
          </p:nvPr>
        </p:nvSpPr>
        <p:spPr>
          <a:xfrm>
            <a:off x="526349" y="6391975"/>
            <a:ext cx="390570" cy="365125"/>
          </a:xfrm>
        </p:spPr>
        <p:txBody>
          <a:bodyPr/>
          <a:lstStyle>
            <a:lvl1pPr algn="ctr">
              <a:defRPr>
                <a:solidFill>
                  <a:schemeClr val="bg1"/>
                </a:solidFill>
              </a:defRPr>
            </a:lvl1pPr>
          </a:lstStyle>
          <a:p>
            <a:fld id="{D6CDAAEE-A9DE-FC47-AAC8-03389D2351D9}" type="slidenum">
              <a:rPr lang="en-US" smtClean="0"/>
              <a:pPr/>
              <a:t>‹#›</a:t>
            </a:fld>
            <a:endParaRPr lang="en-US"/>
          </a:p>
        </p:txBody>
      </p:sp>
      <p:pic>
        <p:nvPicPr>
          <p:cNvPr id="7" name="Picture 6">
            <a:extLst>
              <a:ext uri="{FF2B5EF4-FFF2-40B4-BE49-F238E27FC236}">
                <a16:creationId xmlns:a16="http://schemas.microsoft.com/office/drawing/2014/main" id="{82FB16D0-262A-1248-918A-E887027B66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9" name="Picture 8">
            <a:extLst>
              <a:ext uri="{FF2B5EF4-FFF2-40B4-BE49-F238E27FC236}">
                <a16:creationId xmlns:a16="http://schemas.microsoft.com/office/drawing/2014/main" id="{617288AA-EFDF-6F4B-AAC5-2F6DE5B873B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15" name="Picture 14">
            <a:extLst>
              <a:ext uri="{FF2B5EF4-FFF2-40B4-BE49-F238E27FC236}">
                <a16:creationId xmlns:a16="http://schemas.microsoft.com/office/drawing/2014/main" id="{2A04A371-8172-9E4D-9CB1-7E0E64E6AC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213586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le">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73534A9D-F2DF-2048-8DDE-FA3659659570}"/>
              </a:ext>
            </a:extLst>
          </p:cNvPr>
          <p:cNvSpPr/>
          <p:nvPr userDrawn="1"/>
        </p:nvSpPr>
        <p:spPr>
          <a:xfrm>
            <a:off x="1308071" y="785115"/>
            <a:ext cx="9580437" cy="4760027"/>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sp>
        <p:nvSpPr>
          <p:cNvPr id="16" name="Picture Placeholder 2">
            <a:extLst>
              <a:ext uri="{FF2B5EF4-FFF2-40B4-BE49-F238E27FC236}">
                <a16:creationId xmlns:a16="http://schemas.microsoft.com/office/drawing/2014/main" id="{868AADCE-6A4B-4D4E-83E4-77D1B72FBE02}"/>
              </a:ext>
            </a:extLst>
          </p:cNvPr>
          <p:cNvSpPr>
            <a:spLocks noGrp="1"/>
          </p:cNvSpPr>
          <p:nvPr>
            <p:ph type="pic" idx="1"/>
          </p:nvPr>
        </p:nvSpPr>
        <p:spPr>
          <a:xfrm>
            <a:off x="8511068" y="785115"/>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Picture Placeholder 2">
            <a:extLst>
              <a:ext uri="{FF2B5EF4-FFF2-40B4-BE49-F238E27FC236}">
                <a16:creationId xmlns:a16="http://schemas.microsoft.com/office/drawing/2014/main" id="{BC4AB22C-8A8D-DF48-82A5-587D455398DE}"/>
              </a:ext>
            </a:extLst>
          </p:cNvPr>
          <p:cNvSpPr>
            <a:spLocks noGrp="1"/>
          </p:cNvSpPr>
          <p:nvPr>
            <p:ph type="pic" idx="13"/>
          </p:nvPr>
        </p:nvSpPr>
        <p:spPr>
          <a:xfrm>
            <a:off x="6101361" y="3167702"/>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Picture Placeholder 2">
            <a:extLst>
              <a:ext uri="{FF2B5EF4-FFF2-40B4-BE49-F238E27FC236}">
                <a16:creationId xmlns:a16="http://schemas.microsoft.com/office/drawing/2014/main" id="{417E298D-8EBC-1A4F-8588-F69919FF46E6}"/>
              </a:ext>
            </a:extLst>
          </p:cNvPr>
          <p:cNvSpPr>
            <a:spLocks noGrp="1"/>
          </p:cNvSpPr>
          <p:nvPr>
            <p:ph type="pic" idx="14"/>
          </p:nvPr>
        </p:nvSpPr>
        <p:spPr>
          <a:xfrm>
            <a:off x="1308071" y="3167702"/>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Picture Placeholder 2">
            <a:extLst>
              <a:ext uri="{FF2B5EF4-FFF2-40B4-BE49-F238E27FC236}">
                <a16:creationId xmlns:a16="http://schemas.microsoft.com/office/drawing/2014/main" id="{889E4314-E40E-7D47-A278-BD0C2F554213}"/>
              </a:ext>
            </a:extLst>
          </p:cNvPr>
          <p:cNvSpPr>
            <a:spLocks noGrp="1"/>
          </p:cNvSpPr>
          <p:nvPr>
            <p:ph type="pic" idx="15"/>
          </p:nvPr>
        </p:nvSpPr>
        <p:spPr>
          <a:xfrm>
            <a:off x="3717778" y="785115"/>
            <a:ext cx="2377440" cy="2377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cxnSp>
        <p:nvCxnSpPr>
          <p:cNvPr id="20" name="Straight Connector 19">
            <a:extLst>
              <a:ext uri="{FF2B5EF4-FFF2-40B4-BE49-F238E27FC236}">
                <a16:creationId xmlns:a16="http://schemas.microsoft.com/office/drawing/2014/main" id="{BFB3513B-FC48-874F-B740-F0D958C10A14}"/>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C3E1D0-5258-F741-9D58-2B0815E2CAC7}"/>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1B75BC"/>
                </a:solidFill>
                <a:latin typeface="Arial" panose="020B0604020202020204" pitchFamily="34" charset="0"/>
                <a:cs typeface="Arial" panose="020B0604020202020204" pitchFamily="34" charset="0"/>
              </a:rPr>
              <a:t>EPSON CONFIDENTIAL</a:t>
            </a:r>
          </a:p>
        </p:txBody>
      </p:sp>
      <p:sp>
        <p:nvSpPr>
          <p:cNvPr id="24" name="Oval 23">
            <a:extLst>
              <a:ext uri="{FF2B5EF4-FFF2-40B4-BE49-F238E27FC236}">
                <a16:creationId xmlns:a16="http://schemas.microsoft.com/office/drawing/2014/main" id="{C39A8AB7-9D13-4C40-B025-16E3025A4DD1}"/>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5" name="Slide Number Placeholder 5">
            <a:extLst>
              <a:ext uri="{FF2B5EF4-FFF2-40B4-BE49-F238E27FC236}">
                <a16:creationId xmlns:a16="http://schemas.microsoft.com/office/drawing/2014/main" id="{493FB051-0113-8E4A-94AF-46C8C79CFCB6}"/>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22" name="Picture 21">
            <a:extLst>
              <a:ext uri="{FF2B5EF4-FFF2-40B4-BE49-F238E27FC236}">
                <a16:creationId xmlns:a16="http://schemas.microsoft.com/office/drawing/2014/main" id="{03DECE22-9EB3-874C-B8AB-55EE1A7280F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23" name="Picture 22">
            <a:extLst>
              <a:ext uri="{FF2B5EF4-FFF2-40B4-BE49-F238E27FC236}">
                <a16:creationId xmlns:a16="http://schemas.microsoft.com/office/drawing/2014/main" id="{98787337-3E74-A941-BC8B-08EC3C9EEAE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pic>
        <p:nvPicPr>
          <p:cNvPr id="27" name="Picture 26">
            <a:extLst>
              <a:ext uri="{FF2B5EF4-FFF2-40B4-BE49-F238E27FC236}">
                <a16:creationId xmlns:a16="http://schemas.microsoft.com/office/drawing/2014/main" id="{2A04A371-8172-9E4D-9CB1-7E0E64E6AC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spTree>
    <p:extLst>
      <p:ext uri="{BB962C8B-B14F-4D97-AF65-F5344CB8AC3E}">
        <p14:creationId xmlns:p14="http://schemas.microsoft.com/office/powerpoint/2010/main" val="158030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apa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16D8BB-6065-DA41-9A76-03A0BCB7EC37}"/>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611DB6EE-7EEA-A040-BF43-EDBBDE304F9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585017" y="6279617"/>
            <a:ext cx="2606983" cy="578383"/>
          </a:xfrm>
          <a:prstGeom prst="rect">
            <a:avLst/>
          </a:prstGeom>
        </p:spPr>
      </p:pic>
      <p:cxnSp>
        <p:nvCxnSpPr>
          <p:cNvPr id="18" name="Straight Connector 17">
            <a:extLst>
              <a:ext uri="{FF2B5EF4-FFF2-40B4-BE49-F238E27FC236}">
                <a16:creationId xmlns:a16="http://schemas.microsoft.com/office/drawing/2014/main" id="{46ED5F7F-5D67-7A4B-B791-F52CB80D044A}"/>
              </a:ext>
            </a:extLst>
          </p:cNvPr>
          <p:cNvCxnSpPr>
            <a:cxnSpLocks/>
          </p:cNvCxnSpPr>
          <p:nvPr userDrawn="1"/>
        </p:nvCxnSpPr>
        <p:spPr>
          <a:xfrm>
            <a:off x="579668" y="6276239"/>
            <a:ext cx="7924335" cy="0"/>
          </a:xfrm>
          <a:prstGeom prst="line">
            <a:avLst/>
          </a:prstGeom>
          <a:ln w="3175">
            <a:gradFill flip="none" rotWithShape="1">
              <a:gsLst>
                <a:gs pos="9000">
                  <a:srgbClr val="1B75BC">
                    <a:alpha val="0"/>
                  </a:srgbClr>
                </a:gs>
                <a:gs pos="100000">
                  <a:srgbClr val="1B75BC"/>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DC9CAA-9CB3-E048-9CF3-3D419D92D005}"/>
              </a:ext>
            </a:extLst>
          </p:cNvPr>
          <p:cNvSpPr txBox="1"/>
          <p:nvPr userDrawn="1"/>
        </p:nvSpPr>
        <p:spPr>
          <a:xfrm>
            <a:off x="1232733" y="6443385"/>
            <a:ext cx="2858124" cy="246221"/>
          </a:xfrm>
          <a:prstGeom prst="rect">
            <a:avLst/>
          </a:prstGeom>
          <a:noFill/>
        </p:spPr>
        <p:txBody>
          <a:bodyPr wrap="square" lIns="0" rtlCol="0">
            <a:spAutoFit/>
          </a:bodyPr>
          <a:lstStyle/>
          <a:p>
            <a:r>
              <a:rPr lang="en-US" sz="1000" spc="0">
                <a:solidFill>
                  <a:srgbClr val="A7A9AC"/>
                </a:solidFill>
                <a:latin typeface="Arial" panose="020B0604020202020204" pitchFamily="34" charset="0"/>
                <a:cs typeface="Arial" panose="020B0604020202020204" pitchFamily="34" charset="0"/>
              </a:rPr>
              <a:t>EPSON CONFIDENTIAL</a:t>
            </a:r>
          </a:p>
        </p:txBody>
      </p:sp>
      <p:sp>
        <p:nvSpPr>
          <p:cNvPr id="22" name="Oval 21">
            <a:extLst>
              <a:ext uri="{FF2B5EF4-FFF2-40B4-BE49-F238E27FC236}">
                <a16:creationId xmlns:a16="http://schemas.microsoft.com/office/drawing/2014/main" id="{39EE2DFA-2D27-A549-989B-BC80551E94E4}"/>
              </a:ext>
            </a:extLst>
          </p:cNvPr>
          <p:cNvSpPr>
            <a:spLocks noChangeAspect="1"/>
          </p:cNvSpPr>
          <p:nvPr userDrawn="1"/>
        </p:nvSpPr>
        <p:spPr>
          <a:xfrm>
            <a:off x="575330" y="6428233"/>
            <a:ext cx="292608" cy="292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srgbClr val="1B75BC"/>
              </a:solidFill>
              <a:latin typeface="Arial" panose="020B0604020202020204" pitchFamily="34" charset="0"/>
              <a:ea typeface="Arial"/>
              <a:cs typeface="Arial" panose="020B0604020202020204" pitchFamily="34" charset="0"/>
            </a:endParaRPr>
          </a:p>
        </p:txBody>
      </p:sp>
      <p:sp>
        <p:nvSpPr>
          <p:cNvPr id="23" name="Slide Number Placeholder 5">
            <a:extLst>
              <a:ext uri="{FF2B5EF4-FFF2-40B4-BE49-F238E27FC236}">
                <a16:creationId xmlns:a16="http://schemas.microsoft.com/office/drawing/2014/main" id="{CA5C07E4-B53F-0346-BBBE-D767AE29245A}"/>
              </a:ext>
            </a:extLst>
          </p:cNvPr>
          <p:cNvSpPr>
            <a:spLocks noGrp="1"/>
          </p:cNvSpPr>
          <p:nvPr>
            <p:ph type="sldNum" sz="quarter" idx="12"/>
          </p:nvPr>
        </p:nvSpPr>
        <p:spPr>
          <a:xfrm>
            <a:off x="526349" y="6391975"/>
            <a:ext cx="390570" cy="365125"/>
          </a:xfrm>
        </p:spPr>
        <p:txBody>
          <a:bodyPr/>
          <a:lstStyle>
            <a:lvl1pPr algn="ctr">
              <a:defRPr>
                <a:solidFill>
                  <a:schemeClr val="accent1"/>
                </a:solidFill>
              </a:defRPr>
            </a:lvl1pPr>
          </a:lstStyle>
          <a:p>
            <a:fld id="{D6CDAAEE-A9DE-FC47-AAC8-03389D2351D9}" type="slidenum">
              <a:rPr lang="en-US" smtClean="0"/>
              <a:pPr/>
              <a:t>‹#›</a:t>
            </a:fld>
            <a:endParaRPr lang="en-US"/>
          </a:p>
        </p:txBody>
      </p:sp>
      <p:pic>
        <p:nvPicPr>
          <p:cNvPr id="12" name="Picture 11">
            <a:extLst>
              <a:ext uri="{FF2B5EF4-FFF2-40B4-BE49-F238E27FC236}">
                <a16:creationId xmlns:a16="http://schemas.microsoft.com/office/drawing/2014/main" id="{2A04A371-8172-9E4D-9CB1-7E0E64E6ACD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941866" y="6454485"/>
            <a:ext cx="782900" cy="252548"/>
          </a:xfrm>
          <a:prstGeom prst="rect">
            <a:avLst/>
          </a:prstGeom>
        </p:spPr>
      </p:pic>
      <p:pic>
        <p:nvPicPr>
          <p:cNvPr id="9" name="Picture 8">
            <a:extLst>
              <a:ext uri="{FF2B5EF4-FFF2-40B4-BE49-F238E27FC236}">
                <a16:creationId xmlns:a16="http://schemas.microsoft.com/office/drawing/2014/main" id="{82FB16D0-262A-1248-918A-E887027B668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21049" y="6393033"/>
            <a:ext cx="495300" cy="330200"/>
          </a:xfrm>
          <a:prstGeom prst="rect">
            <a:avLst/>
          </a:prstGeom>
        </p:spPr>
      </p:pic>
      <p:pic>
        <p:nvPicPr>
          <p:cNvPr id="10" name="Picture 9">
            <a:extLst>
              <a:ext uri="{FF2B5EF4-FFF2-40B4-BE49-F238E27FC236}">
                <a16:creationId xmlns:a16="http://schemas.microsoft.com/office/drawing/2014/main" id="{617288AA-EFDF-6F4B-AAC5-2F6DE5B873B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74016" y="6393033"/>
            <a:ext cx="495300" cy="330200"/>
          </a:xfrm>
          <a:prstGeom prst="rect">
            <a:avLst/>
          </a:prstGeom>
        </p:spPr>
      </p:pic>
    </p:spTree>
    <p:extLst>
      <p:ext uri="{BB962C8B-B14F-4D97-AF65-F5344CB8AC3E}">
        <p14:creationId xmlns:p14="http://schemas.microsoft.com/office/powerpoint/2010/main" val="231892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A3967C-2770-4B56-8E9C-9D28F11F1A18}" type="datetimeFigureOut">
              <a:rPr kumimoji="1" lang="ja-JP" altLang="en-US" smtClean="0"/>
              <a:t>2023/3/17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57280A-521D-4E05-B17A-EF2E006C2E05}" type="slidenum">
              <a:rPr kumimoji="1" lang="ja-JP" altLang="en-US" smtClean="0"/>
              <a:t>‹#›</a:t>
            </a:fld>
            <a:endParaRPr kumimoji="1" lang="ja-JP" altLang="en-US"/>
          </a:p>
        </p:txBody>
      </p:sp>
    </p:spTree>
    <p:extLst>
      <p:ext uri="{BB962C8B-B14F-4D97-AF65-F5344CB8AC3E}">
        <p14:creationId xmlns:p14="http://schemas.microsoft.com/office/powerpoint/2010/main" val="133225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2D2E0-F9C2-C84D-9771-49CA7B327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9FF447-C5BD-C04E-AA68-E12A0A83C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9E6A4-12CF-3B4C-9B9A-CC78F03635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a:extLst>
              <a:ext uri="{FF2B5EF4-FFF2-40B4-BE49-F238E27FC236}">
                <a16:creationId xmlns:a16="http://schemas.microsoft.com/office/drawing/2014/main" id="{9FF0E8A9-A5AD-6B4C-85AD-9318CE574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D770076A-1356-BA41-8BFC-2CEBB182E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6CDAAEE-A9DE-FC47-AAC8-03389D2351D9}" type="slidenum">
              <a:rPr lang="en-US" smtClean="0"/>
              <a:pPr/>
              <a:t>‹#›</a:t>
            </a:fld>
            <a:endParaRPr lang="en-US"/>
          </a:p>
        </p:txBody>
      </p:sp>
    </p:spTree>
    <p:extLst>
      <p:ext uri="{BB962C8B-B14F-4D97-AF65-F5344CB8AC3E}">
        <p14:creationId xmlns:p14="http://schemas.microsoft.com/office/powerpoint/2010/main" val="1359807102"/>
      </p:ext>
    </p:extLst>
  </p:cSld>
  <p:clrMap bg1="lt1" tx1="dk1" bg2="lt2" tx2="dk2" accent1="accent1" accent2="accent2" accent3="accent3" accent4="accent4" accent5="accent5" accent6="accent6" hlink="hlink" folHlink="folHlink"/>
  <p:sldLayoutIdLst>
    <p:sldLayoutId id="2147483651" r:id="rId1"/>
    <p:sldLayoutId id="2147483676" r:id="rId2"/>
    <p:sldLayoutId id="2147483660" r:id="rId3"/>
    <p:sldLayoutId id="2147483666" r:id="rId4"/>
    <p:sldLayoutId id="2147483667" r:id="rId5"/>
    <p:sldLayoutId id="2147483672" r:id="rId6"/>
    <p:sldLayoutId id="2147483664" r:id="rId7"/>
    <p:sldLayoutId id="2147483662" r:id="rId8"/>
    <p:sldLayoutId id="2147483681" r:id="rId9"/>
    <p:sldLayoutId id="2147483682"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emf"/></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5.xml"/><Relationship Id="rId4" Type="http://schemas.openxmlformats.org/officeDocument/2006/relationships/image" Target="../media/image56.jpeg"/></Relationships>
</file>

<file path=ppt/slides/_rels/slide1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9.png"/><Relationship Id="rId11" Type="http://schemas.openxmlformats.org/officeDocument/2006/relationships/image" Target="../media/image74.jpeg"/><Relationship Id="rId5" Type="http://schemas.openxmlformats.org/officeDocument/2006/relationships/image" Target="../media/image68.jpeg"/><Relationship Id="rId10" Type="http://schemas.openxmlformats.org/officeDocument/2006/relationships/image" Target="../media/image73.png"/><Relationship Id="rId4" Type="http://schemas.openxmlformats.org/officeDocument/2006/relationships/image" Target="../media/image67.jpeg"/><Relationship Id="rId9" Type="http://schemas.openxmlformats.org/officeDocument/2006/relationships/image" Target="../media/image72.jpeg"/></Relationships>
</file>

<file path=ppt/slides/_rels/slide2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80.png"/><Relationship Id="rId1" Type="http://schemas.openxmlformats.org/officeDocument/2006/relationships/slideLayout" Target="../slideLayouts/slideLayout5.xml"/><Relationship Id="rId6" Type="http://schemas.openxmlformats.org/officeDocument/2006/relationships/image" Target="../media/image83.png"/><Relationship Id="rId5" Type="http://schemas.openxmlformats.org/officeDocument/2006/relationships/image" Target="../media/image82.tiff"/><Relationship Id="rId4" Type="http://schemas.openxmlformats.org/officeDocument/2006/relationships/image" Target="../media/image81.tiff"/></Relationships>
</file>

<file path=ppt/slides/_rels/slide2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5.xml"/><Relationship Id="rId4" Type="http://schemas.openxmlformats.org/officeDocument/2006/relationships/image" Target="../media/image87.jpeg"/></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1.png"/></Relationships>
</file>

<file path=ppt/slides/_rels/slide33.xml.rels><?xml version="1.0" encoding="UTF-8" standalone="yes"?>
<Relationships xmlns="http://schemas.openxmlformats.org/package/2006/relationships"><Relationship Id="rId3" Type="http://schemas.openxmlformats.org/officeDocument/2006/relationships/image" Target="../media/image92.tiff"/><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microsoft.com/office/2007/relationships/hdphoto" Target="../media/hdphoto4.wdp"/><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hyperlink" Target="https://www.youtube.com/watch?v=k15ZRv_Oqso" TargetMode="External"/><Relationship Id="rId3" Type="http://schemas.openxmlformats.org/officeDocument/2006/relationships/hyperlink" Target="https://epsonamericas.sharepoint.com/sites/X-CommLabelMktg/Shared%20Documents/Sales%20Presentations/Vertical%20presentations/Medical%20Devices%20and%20Healthcare/Immunalysis%20CH_ForEpsonReview%20-%2012-14-15.docx?web=1" TargetMode="External"/><Relationship Id="rId7" Type="http://schemas.openxmlformats.org/officeDocument/2006/relationships/hyperlink" Target="https://www.youtube.com/watch?v=n_7ubKwtSuo&amp;feature=emb_logo"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www.youtube.com/watch?v=rioC2oW0evQ&amp;feature=emb_logo" TargetMode="External"/><Relationship Id="rId5" Type="http://schemas.openxmlformats.org/officeDocument/2006/relationships/hyperlink" Target="https://www.youtube.com/watch?v=pVFnjms_FQQ" TargetMode="External"/><Relationship Id="rId10" Type="http://schemas.openxmlformats.org/officeDocument/2006/relationships/hyperlink" Target="https://www.youtube.com/watch?v=5R_fOe5rFMI" TargetMode="External"/><Relationship Id="rId4" Type="http://schemas.openxmlformats.org/officeDocument/2006/relationships/hyperlink" Target="https://epsonamericas.sharepoint.com/sites/X-CommLabelMktg/Shared%20Documents/Sales%20Presentations/Vertical%20presentations/Medical%20Devices%20and%20Healthcare/VWR%20Web%20Testimonial_v1%20-%206-9-16.docx?web=1" TargetMode="External"/><Relationship Id="rId9" Type="http://schemas.openxmlformats.org/officeDocument/2006/relationships/hyperlink" Target="https://www.youtube.com/watch?v=ooJXj0jw_Q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3567-D5E5-A34A-8D3C-8AA146D87A37}"/>
              </a:ext>
            </a:extLst>
          </p:cNvPr>
          <p:cNvSpPr>
            <a:spLocks noGrp="1"/>
          </p:cNvSpPr>
          <p:nvPr>
            <p:ph type="title"/>
          </p:nvPr>
        </p:nvSpPr>
        <p:spPr>
          <a:xfrm>
            <a:off x="4465123" y="999804"/>
            <a:ext cx="6846702" cy="1710147"/>
          </a:xfrm>
        </p:spPr>
        <p:txBody>
          <a:bodyPr/>
          <a:lstStyle/>
          <a:p>
            <a:r>
              <a:rPr lang="en-US" dirty="0"/>
              <a:t>ColorWorks Product Offering for the Medical Device Industry</a:t>
            </a:r>
          </a:p>
        </p:txBody>
      </p:sp>
      <p:sp>
        <p:nvSpPr>
          <p:cNvPr id="4" name="TextBox 3">
            <a:extLst>
              <a:ext uri="{FF2B5EF4-FFF2-40B4-BE49-F238E27FC236}">
                <a16:creationId xmlns:a16="http://schemas.microsoft.com/office/drawing/2014/main" id="{EA049E42-3351-994A-BAB8-4175347AE525}"/>
              </a:ext>
            </a:extLst>
          </p:cNvPr>
          <p:cNvSpPr txBox="1"/>
          <p:nvPr/>
        </p:nvSpPr>
        <p:spPr>
          <a:xfrm>
            <a:off x="10586657" y="298270"/>
            <a:ext cx="616425" cy="292388"/>
          </a:xfrm>
          <a:prstGeom prst="rect">
            <a:avLst/>
          </a:prstGeom>
          <a:noFill/>
        </p:spPr>
        <p:txBody>
          <a:bodyPr wrap="square" rIns="0" rtlCol="0">
            <a:spAutoFit/>
          </a:bodyPr>
          <a:lstStyle/>
          <a:p>
            <a:pPr algn="r"/>
            <a:r>
              <a:rPr lang="en-US" sz="1300" dirty="0">
                <a:solidFill>
                  <a:schemeClr val="accent3"/>
                </a:solidFill>
                <a:latin typeface="Arial" panose="020B0604020202020204" pitchFamily="34" charset="0"/>
                <a:cs typeface="Arial" panose="020B0604020202020204" pitchFamily="34" charset="0"/>
              </a:rPr>
              <a:t>MAR</a:t>
            </a:r>
          </a:p>
        </p:txBody>
      </p:sp>
      <p:sp>
        <p:nvSpPr>
          <p:cNvPr id="7" name="TextBox 6">
            <a:extLst>
              <a:ext uri="{FF2B5EF4-FFF2-40B4-BE49-F238E27FC236}">
                <a16:creationId xmlns:a16="http://schemas.microsoft.com/office/drawing/2014/main" id="{085442BF-73EB-1749-85B5-EC521001A55E}"/>
              </a:ext>
            </a:extLst>
          </p:cNvPr>
          <p:cNvSpPr txBox="1"/>
          <p:nvPr/>
        </p:nvSpPr>
        <p:spPr>
          <a:xfrm>
            <a:off x="11433813" y="298270"/>
            <a:ext cx="616425" cy="292388"/>
          </a:xfrm>
          <a:prstGeom prst="rect">
            <a:avLst/>
          </a:prstGeom>
          <a:noFill/>
        </p:spPr>
        <p:txBody>
          <a:bodyPr wrap="square" lIns="0" rtlCol="0">
            <a:spAutoFit/>
          </a:bodyPr>
          <a:lstStyle/>
          <a:p>
            <a:r>
              <a:rPr lang="en-US" sz="1300" dirty="0">
                <a:solidFill>
                  <a:schemeClr val="accent3"/>
                </a:solidFill>
                <a:latin typeface="Arial" panose="020B0604020202020204" pitchFamily="34" charset="0"/>
                <a:cs typeface="Arial" panose="020B0604020202020204" pitchFamily="34" charset="0"/>
              </a:rPr>
              <a:t>2020</a:t>
            </a:r>
          </a:p>
        </p:txBody>
      </p:sp>
      <p:sp>
        <p:nvSpPr>
          <p:cNvPr id="6" name="TextBox 5"/>
          <p:cNvSpPr txBox="1"/>
          <p:nvPr/>
        </p:nvSpPr>
        <p:spPr>
          <a:xfrm>
            <a:off x="-751840" y="1625600"/>
            <a:ext cx="184666" cy="369332"/>
          </a:xfrm>
          <a:prstGeom prst="rect">
            <a:avLst/>
          </a:prstGeom>
          <a:noFill/>
        </p:spPr>
        <p:txBody>
          <a:bodyPr wrap="none" rtlCol="0">
            <a:spAutoFit/>
          </a:bodyPr>
          <a:lstStyle/>
          <a:p>
            <a:endParaRPr lang="en-US"/>
          </a:p>
        </p:txBody>
      </p:sp>
      <p:pic>
        <p:nvPicPr>
          <p:cNvPr id="1026" name="Picture 2" descr="ColorWorks C7500 Inkjet Label Printer">
            <a:extLst>
              <a:ext uri="{FF2B5EF4-FFF2-40B4-BE49-F238E27FC236}">
                <a16:creationId xmlns:a16="http://schemas.microsoft.com/office/drawing/2014/main" id="{3C095D8F-0E7C-4820-A9AF-59EF62630C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343" y="2995119"/>
            <a:ext cx="4597338" cy="259122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1">
            <a:extLst>
              <a:ext uri="{FF2B5EF4-FFF2-40B4-BE49-F238E27FC236}">
                <a16:creationId xmlns:a16="http://schemas.microsoft.com/office/drawing/2014/main" id="{B56E2A52-ECE7-4ED4-8BCA-B951B5C2F34D}"/>
              </a:ext>
            </a:extLst>
          </p:cNvPr>
          <p:cNvGrpSpPr/>
          <p:nvPr/>
        </p:nvGrpSpPr>
        <p:grpSpPr>
          <a:xfrm>
            <a:off x="3184646" y="3418560"/>
            <a:ext cx="5597798" cy="2952750"/>
            <a:chOff x="3642844" y="3570382"/>
            <a:chExt cx="4760854" cy="2417808"/>
          </a:xfrm>
        </p:grpSpPr>
        <p:pic>
          <p:nvPicPr>
            <p:cNvPr id="11" name="図 8">
              <a:extLst>
                <a:ext uri="{FF2B5EF4-FFF2-40B4-BE49-F238E27FC236}">
                  <a16:creationId xmlns:a16="http://schemas.microsoft.com/office/drawing/2014/main" id="{8E6D951E-401E-4B15-93CA-731D0061B8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2844" y="3570382"/>
              <a:ext cx="3042041" cy="2281529"/>
            </a:xfrm>
            <a:prstGeom prst="rect">
              <a:avLst/>
            </a:prstGeom>
          </p:spPr>
        </p:pic>
        <p:pic>
          <p:nvPicPr>
            <p:cNvPr id="12" name="図 6">
              <a:extLst>
                <a:ext uri="{FF2B5EF4-FFF2-40B4-BE49-F238E27FC236}">
                  <a16:creationId xmlns:a16="http://schemas.microsoft.com/office/drawing/2014/main" id="{645A3CB3-5406-479F-89D8-F9B80E016A6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76299" y="3706661"/>
              <a:ext cx="3327399" cy="2281529"/>
            </a:xfrm>
            <a:prstGeom prst="rect">
              <a:avLst/>
            </a:prstGeom>
          </p:spPr>
        </p:pic>
      </p:grpSp>
      <p:pic>
        <p:nvPicPr>
          <p:cNvPr id="13" name="Picture 12">
            <a:extLst>
              <a:ext uri="{FF2B5EF4-FFF2-40B4-BE49-F238E27FC236}">
                <a16:creationId xmlns:a16="http://schemas.microsoft.com/office/drawing/2014/main" id="{34EAAA6D-A9BB-4CE5-A2BE-19A4AD45BF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71721" y="2677305"/>
            <a:ext cx="1814936" cy="2870987"/>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CE51F2AA-AD1E-47E8-A82E-CDA3B53DB7E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04013" y="3428999"/>
            <a:ext cx="1683391" cy="287098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18101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F90AD04-1C42-D34E-9B09-4B68BD89B676}"/>
              </a:ext>
            </a:extLst>
          </p:cNvPr>
          <p:cNvSpPr/>
          <p:nvPr/>
        </p:nvSpPr>
        <p:spPr>
          <a:xfrm>
            <a:off x="5661660" y="937979"/>
            <a:ext cx="868680" cy="8686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400" b="1">
              <a:latin typeface="Arial" panose="020B0604020202020204" pitchFamily="34" charset="0"/>
              <a:ea typeface="Arial"/>
              <a:cs typeface="Arial" panose="020B0604020202020204" pitchFamily="34" charset="0"/>
            </a:endParaRPr>
          </a:p>
        </p:txBody>
      </p:sp>
      <p:cxnSp>
        <p:nvCxnSpPr>
          <p:cNvPr id="7" name="Straight Connector 6">
            <a:extLst>
              <a:ext uri="{FF2B5EF4-FFF2-40B4-BE49-F238E27FC236}">
                <a16:creationId xmlns:a16="http://schemas.microsoft.com/office/drawing/2014/main" id="{C6DBA12B-4C97-0F45-88D2-1445150DF3DB}"/>
              </a:ext>
            </a:extLst>
          </p:cNvPr>
          <p:cNvCxnSpPr>
            <a:cxnSpLocks/>
          </p:cNvCxnSpPr>
          <p:nvPr/>
        </p:nvCxnSpPr>
        <p:spPr>
          <a:xfrm>
            <a:off x="1531142" y="2527679"/>
            <a:ext cx="0" cy="211846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842BA20-2DC2-4F4A-802F-1B68FDCEF4A8}"/>
              </a:ext>
            </a:extLst>
          </p:cNvPr>
          <p:cNvCxnSpPr>
            <a:cxnSpLocks/>
          </p:cNvCxnSpPr>
          <p:nvPr/>
        </p:nvCxnSpPr>
        <p:spPr>
          <a:xfrm>
            <a:off x="10283845" y="2527679"/>
            <a:ext cx="0" cy="211846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8A710D6-4A2F-C148-9CF6-6937AD5AF0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7132" y="1163451"/>
            <a:ext cx="417736" cy="417736"/>
          </a:xfrm>
          <a:prstGeom prst="rect">
            <a:avLst/>
          </a:prstGeom>
        </p:spPr>
      </p:pic>
      <p:sp>
        <p:nvSpPr>
          <p:cNvPr id="4" name="Slide Number Placeholder 3">
            <a:extLst>
              <a:ext uri="{FF2B5EF4-FFF2-40B4-BE49-F238E27FC236}">
                <a16:creationId xmlns:a16="http://schemas.microsoft.com/office/drawing/2014/main" id="{D58CF9DF-64FC-2D43-99E9-0953A3FF248F}"/>
              </a:ext>
            </a:extLst>
          </p:cNvPr>
          <p:cNvSpPr>
            <a:spLocks noGrp="1"/>
          </p:cNvSpPr>
          <p:nvPr>
            <p:ph type="sldNum" sz="quarter" idx="12"/>
          </p:nvPr>
        </p:nvSpPr>
        <p:spPr/>
        <p:txBody>
          <a:bodyPr/>
          <a:lstStyle/>
          <a:p>
            <a:fld id="{D6CDAAEE-A9DE-FC47-AAC8-03389D2351D9}" type="slidenum">
              <a:rPr lang="en-US" smtClean="0"/>
              <a:pPr/>
              <a:t>10</a:t>
            </a:fld>
            <a:endParaRPr lang="en-US"/>
          </a:p>
        </p:txBody>
      </p:sp>
      <p:sp>
        <p:nvSpPr>
          <p:cNvPr id="12" name="Rectangle 11">
            <a:extLst>
              <a:ext uri="{FF2B5EF4-FFF2-40B4-BE49-F238E27FC236}">
                <a16:creationId xmlns:a16="http://schemas.microsoft.com/office/drawing/2014/main" id="{BDD422DE-6CA2-5542-B3E8-09747950C7AC}"/>
              </a:ext>
            </a:extLst>
          </p:cNvPr>
          <p:cNvSpPr/>
          <p:nvPr/>
        </p:nvSpPr>
        <p:spPr>
          <a:xfrm>
            <a:off x="2591798" y="2366328"/>
            <a:ext cx="6797924" cy="707886"/>
          </a:xfrm>
          <a:prstGeom prst="rect">
            <a:avLst/>
          </a:prstGeom>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Focus on C6000 Series</a:t>
            </a:r>
          </a:p>
        </p:txBody>
      </p:sp>
    </p:spTree>
    <p:extLst>
      <p:ext uri="{BB962C8B-B14F-4D97-AF65-F5344CB8AC3E}">
        <p14:creationId xmlns:p14="http://schemas.microsoft.com/office/powerpoint/2010/main" val="3689465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78E10-46B8-4A8A-9356-D791703A455B}"/>
              </a:ext>
            </a:extLst>
          </p:cNvPr>
          <p:cNvSpPr>
            <a:spLocks noGrp="1"/>
          </p:cNvSpPr>
          <p:nvPr>
            <p:ph type="title"/>
          </p:nvPr>
        </p:nvSpPr>
        <p:spPr>
          <a:xfrm>
            <a:off x="838200" y="82296"/>
            <a:ext cx="10515600" cy="1325563"/>
          </a:xfrm>
        </p:spPr>
        <p:txBody>
          <a:bodyPr/>
          <a:lstStyle/>
          <a:p>
            <a:r>
              <a:rPr lang="en-US" sz="4800" dirty="0"/>
              <a:t>Product Feature: PrecisionCore™ technology</a:t>
            </a:r>
          </a:p>
        </p:txBody>
      </p:sp>
      <p:pic>
        <p:nvPicPr>
          <p:cNvPr id="6" name="コンテンツ プレースホルダー 5"/>
          <p:cNvPicPr>
            <a:picLocks noGrp="1" noChangeAspect="1"/>
          </p:cNvPicPr>
          <p:nvPr>
            <p:ph idx="1"/>
          </p:nvPr>
        </p:nvPicPr>
        <p:blipFill rotWithShape="1">
          <a:blip r:embed="rId2" cstate="email">
            <a:extLst>
              <a:ext uri="{28A0092B-C50C-407E-A947-70E740481C1C}">
                <a14:useLocalDpi xmlns:a14="http://schemas.microsoft.com/office/drawing/2010/main"/>
              </a:ext>
            </a:extLst>
          </a:blip>
          <a:stretch/>
        </p:blipFill>
        <p:spPr>
          <a:xfrm>
            <a:off x="6321067" y="2207031"/>
            <a:ext cx="2014060" cy="1316178"/>
          </a:xfrm>
        </p:spPr>
      </p:pic>
      <p:sp>
        <p:nvSpPr>
          <p:cNvPr id="9" name="テキスト ボックス 8">
            <a:extLst>
              <a:ext uri="{FF2B5EF4-FFF2-40B4-BE49-F238E27FC236}">
                <a16:creationId xmlns:a16="http://schemas.microsoft.com/office/drawing/2014/main" id="{5350CA7B-F7FA-4C14-AF3D-8E6AEED5384D}"/>
              </a:ext>
            </a:extLst>
          </p:cNvPr>
          <p:cNvSpPr txBox="1"/>
          <p:nvPr/>
        </p:nvSpPr>
        <p:spPr>
          <a:xfrm>
            <a:off x="1175447" y="1817343"/>
            <a:ext cx="2316660" cy="338554"/>
          </a:xfrm>
          <a:prstGeom prst="rect">
            <a:avLst/>
          </a:prstGeom>
          <a:noFill/>
        </p:spPr>
        <p:txBody>
          <a:bodyPr wrap="none" rtlCol="0">
            <a:spAutoFit/>
          </a:bodyPr>
          <a:lstStyle/>
          <a:p>
            <a:r>
              <a:rPr lang="en-US" altLang="ja-JP" sz="1600">
                <a:solidFill>
                  <a:schemeClr val="bg1"/>
                </a:solidFill>
              </a:rPr>
              <a:t>Perfectly round nozzles</a:t>
            </a:r>
            <a:endParaRPr lang="ja-JP" altLang="en-US" sz="1600">
              <a:solidFill>
                <a:schemeClr val="bg1"/>
              </a:solidFill>
            </a:endParaRPr>
          </a:p>
        </p:txBody>
      </p:sp>
      <p:sp>
        <p:nvSpPr>
          <p:cNvPr id="10" name="テキスト ボックス 9">
            <a:extLst>
              <a:ext uri="{FF2B5EF4-FFF2-40B4-BE49-F238E27FC236}">
                <a16:creationId xmlns:a16="http://schemas.microsoft.com/office/drawing/2014/main" id="{34A17966-1551-45EA-8F04-8C9F900447CB}"/>
              </a:ext>
            </a:extLst>
          </p:cNvPr>
          <p:cNvSpPr txBox="1"/>
          <p:nvPr/>
        </p:nvSpPr>
        <p:spPr>
          <a:xfrm>
            <a:off x="3848052" y="1812614"/>
            <a:ext cx="1960793" cy="338554"/>
          </a:xfrm>
          <a:prstGeom prst="rect">
            <a:avLst/>
          </a:prstGeom>
          <a:noFill/>
        </p:spPr>
        <p:txBody>
          <a:bodyPr wrap="none" rtlCol="0">
            <a:spAutoFit/>
          </a:bodyPr>
          <a:lstStyle/>
          <a:p>
            <a:r>
              <a:rPr lang="en-US" altLang="ja-JP" sz="1600">
                <a:solidFill>
                  <a:schemeClr val="bg1"/>
                </a:solidFill>
              </a:rPr>
              <a:t>High nozzle density</a:t>
            </a:r>
            <a:endParaRPr lang="ja-JP" altLang="en-US" sz="1600">
              <a:solidFill>
                <a:schemeClr val="bg1"/>
              </a:solidFill>
            </a:endParaRPr>
          </a:p>
        </p:txBody>
      </p:sp>
      <p:sp>
        <p:nvSpPr>
          <p:cNvPr id="11" name="テキスト ボックス 10">
            <a:extLst>
              <a:ext uri="{FF2B5EF4-FFF2-40B4-BE49-F238E27FC236}">
                <a16:creationId xmlns:a16="http://schemas.microsoft.com/office/drawing/2014/main" id="{53B12017-1BD7-4DE3-9D27-32C71A0AB585}"/>
              </a:ext>
            </a:extLst>
          </p:cNvPr>
          <p:cNvSpPr txBox="1"/>
          <p:nvPr/>
        </p:nvSpPr>
        <p:spPr>
          <a:xfrm>
            <a:off x="6636033" y="1811875"/>
            <a:ext cx="1313180" cy="338554"/>
          </a:xfrm>
          <a:prstGeom prst="rect">
            <a:avLst/>
          </a:prstGeom>
          <a:noFill/>
        </p:spPr>
        <p:txBody>
          <a:bodyPr wrap="none" rtlCol="0">
            <a:spAutoFit/>
          </a:bodyPr>
          <a:lstStyle/>
          <a:p>
            <a:r>
              <a:rPr lang="en-US" altLang="ja-JP" sz="1600">
                <a:solidFill>
                  <a:schemeClr val="bg1"/>
                </a:solidFill>
              </a:rPr>
              <a:t>Precise dots</a:t>
            </a:r>
            <a:endParaRPr lang="ja-JP" altLang="en-US" sz="1600">
              <a:solidFill>
                <a:schemeClr val="bg1"/>
              </a:solidFill>
            </a:endParaRPr>
          </a:p>
        </p:txBody>
      </p:sp>
      <p:pic>
        <p:nvPicPr>
          <p:cNvPr id="13" name="図 12">
            <a:extLst>
              <a:ext uri="{FF2B5EF4-FFF2-40B4-BE49-F238E27FC236}">
                <a16:creationId xmlns:a16="http://schemas.microsoft.com/office/drawing/2014/main" id="{6ADBF9A1-E136-47A0-8E92-EBF80968D2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31723" y="2222422"/>
            <a:ext cx="2004108" cy="1310172"/>
          </a:xfrm>
          <a:prstGeom prst="rect">
            <a:avLst/>
          </a:prstGeom>
        </p:spPr>
      </p:pic>
      <p:pic>
        <p:nvPicPr>
          <p:cNvPr id="14" name="図 13">
            <a:extLst>
              <a:ext uri="{FF2B5EF4-FFF2-40B4-BE49-F238E27FC236}">
                <a16:creationId xmlns:a16="http://schemas.microsoft.com/office/drawing/2014/main" id="{E482316C-7428-4D6C-A501-51EB84DC46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63866" y="3940669"/>
            <a:ext cx="2004108" cy="991690"/>
          </a:xfrm>
          <a:prstGeom prst="rect">
            <a:avLst/>
          </a:prstGeom>
        </p:spPr>
      </p:pic>
      <p:pic>
        <p:nvPicPr>
          <p:cNvPr id="19" name="図 18">
            <a:extLst>
              <a:ext uri="{FF2B5EF4-FFF2-40B4-BE49-F238E27FC236}">
                <a16:creationId xmlns:a16="http://schemas.microsoft.com/office/drawing/2014/main" id="{D5C4A3B6-3999-49A4-8D66-EE4AE91E68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99624" y="2216416"/>
            <a:ext cx="2057650" cy="1316178"/>
          </a:xfrm>
          <a:prstGeom prst="rect">
            <a:avLst/>
          </a:prstGeom>
          <a:effectLst/>
        </p:spPr>
      </p:pic>
      <p:pic>
        <p:nvPicPr>
          <p:cNvPr id="8" name="図 7">
            <a:extLst>
              <a:ext uri="{FF2B5EF4-FFF2-40B4-BE49-F238E27FC236}">
                <a16:creationId xmlns:a16="http://schemas.microsoft.com/office/drawing/2014/main" id="{271BDB40-4781-4E98-A232-4D4E932CDC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11785" y="3206922"/>
            <a:ext cx="1872256" cy="2025083"/>
          </a:xfrm>
          <a:prstGeom prst="rect">
            <a:avLst/>
          </a:prstGeom>
          <a:effectLst>
            <a:outerShdw blurRad="50800" dist="38100" dir="2700000" algn="tl" rotWithShape="0">
              <a:prstClr val="black">
                <a:alpha val="40000"/>
              </a:prstClr>
            </a:outerShdw>
          </a:effectLst>
        </p:spPr>
      </p:pic>
      <p:sp>
        <p:nvSpPr>
          <p:cNvPr id="18" name="四角形: 角を丸くする 17">
            <a:extLst>
              <a:ext uri="{FF2B5EF4-FFF2-40B4-BE49-F238E27FC236}">
                <a16:creationId xmlns:a16="http://schemas.microsoft.com/office/drawing/2014/main" id="{CF076C9F-2827-4D93-87FA-381B4E3A24C4}"/>
              </a:ext>
            </a:extLst>
          </p:cNvPr>
          <p:cNvSpPr/>
          <p:nvPr/>
        </p:nvSpPr>
        <p:spPr bwMode="auto">
          <a:xfrm>
            <a:off x="2018123" y="5357767"/>
            <a:ext cx="8183152" cy="782576"/>
          </a:xfrm>
          <a:prstGeom prst="roundRect">
            <a:avLst/>
          </a:prstGeom>
          <a:gradFill>
            <a:gsLst>
              <a:gs pos="0">
                <a:schemeClr val="accent3">
                  <a:lumMod val="67000"/>
                </a:schemeClr>
              </a:gs>
              <a:gs pos="100000">
                <a:schemeClr val="accent3">
                  <a:lumMod val="97000"/>
                  <a:lumOff val="3000"/>
                </a:schemeClr>
              </a:gs>
              <a:gs pos="100000">
                <a:schemeClr val="accent3">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sz="2000">
                <a:latin typeface="+mj-lt"/>
                <a:ea typeface="Arial Unicode MS" panose="020B0604020202020204" pitchFamily="50" charset="-128"/>
                <a:cs typeface="Arial Unicode MS" panose="020B0604020202020204" pitchFamily="50" charset="-128"/>
              </a:rPr>
              <a:t>The precise dots created by the PrecisionCore</a:t>
            </a:r>
            <a:r>
              <a:rPr lang="en-US" altLang="ja-JP" sz="2000">
                <a:latin typeface="+mj-lt"/>
                <a:ea typeface="Arial Unicode MS" panose="020B0604020202020204" pitchFamily="50" charset="-128"/>
                <a:cs typeface="Arial Unicode MS" panose="020B0604020202020204" pitchFamily="50" charset="-128"/>
              </a:rPr>
              <a:t>™</a:t>
            </a:r>
            <a:r>
              <a:rPr lang="ja-JP" altLang="en-US" sz="2000">
                <a:latin typeface="+mj-lt"/>
                <a:ea typeface="Arial Unicode MS" panose="020B0604020202020204" pitchFamily="50" charset="-128"/>
                <a:cs typeface="Arial Unicode MS" panose="020B0604020202020204" pitchFamily="50" charset="-128"/>
              </a:rPr>
              <a:t> TFP printhead's perfectly round nozzles ensure consistently superior image quality.</a:t>
            </a:r>
          </a:p>
        </p:txBody>
      </p:sp>
      <p:sp>
        <p:nvSpPr>
          <p:cNvPr id="16" name="Rectangle 42">
            <a:extLst>
              <a:ext uri="{FF2B5EF4-FFF2-40B4-BE49-F238E27FC236}">
                <a16:creationId xmlns:a16="http://schemas.microsoft.com/office/drawing/2014/main" id="{E3AC20F0-E135-4A98-ABE2-8DDFCDB0838F}"/>
              </a:ext>
            </a:extLst>
          </p:cNvPr>
          <p:cNvSpPr>
            <a:spLocks noChangeArrowheads="1"/>
          </p:cNvSpPr>
          <p:nvPr/>
        </p:nvSpPr>
        <p:spPr bwMode="auto">
          <a:xfrm>
            <a:off x="5010150" y="6488113"/>
            <a:ext cx="2133600"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algn="ctr" eaLnBrk="1" hangingPunct="1"/>
            <a:fld id="{86156619-DB87-4BD6-A00C-EEEACF4AC1CD}" type="slidenum">
              <a:rPr lang="en-US" altLang="ja-JP" sz="900" b="0">
                <a:cs typeface="Arial" charset="0"/>
              </a:rPr>
              <a:pPr algn="ctr" eaLnBrk="1" hangingPunct="1"/>
              <a:t>11</a:t>
            </a:fld>
            <a:endParaRPr lang="en-US" altLang="ja-JP" sz="900" b="0">
              <a:cs typeface="Arial" charset="0"/>
            </a:endParaRPr>
          </a:p>
        </p:txBody>
      </p:sp>
      <p:sp>
        <p:nvSpPr>
          <p:cNvPr id="15" name="テキスト ボックス 10">
            <a:extLst>
              <a:ext uri="{FF2B5EF4-FFF2-40B4-BE49-F238E27FC236}">
                <a16:creationId xmlns:a16="http://schemas.microsoft.com/office/drawing/2014/main" id="{476F26E5-1F25-4C22-84B2-65E84C312E6F}"/>
              </a:ext>
            </a:extLst>
          </p:cNvPr>
          <p:cNvSpPr txBox="1"/>
          <p:nvPr/>
        </p:nvSpPr>
        <p:spPr>
          <a:xfrm>
            <a:off x="8911371" y="1810388"/>
            <a:ext cx="2025683" cy="338554"/>
          </a:xfrm>
          <a:prstGeom prst="rect">
            <a:avLst/>
          </a:prstGeom>
          <a:noFill/>
        </p:spPr>
        <p:txBody>
          <a:bodyPr wrap="none" rtlCol="0">
            <a:spAutoFit/>
          </a:bodyPr>
          <a:lstStyle/>
          <a:p>
            <a:r>
              <a:rPr lang="en-US" altLang="ja-JP" sz="1600">
                <a:solidFill>
                  <a:schemeClr val="bg1"/>
                </a:solidFill>
              </a:rPr>
              <a:t>Variable droplet size</a:t>
            </a:r>
            <a:endParaRPr lang="ja-JP" altLang="en-US" sz="1600">
              <a:solidFill>
                <a:schemeClr val="bg1"/>
              </a:solidFill>
            </a:endParaRPr>
          </a:p>
        </p:txBody>
      </p:sp>
      <p:pic>
        <p:nvPicPr>
          <p:cNvPr id="17" name="図 57">
            <a:extLst>
              <a:ext uri="{FF2B5EF4-FFF2-40B4-BE49-F238E27FC236}">
                <a16:creationId xmlns:a16="http://schemas.microsoft.com/office/drawing/2014/main" id="{D2D6D335-5364-4F00-AB95-8C714F7176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47072" y="2216417"/>
            <a:ext cx="2014060" cy="13161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942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78E10-46B8-4A8A-9356-D791703A455B}"/>
              </a:ext>
            </a:extLst>
          </p:cNvPr>
          <p:cNvSpPr>
            <a:spLocks noGrp="1"/>
          </p:cNvSpPr>
          <p:nvPr>
            <p:ph type="title"/>
          </p:nvPr>
        </p:nvSpPr>
        <p:spPr>
          <a:xfrm>
            <a:off x="838200" y="82296"/>
            <a:ext cx="10515600" cy="1325563"/>
          </a:xfrm>
        </p:spPr>
        <p:txBody>
          <a:bodyPr/>
          <a:lstStyle/>
          <a:p>
            <a:r>
              <a:rPr lang="en-US" sz="4800" dirty="0"/>
              <a:t>Product Feature: PrecisionCore™ technology</a:t>
            </a:r>
          </a:p>
        </p:txBody>
      </p:sp>
      <p:sp>
        <p:nvSpPr>
          <p:cNvPr id="16" name="Rectangle 42">
            <a:extLst>
              <a:ext uri="{FF2B5EF4-FFF2-40B4-BE49-F238E27FC236}">
                <a16:creationId xmlns:a16="http://schemas.microsoft.com/office/drawing/2014/main" id="{E3AC20F0-E135-4A98-ABE2-8DDFCDB0838F}"/>
              </a:ext>
            </a:extLst>
          </p:cNvPr>
          <p:cNvSpPr>
            <a:spLocks noChangeArrowheads="1"/>
          </p:cNvSpPr>
          <p:nvPr/>
        </p:nvSpPr>
        <p:spPr bwMode="auto">
          <a:xfrm>
            <a:off x="5010150" y="6488113"/>
            <a:ext cx="2133600"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algn="ctr" eaLnBrk="1" hangingPunct="1"/>
            <a:fld id="{86156619-DB87-4BD6-A00C-EEEACF4AC1CD}" type="slidenum">
              <a:rPr lang="en-US" altLang="ja-JP" sz="900" b="0">
                <a:cs typeface="Arial" charset="0"/>
              </a:rPr>
              <a:pPr algn="ctr" eaLnBrk="1" hangingPunct="1"/>
              <a:t>12</a:t>
            </a:fld>
            <a:endParaRPr lang="en-US" altLang="ja-JP" sz="900" b="0">
              <a:cs typeface="Arial" charset="0"/>
            </a:endParaRPr>
          </a:p>
        </p:txBody>
      </p:sp>
      <p:sp>
        <p:nvSpPr>
          <p:cNvPr id="17" name="正方形/長方形 19">
            <a:extLst>
              <a:ext uri="{FF2B5EF4-FFF2-40B4-BE49-F238E27FC236}">
                <a16:creationId xmlns:a16="http://schemas.microsoft.com/office/drawing/2014/main" id="{7AE68913-CC89-4C38-9B6D-CB0E058A8723}"/>
              </a:ext>
            </a:extLst>
          </p:cNvPr>
          <p:cNvSpPr/>
          <p:nvPr/>
        </p:nvSpPr>
        <p:spPr bwMode="auto">
          <a:xfrm>
            <a:off x="2135938" y="3800809"/>
            <a:ext cx="2740224" cy="225107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364"/>
            <a:endParaRPr lang="ja-JP" altLang="en-US">
              <a:solidFill>
                <a:schemeClr val="bg1"/>
              </a:solidFill>
              <a:latin typeface="Arial" pitchFamily="34" charset="0"/>
            </a:endParaRPr>
          </a:p>
        </p:txBody>
      </p:sp>
      <p:sp>
        <p:nvSpPr>
          <p:cNvPr id="20" name="正方形/長方形 1">
            <a:extLst>
              <a:ext uri="{FF2B5EF4-FFF2-40B4-BE49-F238E27FC236}">
                <a16:creationId xmlns:a16="http://schemas.microsoft.com/office/drawing/2014/main" id="{854EC855-E6C4-475A-A381-F3DF7B3A1EFC}"/>
              </a:ext>
            </a:extLst>
          </p:cNvPr>
          <p:cNvSpPr/>
          <p:nvPr/>
        </p:nvSpPr>
        <p:spPr bwMode="auto">
          <a:xfrm>
            <a:off x="5197930" y="3825809"/>
            <a:ext cx="4318907" cy="222607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364"/>
            <a:endParaRPr lang="ja-JP" altLang="en-US">
              <a:solidFill>
                <a:schemeClr val="bg1"/>
              </a:solidFill>
              <a:latin typeface="Arial" pitchFamily="34" charset="0"/>
            </a:endParaRPr>
          </a:p>
        </p:txBody>
      </p:sp>
      <p:sp>
        <p:nvSpPr>
          <p:cNvPr id="21" name="コンテンツ プレースホルダー 2">
            <a:extLst>
              <a:ext uri="{FF2B5EF4-FFF2-40B4-BE49-F238E27FC236}">
                <a16:creationId xmlns:a16="http://schemas.microsoft.com/office/drawing/2014/main" id="{3D5F3626-FCD8-4BC8-90B4-73F018F5E89C}"/>
              </a:ext>
            </a:extLst>
          </p:cNvPr>
          <p:cNvSpPr txBox="1">
            <a:spLocks/>
          </p:cNvSpPr>
          <p:nvPr/>
        </p:nvSpPr>
        <p:spPr>
          <a:xfrm>
            <a:off x="1248869" y="1690808"/>
            <a:ext cx="9898102" cy="511810"/>
          </a:xfrm>
          <a:prstGeom prst="rect">
            <a:avLst/>
          </a:prstGeom>
          <a:noFill/>
          <a:ln>
            <a:noFill/>
          </a:ln>
        </p:spPr>
        <p:txBody>
          <a:bodyPr lIns="72000" tIns="36000" rIns="72000" bIns="36000"/>
          <a:lstStyle>
            <a:lvl1pPr marL="415822" indent="-415822" algn="l" rtl="0" eaLnBrk="0" fontAlgn="base" hangingPunct="0">
              <a:spcBef>
                <a:spcPts val="924"/>
              </a:spcBef>
              <a:spcAft>
                <a:spcPct val="0"/>
              </a:spcAft>
              <a:buClr>
                <a:schemeClr val="accent1"/>
              </a:buClr>
              <a:buSzPct val="76000"/>
              <a:buFont typeface="Wingdings" panose="05000000000000000000" pitchFamily="2" charset="2"/>
              <a:buChar char="n"/>
              <a:defRPr kumimoji="1" sz="4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34082" indent="-415822" algn="l" rtl="0" eaLnBrk="0" fontAlgn="base" hangingPunct="0">
              <a:spcBef>
                <a:spcPts val="770"/>
              </a:spcBef>
              <a:spcAft>
                <a:spcPct val="0"/>
              </a:spcAft>
              <a:buClr>
                <a:schemeClr val="tx1"/>
              </a:buClr>
              <a:buSzPct val="50000"/>
              <a:buFont typeface="Wingdings" panose="05000000000000000000" pitchFamily="2" charset="2"/>
              <a:buChar char="l"/>
              <a:defRPr kumimoji="1" sz="3500" kern="12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2pPr>
            <a:lvl3pPr marL="1252308" indent="-348131" algn="l" rtl="0" eaLnBrk="0" fontAlgn="base" hangingPunct="0">
              <a:spcBef>
                <a:spcPts val="770"/>
              </a:spcBef>
              <a:spcAft>
                <a:spcPct val="0"/>
              </a:spcAft>
              <a:buClr>
                <a:srgbClr val="BCBCBC"/>
              </a:buClr>
              <a:buSzPct val="76000"/>
              <a:buFont typeface="Wingdings 3" pitchFamily="18" charset="2"/>
              <a:buChar char=""/>
              <a:defRPr kumimoji="1" sz="31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70561" indent="-348131" algn="l" rtl="0" eaLnBrk="0" fontAlgn="base" hangingPunct="0">
              <a:spcBef>
                <a:spcPts val="616"/>
              </a:spcBef>
              <a:spcAft>
                <a:spcPct val="0"/>
              </a:spcAft>
              <a:buClr>
                <a:srgbClr val="8BA2B4"/>
              </a:buClr>
              <a:buSzPct val="70000"/>
              <a:buFont typeface="Wingdings" pitchFamily="2" charset="2"/>
              <a:buChar char=""/>
              <a:defRPr kumimoji="1" kern="1200">
                <a:solidFill>
                  <a:schemeClr val="tx1"/>
                </a:solidFill>
                <a:latin typeface="Tahoma" pitchFamily="34" charset="0"/>
                <a:ea typeface="ＭＳ Ｐゴシック" pitchFamily="50" charset="-128"/>
                <a:cs typeface="+mn-cs"/>
              </a:defRPr>
            </a:lvl4pPr>
            <a:lvl5pPr marL="2088794" indent="-348131" algn="l" rtl="0" eaLnBrk="0" fontAlgn="base" hangingPunct="0">
              <a:spcBef>
                <a:spcPts val="462"/>
              </a:spcBef>
              <a:spcAft>
                <a:spcPct val="0"/>
              </a:spcAft>
              <a:buClr>
                <a:schemeClr val="accent2"/>
              </a:buClr>
              <a:buSzPct val="70000"/>
              <a:buFont typeface="Wingdings" pitchFamily="2" charset="2"/>
              <a:buChar char=""/>
              <a:defRPr kumimoji="1" sz="2500" kern="1200">
                <a:solidFill>
                  <a:schemeClr val="tx1"/>
                </a:solidFill>
                <a:latin typeface="Tahoma" pitchFamily="34" charset="0"/>
                <a:ea typeface="ＭＳ Ｐゴシック" pitchFamily="50" charset="-128"/>
                <a:cs typeface="+mn-cs"/>
              </a:defRPr>
            </a:lvl5pPr>
            <a:lvl6pPr marL="2506558" indent="-278503" algn="l" rtl="0" eaLnBrk="1" latinLnBrk="0" hangingPunct="1">
              <a:spcBef>
                <a:spcPts val="462"/>
              </a:spcBef>
              <a:buClr>
                <a:srgbClr val="9FB8CD">
                  <a:shade val="75000"/>
                </a:srgbClr>
              </a:buClr>
              <a:buSzPct val="75000"/>
              <a:buFont typeface="Wingdings 3"/>
              <a:buChar char=""/>
              <a:defRPr kumimoji="1" lang="en-US" sz="2500" kern="1200" smtClean="0">
                <a:solidFill>
                  <a:schemeClr val="tx1"/>
                </a:solidFill>
                <a:latin typeface="+mn-lt"/>
                <a:ea typeface="+mn-ea"/>
                <a:cs typeface="+mn-cs"/>
              </a:defRPr>
            </a:lvl6pPr>
            <a:lvl7pPr marL="2785059" indent="-278503" algn="l" rtl="0" eaLnBrk="1" latinLnBrk="0" hangingPunct="1">
              <a:spcBef>
                <a:spcPts val="462"/>
              </a:spcBef>
              <a:buClr>
                <a:srgbClr val="727CA3">
                  <a:shade val="75000"/>
                </a:srgbClr>
              </a:buClr>
              <a:buSzPct val="75000"/>
              <a:buFont typeface="Wingdings 3"/>
              <a:buChar char=""/>
              <a:defRPr kumimoji="1" lang="en-US" sz="2200" kern="1200" smtClean="0">
                <a:solidFill>
                  <a:schemeClr val="tx1"/>
                </a:solidFill>
                <a:latin typeface="+mn-lt"/>
                <a:ea typeface="+mn-ea"/>
                <a:cs typeface="+mn-cs"/>
              </a:defRPr>
            </a:lvl7pPr>
            <a:lvl8pPr marL="3063563" indent="-278503" algn="l" rtl="0" eaLnBrk="1" latinLnBrk="0" hangingPunct="1">
              <a:spcBef>
                <a:spcPts val="462"/>
              </a:spcBef>
              <a:buClr>
                <a:prstClr val="white">
                  <a:shade val="50000"/>
                </a:prstClr>
              </a:buClr>
              <a:buSzPct val="75000"/>
              <a:buFont typeface="Wingdings 3"/>
              <a:buChar char=""/>
              <a:defRPr kumimoji="1" lang="en-US" sz="2200" kern="1200" smtClean="0">
                <a:solidFill>
                  <a:schemeClr val="tx1"/>
                </a:solidFill>
                <a:latin typeface="+mn-lt"/>
                <a:ea typeface="+mn-ea"/>
                <a:cs typeface="+mn-cs"/>
              </a:defRPr>
            </a:lvl8pPr>
            <a:lvl9pPr marL="3342080" indent="-278503" algn="l" rtl="0" eaLnBrk="1" latinLnBrk="0" hangingPunct="1">
              <a:spcBef>
                <a:spcPts val="462"/>
              </a:spcBef>
              <a:buClr>
                <a:srgbClr val="9FB8CD"/>
              </a:buClr>
              <a:buSzPct val="75000"/>
              <a:buFont typeface="Wingdings 3"/>
              <a:buChar char=""/>
              <a:defRPr kumimoji="1" lang="en-US" sz="1800" kern="1200" smtClean="0">
                <a:solidFill>
                  <a:schemeClr val="tx1"/>
                </a:solidFill>
                <a:latin typeface="+mn-lt"/>
                <a:ea typeface="+mn-ea"/>
                <a:cs typeface="+mn-cs"/>
              </a:defRPr>
            </a:lvl9pPr>
          </a:lstStyle>
          <a:p>
            <a:pPr marL="0" indent="0" defTabSz="357174">
              <a:spcBef>
                <a:spcPts val="0"/>
              </a:spcBef>
              <a:buClrTx/>
              <a:buNone/>
            </a:pPr>
            <a:r>
              <a:rPr lang="en-US" altLang="ja-JP" sz="2400" dirty="0">
                <a:solidFill>
                  <a:schemeClr val="bg1"/>
                </a:solidFill>
                <a:latin typeface="+mj-lt"/>
              </a:rPr>
              <a:t>High gloss and high quality images create beautiful labels.</a:t>
            </a:r>
            <a:r>
              <a:rPr lang="ja-JP" altLang="en-US" sz="2400" dirty="0">
                <a:solidFill>
                  <a:schemeClr val="bg1"/>
                </a:solidFill>
              </a:rPr>
              <a:t>　　</a:t>
            </a:r>
            <a:endParaRPr lang="en-US" altLang="ja-JP" sz="2400" dirty="0">
              <a:solidFill>
                <a:schemeClr val="bg1"/>
              </a:solidFill>
            </a:endParaRPr>
          </a:p>
          <a:p>
            <a:pPr marL="0" indent="0" defTabSz="357174">
              <a:spcBef>
                <a:spcPts val="0"/>
              </a:spcBef>
              <a:buNone/>
            </a:pPr>
            <a:endParaRPr lang="en-US" altLang="ja-JP" sz="2400" dirty="0">
              <a:solidFill>
                <a:schemeClr val="bg1"/>
              </a:solidFill>
            </a:endParaRPr>
          </a:p>
          <a:p>
            <a:pPr marL="0" indent="0" defTabSz="357174">
              <a:spcBef>
                <a:spcPts val="0"/>
              </a:spcBef>
              <a:buNone/>
            </a:pPr>
            <a:endParaRPr lang="en-US" altLang="ja-JP" sz="2400" dirty="0">
              <a:solidFill>
                <a:schemeClr val="bg1"/>
              </a:solidFill>
            </a:endParaRPr>
          </a:p>
          <a:p>
            <a:pPr marL="0" indent="0" defTabSz="357174">
              <a:spcBef>
                <a:spcPts val="0"/>
              </a:spcBef>
              <a:buNone/>
            </a:pPr>
            <a:endParaRPr lang="en-US" altLang="ja-JP" sz="2400" dirty="0">
              <a:solidFill>
                <a:schemeClr val="bg1"/>
              </a:solidFill>
            </a:endParaRPr>
          </a:p>
        </p:txBody>
      </p:sp>
      <p:sp>
        <p:nvSpPr>
          <p:cNvPr id="22" name="Rectangle 5">
            <a:extLst>
              <a:ext uri="{FF2B5EF4-FFF2-40B4-BE49-F238E27FC236}">
                <a16:creationId xmlns:a16="http://schemas.microsoft.com/office/drawing/2014/main" id="{BFB9DDE7-FCEA-4136-8E35-D4CD56CCC0D8}"/>
              </a:ext>
            </a:extLst>
          </p:cNvPr>
          <p:cNvSpPr txBox="1">
            <a:spLocks noChangeArrowheads="1"/>
          </p:cNvSpPr>
          <p:nvPr/>
        </p:nvSpPr>
        <p:spPr bwMode="auto">
          <a:xfrm>
            <a:off x="1970881" y="2272736"/>
            <a:ext cx="8212138" cy="236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10000"/>
              </a:spcBef>
              <a:spcAft>
                <a:spcPct val="0"/>
              </a:spcAft>
              <a:buChar char="–"/>
              <a:defRPr kumimoji="1" sz="2400">
                <a:solidFill>
                  <a:schemeClr val="tx1"/>
                </a:solidFill>
                <a:latin typeface="+mn-lt"/>
              </a:defRPr>
            </a:lvl2pPr>
            <a:lvl3pPr marL="1143000" indent="-228600" algn="l" rtl="0" eaLnBrk="0" fontAlgn="base" hangingPunct="0">
              <a:spcBef>
                <a:spcPct val="10000"/>
              </a:spcBef>
              <a:spcAft>
                <a:spcPct val="0"/>
              </a:spcAft>
              <a:buChar char="•"/>
              <a:defRPr kumimoji="1" sz="2000">
                <a:solidFill>
                  <a:schemeClr val="tx1"/>
                </a:solidFill>
                <a:latin typeface="+mn-lt"/>
              </a:defRPr>
            </a:lvl3pPr>
            <a:lvl4pPr marL="1600200" indent="-228600" algn="l" rtl="0" eaLnBrk="0" fontAlgn="base" hangingPunct="0">
              <a:spcBef>
                <a:spcPct val="10000"/>
              </a:spcBef>
              <a:spcAft>
                <a:spcPct val="0"/>
              </a:spcAft>
              <a:buChar char="–"/>
              <a:defRPr kumimoji="1">
                <a:solidFill>
                  <a:schemeClr val="tx1"/>
                </a:solidFill>
                <a:latin typeface="+mn-lt"/>
              </a:defRPr>
            </a:lvl4pPr>
            <a:lvl5pPr marL="2057400" indent="-228600" algn="l" rtl="0" eaLnBrk="0" fontAlgn="base" hangingPunct="0">
              <a:spcBef>
                <a:spcPct val="10000"/>
              </a:spcBef>
              <a:spcAft>
                <a:spcPct val="0"/>
              </a:spcAft>
              <a:buChar char="»"/>
              <a:defRPr kumimoji="1">
                <a:solidFill>
                  <a:schemeClr val="tx1"/>
                </a:solidFill>
                <a:latin typeface="+mn-lt"/>
              </a:defRPr>
            </a:lvl5pPr>
            <a:lvl6pPr marL="2514600" indent="-228600" algn="l" rtl="0" fontAlgn="base">
              <a:spcBef>
                <a:spcPct val="10000"/>
              </a:spcBef>
              <a:spcAft>
                <a:spcPct val="0"/>
              </a:spcAft>
              <a:buChar char="»"/>
              <a:defRPr kumimoji="1">
                <a:solidFill>
                  <a:schemeClr val="tx1"/>
                </a:solidFill>
                <a:latin typeface="+mn-lt"/>
              </a:defRPr>
            </a:lvl6pPr>
            <a:lvl7pPr marL="2971800" indent="-228600" algn="l" rtl="0" fontAlgn="base">
              <a:spcBef>
                <a:spcPct val="10000"/>
              </a:spcBef>
              <a:spcAft>
                <a:spcPct val="0"/>
              </a:spcAft>
              <a:buChar char="»"/>
              <a:defRPr kumimoji="1">
                <a:solidFill>
                  <a:schemeClr val="tx1"/>
                </a:solidFill>
                <a:latin typeface="+mn-lt"/>
              </a:defRPr>
            </a:lvl7pPr>
            <a:lvl8pPr marL="3429000" indent="-228600" algn="l" rtl="0" fontAlgn="base">
              <a:spcBef>
                <a:spcPct val="10000"/>
              </a:spcBef>
              <a:spcAft>
                <a:spcPct val="0"/>
              </a:spcAft>
              <a:buChar char="»"/>
              <a:defRPr kumimoji="1">
                <a:solidFill>
                  <a:schemeClr val="tx1"/>
                </a:solidFill>
                <a:latin typeface="+mn-lt"/>
              </a:defRPr>
            </a:lvl8pPr>
            <a:lvl9pPr marL="3886200" indent="-228600" algn="l" rtl="0" fontAlgn="base">
              <a:spcBef>
                <a:spcPct val="10000"/>
              </a:spcBef>
              <a:spcAft>
                <a:spcPct val="0"/>
              </a:spcAft>
              <a:buChar char="»"/>
              <a:defRPr kumimoji="1">
                <a:solidFill>
                  <a:schemeClr val="tx1"/>
                </a:solidFill>
                <a:latin typeface="+mn-lt"/>
              </a:defRPr>
            </a:lvl9pPr>
          </a:lstStyle>
          <a:p>
            <a:pPr eaLnBrk="1" hangingPunct="1">
              <a:spcBef>
                <a:spcPct val="100000"/>
              </a:spcBef>
              <a:buClr>
                <a:srgbClr val="FF9900"/>
              </a:buClr>
            </a:pPr>
            <a:r>
              <a:rPr kumimoji="0" lang="en-US" altLang="ja-JP" sz="1800" kern="0" dirty="0">
                <a:solidFill>
                  <a:schemeClr val="bg1"/>
                </a:solidFill>
                <a:latin typeface="+mj-lt"/>
                <a:ea typeface="メイリオ" pitchFamily="50" charset="-128"/>
                <a:cs typeface="メイリオ" pitchFamily="50" charset="-128"/>
                <a:sym typeface="Wingdings" pitchFamily="2" charset="2"/>
              </a:rPr>
              <a:t>High resolution printing with PrecisionCore™</a:t>
            </a:r>
            <a:r>
              <a:rPr kumimoji="0" lang="ja-JP" altLang="en-US" sz="1800" kern="0" dirty="0">
                <a:solidFill>
                  <a:schemeClr val="bg1"/>
                </a:solidFill>
                <a:latin typeface="+mj-lt"/>
                <a:ea typeface="メイリオ" pitchFamily="50" charset="-128"/>
                <a:cs typeface="メイリオ" pitchFamily="50" charset="-128"/>
                <a:sym typeface="Wingdings" pitchFamily="2" charset="2"/>
              </a:rPr>
              <a:t> </a:t>
            </a:r>
            <a:r>
              <a:rPr kumimoji="0" lang="en-US" altLang="ja-JP" sz="1800" kern="0" dirty="0">
                <a:solidFill>
                  <a:schemeClr val="bg1"/>
                </a:solidFill>
                <a:latin typeface="+mj-lt"/>
                <a:ea typeface="メイリオ" pitchFamily="50" charset="-128"/>
                <a:cs typeface="メイリオ" pitchFamily="50" charset="-128"/>
                <a:sym typeface="Wingdings" pitchFamily="2" charset="2"/>
              </a:rPr>
              <a:t>head </a:t>
            </a:r>
            <a:r>
              <a:rPr lang="ja-JP" altLang="en-US" sz="1800" dirty="0">
                <a:solidFill>
                  <a:schemeClr val="bg1"/>
                </a:solidFill>
                <a:latin typeface="+mj-lt"/>
              </a:rPr>
              <a:t>（</a:t>
            </a:r>
            <a:r>
              <a:rPr lang="en-US" altLang="ja-JP" sz="1800" dirty="0">
                <a:solidFill>
                  <a:schemeClr val="bg1"/>
                </a:solidFill>
                <a:latin typeface="+mj-lt"/>
              </a:rPr>
              <a:t>Max.1200 x 1200dpi) 	</a:t>
            </a:r>
            <a:r>
              <a:rPr lang="en-US" altLang="ja-JP" sz="1800" dirty="0">
                <a:solidFill>
                  <a:schemeClr val="bg1"/>
                </a:solidFill>
                <a:latin typeface="+mj-lt"/>
                <a:sym typeface="Wingdings" panose="05000000000000000000" pitchFamily="2" charset="2"/>
              </a:rPr>
              <a:t> </a:t>
            </a:r>
            <a:r>
              <a:rPr lang="en-US" altLang="ja-JP" sz="1800" dirty="0">
                <a:solidFill>
                  <a:schemeClr val="bg1"/>
                </a:solidFill>
                <a:latin typeface="+mj-lt"/>
              </a:rPr>
              <a:t>Razor sharp barcodes, text, lines, and graphics</a:t>
            </a:r>
          </a:p>
          <a:p>
            <a:pPr eaLnBrk="1" hangingPunct="1">
              <a:spcBef>
                <a:spcPct val="100000"/>
              </a:spcBef>
              <a:buClr>
                <a:srgbClr val="FF9900"/>
              </a:buClr>
            </a:pPr>
            <a:r>
              <a:rPr kumimoji="0" lang="en-US" altLang="ja-JP" sz="1800" kern="0" dirty="0">
                <a:solidFill>
                  <a:schemeClr val="bg1"/>
                </a:solidFill>
                <a:latin typeface="+mj-lt"/>
                <a:ea typeface="メイリオ" pitchFamily="50" charset="-128"/>
                <a:cs typeface="メイリオ" pitchFamily="50" charset="-128"/>
                <a:sym typeface="Wingdings" pitchFamily="2" charset="2"/>
              </a:rPr>
              <a:t>Automatic nozzle checking and correction</a:t>
            </a:r>
          </a:p>
          <a:p>
            <a:pPr marL="0" indent="0" eaLnBrk="1" hangingPunct="1">
              <a:spcBef>
                <a:spcPct val="100000"/>
              </a:spcBef>
              <a:buClr>
                <a:srgbClr val="FF9900"/>
              </a:buClr>
              <a:buNone/>
            </a:pPr>
            <a:br>
              <a:rPr kumimoji="0" lang="en-US" altLang="ja-JP" sz="1600" kern="0" dirty="0">
                <a:solidFill>
                  <a:schemeClr val="bg1"/>
                </a:solidFill>
                <a:latin typeface="+mj-lt"/>
                <a:ea typeface="メイリオ" pitchFamily="50" charset="-128"/>
                <a:cs typeface="メイリオ" pitchFamily="50" charset="-128"/>
                <a:sym typeface="Wingdings" pitchFamily="2" charset="2"/>
              </a:rPr>
            </a:br>
            <a:endParaRPr lang="en-US" altLang="ja-JP" sz="1600" kern="0" dirty="0">
              <a:solidFill>
                <a:schemeClr val="bg1"/>
              </a:solidFill>
              <a:latin typeface="+mj-lt"/>
              <a:ea typeface="メイリオ" pitchFamily="50" charset="-128"/>
              <a:cs typeface="メイリオ" pitchFamily="50" charset="-128"/>
              <a:sym typeface="Wingdings" pitchFamily="2" charset="2"/>
            </a:endParaRPr>
          </a:p>
        </p:txBody>
      </p:sp>
      <p:pic>
        <p:nvPicPr>
          <p:cNvPr id="24" name="図 5">
            <a:extLst>
              <a:ext uri="{FF2B5EF4-FFF2-40B4-BE49-F238E27FC236}">
                <a16:creationId xmlns:a16="http://schemas.microsoft.com/office/drawing/2014/main" id="{EB416529-3682-48FA-BC9D-C288A2899C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4898" y="3980244"/>
            <a:ext cx="2204512" cy="1684002"/>
          </a:xfrm>
          <a:prstGeom prst="rect">
            <a:avLst/>
          </a:prstGeom>
          <a:ln w="3175">
            <a:solidFill>
              <a:schemeClr val="bg1">
                <a:lumMod val="65000"/>
              </a:schemeClr>
            </a:solidFill>
          </a:ln>
          <a:effectLst>
            <a:outerShdw blurRad="50800" dist="38100" dir="2700000" algn="tl" rotWithShape="0">
              <a:prstClr val="black">
                <a:alpha val="40000"/>
              </a:prstClr>
            </a:outerShdw>
          </a:effectLst>
        </p:spPr>
      </p:pic>
      <p:pic>
        <p:nvPicPr>
          <p:cNvPr id="25" name="図 7">
            <a:extLst>
              <a:ext uri="{FF2B5EF4-FFF2-40B4-BE49-F238E27FC236}">
                <a16:creationId xmlns:a16="http://schemas.microsoft.com/office/drawing/2014/main" id="{CB96BE8E-770A-4FBF-8386-7504BC9A43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1694" y="3985438"/>
            <a:ext cx="1099220" cy="1678808"/>
          </a:xfrm>
          <a:prstGeom prst="rect">
            <a:avLst/>
          </a:prstGeom>
          <a:effectLst>
            <a:outerShdw blurRad="50800" dist="38100" dir="2700000" algn="tl" rotWithShape="0">
              <a:prstClr val="black">
                <a:alpha val="40000"/>
              </a:prstClr>
            </a:outerShdw>
          </a:effectLst>
        </p:spPr>
      </p:pic>
      <p:pic>
        <p:nvPicPr>
          <p:cNvPr id="26" name="図 12">
            <a:extLst>
              <a:ext uri="{FF2B5EF4-FFF2-40B4-BE49-F238E27FC236}">
                <a16:creationId xmlns:a16="http://schemas.microsoft.com/office/drawing/2014/main" id="{3998C7C0-6704-41AF-AF7E-0ACEC007B1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54331" y="4009906"/>
            <a:ext cx="2003986" cy="561481"/>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27" name="図 18">
            <a:extLst>
              <a:ext uri="{FF2B5EF4-FFF2-40B4-BE49-F238E27FC236}">
                <a16:creationId xmlns:a16="http://schemas.microsoft.com/office/drawing/2014/main" id="{7F8B5174-C5FE-4F07-9743-EFB6EC139D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4331" y="4693665"/>
            <a:ext cx="1973436" cy="943597"/>
          </a:xfrm>
          <a:prstGeom prst="rect">
            <a:avLst/>
          </a:prstGeom>
          <a:effectLst>
            <a:outerShdw blurRad="50800" dist="38100" dir="2700000" algn="tl" rotWithShape="0">
              <a:prstClr val="black">
                <a:alpha val="40000"/>
              </a:prstClr>
            </a:outerShdw>
          </a:effectLst>
        </p:spPr>
      </p:pic>
      <p:sp>
        <p:nvSpPr>
          <p:cNvPr id="28" name="テキスト ボックス 2">
            <a:extLst>
              <a:ext uri="{FF2B5EF4-FFF2-40B4-BE49-F238E27FC236}">
                <a16:creationId xmlns:a16="http://schemas.microsoft.com/office/drawing/2014/main" id="{FBCC4E54-D962-44EB-A2B2-155226C994BF}"/>
              </a:ext>
            </a:extLst>
          </p:cNvPr>
          <p:cNvSpPr txBox="1"/>
          <p:nvPr/>
        </p:nvSpPr>
        <p:spPr>
          <a:xfrm>
            <a:off x="6758766" y="5716408"/>
            <a:ext cx="1388522" cy="307777"/>
          </a:xfrm>
          <a:prstGeom prst="rect">
            <a:avLst/>
          </a:prstGeom>
          <a:noFill/>
        </p:spPr>
        <p:txBody>
          <a:bodyPr wrap="none" rtlCol="0">
            <a:spAutoFit/>
          </a:bodyPr>
          <a:lstStyle/>
          <a:p>
            <a:r>
              <a:rPr lang="en-US" altLang="ja-JP" sz="1400">
                <a:solidFill>
                  <a:schemeClr val="bg1"/>
                </a:solidFill>
                <a:latin typeface="+mj-lt"/>
              </a:rPr>
              <a:t>High</a:t>
            </a:r>
            <a:r>
              <a:rPr lang="ja-JP" altLang="en-US" sz="1400">
                <a:solidFill>
                  <a:schemeClr val="bg1"/>
                </a:solidFill>
                <a:latin typeface="+mj-lt"/>
              </a:rPr>
              <a:t> </a:t>
            </a:r>
            <a:r>
              <a:rPr lang="en-US" altLang="ja-JP" sz="1400">
                <a:solidFill>
                  <a:schemeClr val="bg1"/>
                </a:solidFill>
                <a:latin typeface="+mj-lt"/>
              </a:rPr>
              <a:t>saturation</a:t>
            </a:r>
            <a:endParaRPr lang="ja-JP" altLang="en-US" sz="1400">
              <a:solidFill>
                <a:schemeClr val="bg1"/>
              </a:solidFill>
              <a:latin typeface="+mj-lt"/>
            </a:endParaRPr>
          </a:p>
        </p:txBody>
      </p:sp>
      <p:sp>
        <p:nvSpPr>
          <p:cNvPr id="29" name="テキスト ボックス 20">
            <a:extLst>
              <a:ext uri="{FF2B5EF4-FFF2-40B4-BE49-F238E27FC236}">
                <a16:creationId xmlns:a16="http://schemas.microsoft.com/office/drawing/2014/main" id="{7BD3D1E4-C465-4155-921F-F6F53DBC081B}"/>
              </a:ext>
            </a:extLst>
          </p:cNvPr>
          <p:cNvSpPr txBox="1"/>
          <p:nvPr/>
        </p:nvSpPr>
        <p:spPr>
          <a:xfrm>
            <a:off x="2802170" y="5706856"/>
            <a:ext cx="1378904" cy="307777"/>
          </a:xfrm>
          <a:prstGeom prst="rect">
            <a:avLst/>
          </a:prstGeom>
          <a:noFill/>
        </p:spPr>
        <p:txBody>
          <a:bodyPr wrap="none" rtlCol="0">
            <a:spAutoFit/>
          </a:bodyPr>
          <a:lstStyle/>
          <a:p>
            <a:r>
              <a:rPr lang="en-US" altLang="ja-JP" sz="1400">
                <a:solidFill>
                  <a:schemeClr val="bg1"/>
                </a:solidFill>
                <a:latin typeface="+mj-lt"/>
              </a:rPr>
              <a:t>High</a:t>
            </a:r>
            <a:r>
              <a:rPr lang="ja-JP" altLang="en-US" sz="1400">
                <a:solidFill>
                  <a:schemeClr val="bg1"/>
                </a:solidFill>
                <a:latin typeface="+mj-lt"/>
              </a:rPr>
              <a:t> </a:t>
            </a:r>
            <a:r>
              <a:rPr lang="en-US" altLang="ja-JP" sz="1400">
                <a:solidFill>
                  <a:schemeClr val="bg1"/>
                </a:solidFill>
                <a:latin typeface="+mj-lt"/>
              </a:rPr>
              <a:t>resolution</a:t>
            </a:r>
            <a:endParaRPr lang="ja-JP" altLang="en-US" sz="1400">
              <a:solidFill>
                <a:schemeClr val="bg1"/>
              </a:solidFill>
              <a:latin typeface="+mj-lt"/>
            </a:endParaRPr>
          </a:p>
        </p:txBody>
      </p:sp>
    </p:spTree>
    <p:extLst>
      <p:ext uri="{BB962C8B-B14F-4D97-AF65-F5344CB8AC3E}">
        <p14:creationId xmlns:p14="http://schemas.microsoft.com/office/powerpoint/2010/main" val="203969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4969-B8C7-4410-84F2-61E3906210D7}"/>
              </a:ext>
            </a:extLst>
          </p:cNvPr>
          <p:cNvSpPr>
            <a:spLocks noGrp="1"/>
          </p:cNvSpPr>
          <p:nvPr>
            <p:ph type="title"/>
          </p:nvPr>
        </p:nvSpPr>
        <p:spPr>
          <a:xfrm>
            <a:off x="838200" y="-79912"/>
            <a:ext cx="10515600" cy="1325563"/>
          </a:xfrm>
        </p:spPr>
        <p:txBody>
          <a:bodyPr/>
          <a:lstStyle/>
          <a:p>
            <a:r>
              <a:rPr lang="en-US" dirty="0"/>
              <a:t>C6000 Print Quality Comparison</a:t>
            </a:r>
          </a:p>
        </p:txBody>
      </p:sp>
      <p:pic>
        <p:nvPicPr>
          <p:cNvPr id="6" name="Content Placeholder 5" descr="A screenshot of a cell phone&#10;&#10;Description automatically generated">
            <a:extLst>
              <a:ext uri="{FF2B5EF4-FFF2-40B4-BE49-F238E27FC236}">
                <a16:creationId xmlns:a16="http://schemas.microsoft.com/office/drawing/2014/main" id="{1FF919DF-6DFF-46C6-B60E-C9E5B4B6E70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137832" y="1245650"/>
            <a:ext cx="3062743" cy="4529835"/>
          </a:xfrm>
        </p:spPr>
      </p:pic>
      <p:sp>
        <p:nvSpPr>
          <p:cNvPr id="4" name="Slide Number Placeholder 3">
            <a:extLst>
              <a:ext uri="{FF2B5EF4-FFF2-40B4-BE49-F238E27FC236}">
                <a16:creationId xmlns:a16="http://schemas.microsoft.com/office/drawing/2014/main" id="{011B017D-F545-4AAC-A3AF-A8CBC8DF705D}"/>
              </a:ext>
            </a:extLst>
          </p:cNvPr>
          <p:cNvSpPr>
            <a:spLocks noGrp="1"/>
          </p:cNvSpPr>
          <p:nvPr>
            <p:ph type="sldNum" sz="quarter" idx="12"/>
          </p:nvPr>
        </p:nvSpPr>
        <p:spPr/>
        <p:txBody>
          <a:bodyPr/>
          <a:lstStyle/>
          <a:p>
            <a:fld id="{D6CDAAEE-A9DE-FC47-AAC8-03389D2351D9}" type="slidenum">
              <a:rPr lang="en-US" smtClean="0"/>
              <a:pPr/>
              <a:t>13</a:t>
            </a:fld>
            <a:endParaRPr lang="en-US"/>
          </a:p>
        </p:txBody>
      </p:sp>
      <p:pic>
        <p:nvPicPr>
          <p:cNvPr id="8" name="Picture 7" descr="A close up of text on a white background&#10;&#10;Description automatically generated">
            <a:extLst>
              <a:ext uri="{FF2B5EF4-FFF2-40B4-BE49-F238E27FC236}">
                <a16:creationId xmlns:a16="http://schemas.microsoft.com/office/drawing/2014/main" id="{8D7191D8-E2B5-4DF6-B4A8-662EAB5FEA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4575" y="1245651"/>
            <a:ext cx="3183536" cy="4463118"/>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AD22281E-3303-4622-A393-B5CC28F20E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2799" y="1246414"/>
            <a:ext cx="3056223" cy="4529071"/>
          </a:xfrm>
          <a:prstGeom prst="rect">
            <a:avLst/>
          </a:prstGeom>
        </p:spPr>
      </p:pic>
      <p:sp>
        <p:nvSpPr>
          <p:cNvPr id="11" name="TextBox 10">
            <a:extLst>
              <a:ext uri="{FF2B5EF4-FFF2-40B4-BE49-F238E27FC236}">
                <a16:creationId xmlns:a16="http://schemas.microsoft.com/office/drawing/2014/main" id="{CA8A3A66-9B26-4AB9-A986-6D542AF0D6DF}"/>
              </a:ext>
            </a:extLst>
          </p:cNvPr>
          <p:cNvSpPr txBox="1"/>
          <p:nvPr/>
        </p:nvSpPr>
        <p:spPr>
          <a:xfrm>
            <a:off x="1125955" y="5761242"/>
            <a:ext cx="2632420" cy="369332"/>
          </a:xfrm>
          <a:prstGeom prst="rect">
            <a:avLst/>
          </a:prstGeom>
          <a:noFill/>
        </p:spPr>
        <p:txBody>
          <a:bodyPr wrap="square" rtlCol="0">
            <a:spAutoFit/>
          </a:bodyPr>
          <a:lstStyle/>
          <a:p>
            <a:pPr algn="ctr"/>
            <a:r>
              <a:rPr lang="en-US" b="1" dirty="0">
                <a:solidFill>
                  <a:schemeClr val="bg1"/>
                </a:solidFill>
              </a:rPr>
              <a:t>Zebra ZT410 at 14 </a:t>
            </a:r>
            <a:r>
              <a:rPr lang="en-US" b="1" dirty="0" err="1">
                <a:solidFill>
                  <a:schemeClr val="bg1"/>
                </a:solidFill>
              </a:rPr>
              <a:t>ips</a:t>
            </a:r>
            <a:endParaRPr lang="en-US" b="1" dirty="0">
              <a:solidFill>
                <a:schemeClr val="bg1"/>
              </a:solidFill>
            </a:endParaRPr>
          </a:p>
        </p:txBody>
      </p:sp>
      <p:sp>
        <p:nvSpPr>
          <p:cNvPr id="12" name="TextBox 11">
            <a:extLst>
              <a:ext uri="{FF2B5EF4-FFF2-40B4-BE49-F238E27FC236}">
                <a16:creationId xmlns:a16="http://schemas.microsoft.com/office/drawing/2014/main" id="{03537666-2010-43B0-932D-A98EBE0E1C8F}"/>
              </a:ext>
            </a:extLst>
          </p:cNvPr>
          <p:cNvSpPr txBox="1"/>
          <p:nvPr/>
        </p:nvSpPr>
        <p:spPr>
          <a:xfrm>
            <a:off x="8703887" y="5791532"/>
            <a:ext cx="2137180" cy="369332"/>
          </a:xfrm>
          <a:prstGeom prst="rect">
            <a:avLst/>
          </a:prstGeom>
          <a:noFill/>
        </p:spPr>
        <p:txBody>
          <a:bodyPr wrap="square" rtlCol="0">
            <a:spAutoFit/>
          </a:bodyPr>
          <a:lstStyle/>
          <a:p>
            <a:pPr algn="ctr"/>
            <a:r>
              <a:rPr lang="en-US" b="1" dirty="0">
                <a:solidFill>
                  <a:schemeClr val="bg1"/>
                </a:solidFill>
              </a:rPr>
              <a:t>EPSON C6500A</a:t>
            </a:r>
          </a:p>
        </p:txBody>
      </p:sp>
      <p:sp>
        <p:nvSpPr>
          <p:cNvPr id="13" name="TextBox 12">
            <a:extLst>
              <a:ext uri="{FF2B5EF4-FFF2-40B4-BE49-F238E27FC236}">
                <a16:creationId xmlns:a16="http://schemas.microsoft.com/office/drawing/2014/main" id="{CF61112B-0A14-4374-AB04-FEBCFDD1333A}"/>
              </a:ext>
            </a:extLst>
          </p:cNvPr>
          <p:cNvSpPr txBox="1"/>
          <p:nvPr/>
        </p:nvSpPr>
        <p:spPr>
          <a:xfrm>
            <a:off x="4876842" y="5775953"/>
            <a:ext cx="2548135" cy="369332"/>
          </a:xfrm>
          <a:prstGeom prst="rect">
            <a:avLst/>
          </a:prstGeom>
          <a:noFill/>
        </p:spPr>
        <p:txBody>
          <a:bodyPr wrap="square" rtlCol="0">
            <a:spAutoFit/>
          </a:bodyPr>
          <a:lstStyle/>
          <a:p>
            <a:pPr algn="ctr"/>
            <a:r>
              <a:rPr lang="en-US" b="1" dirty="0">
                <a:solidFill>
                  <a:schemeClr val="bg1"/>
                </a:solidFill>
              </a:rPr>
              <a:t>Zebra ZT410 at 2 </a:t>
            </a:r>
            <a:r>
              <a:rPr lang="en-US" b="1" dirty="0" err="1">
                <a:solidFill>
                  <a:schemeClr val="bg1"/>
                </a:solidFill>
              </a:rPr>
              <a:t>ips</a:t>
            </a:r>
            <a:endParaRPr lang="en-US" b="1" dirty="0">
              <a:solidFill>
                <a:schemeClr val="bg1"/>
              </a:solidFill>
            </a:endParaRPr>
          </a:p>
        </p:txBody>
      </p:sp>
    </p:spTree>
    <p:extLst>
      <p:ext uri="{BB962C8B-B14F-4D97-AF65-F5344CB8AC3E}">
        <p14:creationId xmlns:p14="http://schemas.microsoft.com/office/powerpoint/2010/main" val="208797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4969-B8C7-4410-84F2-61E3906210D7}"/>
              </a:ext>
            </a:extLst>
          </p:cNvPr>
          <p:cNvSpPr>
            <a:spLocks noGrp="1"/>
          </p:cNvSpPr>
          <p:nvPr>
            <p:ph type="title"/>
          </p:nvPr>
        </p:nvSpPr>
        <p:spPr>
          <a:xfrm>
            <a:off x="419100" y="39250"/>
            <a:ext cx="11353800" cy="1325563"/>
          </a:xfrm>
        </p:spPr>
        <p:txBody>
          <a:bodyPr/>
          <a:lstStyle/>
          <a:p>
            <a:r>
              <a:rPr lang="en-US" dirty="0"/>
              <a:t>C6000 Barcode Quality Comparison</a:t>
            </a:r>
          </a:p>
        </p:txBody>
      </p:sp>
      <p:sp>
        <p:nvSpPr>
          <p:cNvPr id="4" name="Slide Number Placeholder 3">
            <a:extLst>
              <a:ext uri="{FF2B5EF4-FFF2-40B4-BE49-F238E27FC236}">
                <a16:creationId xmlns:a16="http://schemas.microsoft.com/office/drawing/2014/main" id="{011B017D-F545-4AAC-A3AF-A8CBC8DF705D}"/>
              </a:ext>
            </a:extLst>
          </p:cNvPr>
          <p:cNvSpPr>
            <a:spLocks noGrp="1"/>
          </p:cNvSpPr>
          <p:nvPr>
            <p:ph type="sldNum" sz="quarter" idx="12"/>
          </p:nvPr>
        </p:nvSpPr>
        <p:spPr>
          <a:xfrm>
            <a:off x="526349" y="6255345"/>
            <a:ext cx="390570" cy="365125"/>
          </a:xfrm>
        </p:spPr>
        <p:txBody>
          <a:bodyPr/>
          <a:lstStyle/>
          <a:p>
            <a:fld id="{D6CDAAEE-A9DE-FC47-AAC8-03389D2351D9}" type="slidenum">
              <a:rPr lang="en-US" smtClean="0"/>
              <a:pPr/>
              <a:t>14</a:t>
            </a:fld>
            <a:endParaRPr lang="en-US"/>
          </a:p>
        </p:txBody>
      </p:sp>
      <p:sp>
        <p:nvSpPr>
          <p:cNvPr id="11" name="TextBox 10">
            <a:extLst>
              <a:ext uri="{FF2B5EF4-FFF2-40B4-BE49-F238E27FC236}">
                <a16:creationId xmlns:a16="http://schemas.microsoft.com/office/drawing/2014/main" id="{CA8A3A66-9B26-4AB9-A986-6D542AF0D6DF}"/>
              </a:ext>
            </a:extLst>
          </p:cNvPr>
          <p:cNvSpPr txBox="1"/>
          <p:nvPr/>
        </p:nvSpPr>
        <p:spPr>
          <a:xfrm>
            <a:off x="1125955" y="4968716"/>
            <a:ext cx="2137180" cy="646331"/>
          </a:xfrm>
          <a:prstGeom prst="rect">
            <a:avLst/>
          </a:prstGeom>
          <a:noFill/>
        </p:spPr>
        <p:txBody>
          <a:bodyPr wrap="square" rtlCol="0">
            <a:spAutoFit/>
          </a:bodyPr>
          <a:lstStyle/>
          <a:p>
            <a:pPr algn="ctr"/>
            <a:r>
              <a:rPr lang="en-US" b="1" dirty="0">
                <a:solidFill>
                  <a:schemeClr val="bg1"/>
                </a:solidFill>
              </a:rPr>
              <a:t>Zebra ZT410</a:t>
            </a:r>
          </a:p>
          <a:p>
            <a:pPr algn="ctr"/>
            <a:r>
              <a:rPr lang="en-US" b="1" dirty="0">
                <a:solidFill>
                  <a:schemeClr val="bg1"/>
                </a:solidFill>
              </a:rPr>
              <a:t>14 IPS</a:t>
            </a:r>
          </a:p>
        </p:txBody>
      </p:sp>
      <p:sp>
        <p:nvSpPr>
          <p:cNvPr id="12" name="TextBox 11">
            <a:extLst>
              <a:ext uri="{FF2B5EF4-FFF2-40B4-BE49-F238E27FC236}">
                <a16:creationId xmlns:a16="http://schemas.microsoft.com/office/drawing/2014/main" id="{03537666-2010-43B0-932D-A98EBE0E1C8F}"/>
              </a:ext>
            </a:extLst>
          </p:cNvPr>
          <p:cNvSpPr txBox="1"/>
          <p:nvPr/>
        </p:nvSpPr>
        <p:spPr>
          <a:xfrm>
            <a:off x="6118352" y="4968716"/>
            <a:ext cx="2137180" cy="646331"/>
          </a:xfrm>
          <a:prstGeom prst="rect">
            <a:avLst/>
          </a:prstGeom>
          <a:noFill/>
        </p:spPr>
        <p:txBody>
          <a:bodyPr wrap="square" rtlCol="0">
            <a:spAutoFit/>
          </a:bodyPr>
          <a:lstStyle/>
          <a:p>
            <a:pPr algn="ctr"/>
            <a:r>
              <a:rPr lang="en-US" b="1" dirty="0">
                <a:solidFill>
                  <a:schemeClr val="bg1"/>
                </a:solidFill>
              </a:rPr>
              <a:t>EPSON C6500A</a:t>
            </a:r>
          </a:p>
          <a:p>
            <a:pPr algn="ctr"/>
            <a:r>
              <a:rPr lang="en-US" b="1" dirty="0">
                <a:solidFill>
                  <a:schemeClr val="bg1"/>
                </a:solidFill>
              </a:rPr>
              <a:t>4.7 IPS</a:t>
            </a:r>
          </a:p>
        </p:txBody>
      </p:sp>
      <p:sp>
        <p:nvSpPr>
          <p:cNvPr id="13" name="TextBox 12">
            <a:extLst>
              <a:ext uri="{FF2B5EF4-FFF2-40B4-BE49-F238E27FC236}">
                <a16:creationId xmlns:a16="http://schemas.microsoft.com/office/drawing/2014/main" id="{CF61112B-0A14-4374-AB04-FEBCFDD1333A}"/>
              </a:ext>
            </a:extLst>
          </p:cNvPr>
          <p:cNvSpPr txBox="1"/>
          <p:nvPr/>
        </p:nvSpPr>
        <p:spPr>
          <a:xfrm>
            <a:off x="3588411" y="4968716"/>
            <a:ext cx="2137180" cy="646331"/>
          </a:xfrm>
          <a:prstGeom prst="rect">
            <a:avLst/>
          </a:prstGeom>
          <a:noFill/>
        </p:spPr>
        <p:txBody>
          <a:bodyPr wrap="square" rtlCol="0">
            <a:spAutoFit/>
          </a:bodyPr>
          <a:lstStyle/>
          <a:p>
            <a:pPr algn="ctr"/>
            <a:r>
              <a:rPr lang="en-US" b="1" dirty="0">
                <a:solidFill>
                  <a:schemeClr val="bg1"/>
                </a:solidFill>
              </a:rPr>
              <a:t>Zebra ZT410</a:t>
            </a:r>
          </a:p>
          <a:p>
            <a:pPr algn="ctr"/>
            <a:r>
              <a:rPr lang="en-US" b="1" dirty="0">
                <a:solidFill>
                  <a:schemeClr val="bg1"/>
                </a:solidFill>
              </a:rPr>
              <a:t>2 IPS</a:t>
            </a:r>
          </a:p>
        </p:txBody>
      </p:sp>
      <p:pic>
        <p:nvPicPr>
          <p:cNvPr id="9" name="Content Placeholder 8" descr="A close up of a logo&#10;&#10;Description automatically generated">
            <a:extLst>
              <a:ext uri="{FF2B5EF4-FFF2-40B4-BE49-F238E27FC236}">
                <a16:creationId xmlns:a16="http://schemas.microsoft.com/office/drawing/2014/main" id="{ED0675F0-0F3D-45D1-AE12-3AC2B4BE8BC1}"/>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096001" y="1243739"/>
            <a:ext cx="2008044" cy="3755688"/>
          </a:xfrm>
        </p:spPr>
      </p:pic>
      <p:pic>
        <p:nvPicPr>
          <p:cNvPr id="15" name="Picture 14" descr="A close up of a piece of paper&#10;&#10;Description automatically generated">
            <a:extLst>
              <a:ext uri="{FF2B5EF4-FFF2-40B4-BE49-F238E27FC236}">
                <a16:creationId xmlns:a16="http://schemas.microsoft.com/office/drawing/2014/main" id="{F4D96322-4C61-4845-B35F-AD6894B66F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03283" y="1243738"/>
            <a:ext cx="1808956" cy="375568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C95E0DF-C914-40E0-AF99-99A5CF3B46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64936" y="1243739"/>
            <a:ext cx="1855555" cy="3755688"/>
          </a:xfrm>
          <a:prstGeom prst="rect">
            <a:avLst/>
          </a:prstGeom>
        </p:spPr>
      </p:pic>
      <p:sp>
        <p:nvSpPr>
          <p:cNvPr id="18" name="Content Placeholder 4">
            <a:extLst>
              <a:ext uri="{FF2B5EF4-FFF2-40B4-BE49-F238E27FC236}">
                <a16:creationId xmlns:a16="http://schemas.microsoft.com/office/drawing/2014/main" id="{11E5D618-498B-45BA-9E40-5E0C130ECA84}"/>
              </a:ext>
            </a:extLst>
          </p:cNvPr>
          <p:cNvSpPr txBox="1">
            <a:spLocks/>
          </p:cNvSpPr>
          <p:nvPr/>
        </p:nvSpPr>
        <p:spPr>
          <a:xfrm>
            <a:off x="8928867" y="1853338"/>
            <a:ext cx="2653533" cy="3083473"/>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4" name="四角形: 角を丸くする 17">
            <a:extLst>
              <a:ext uri="{FF2B5EF4-FFF2-40B4-BE49-F238E27FC236}">
                <a16:creationId xmlns:a16="http://schemas.microsoft.com/office/drawing/2014/main" id="{E8430B9D-FCE3-47EC-94E7-97C502A77076}"/>
              </a:ext>
            </a:extLst>
          </p:cNvPr>
          <p:cNvSpPr/>
          <p:nvPr/>
        </p:nvSpPr>
        <p:spPr bwMode="auto">
          <a:xfrm>
            <a:off x="1066324" y="5639724"/>
            <a:ext cx="4659267" cy="615621"/>
          </a:xfrm>
          <a:prstGeom prst="roundRect">
            <a:avLst/>
          </a:prstGeom>
          <a:gradFill>
            <a:gsLst>
              <a:gs pos="0">
                <a:schemeClr val="accent3">
                  <a:lumMod val="67000"/>
                </a:schemeClr>
              </a:gs>
              <a:gs pos="100000">
                <a:schemeClr val="accent3">
                  <a:lumMod val="97000"/>
                  <a:lumOff val="3000"/>
                </a:schemeClr>
              </a:gs>
              <a:gs pos="100000">
                <a:schemeClr val="accent3">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ja-JP" sz="1600" dirty="0">
                <a:latin typeface="+mj-lt"/>
                <a:ea typeface="Arial Unicode MS" panose="020B0604020202020204" pitchFamily="50" charset="-128"/>
                <a:cs typeface="Arial Unicode MS" panose="020B0604020202020204" pitchFamily="50" charset="-128"/>
              </a:rPr>
              <a:t>Printed on matte thermal transfer media at best settings using </a:t>
            </a:r>
            <a:r>
              <a:rPr lang="en-US" altLang="ja-JP" sz="1600" dirty="0" err="1">
                <a:latin typeface="+mj-lt"/>
                <a:ea typeface="Arial Unicode MS" panose="020B0604020202020204" pitchFamily="50" charset="-128"/>
                <a:cs typeface="Arial Unicode MS" panose="020B0604020202020204" pitchFamily="50" charset="-128"/>
              </a:rPr>
              <a:t>iimak</a:t>
            </a:r>
            <a:r>
              <a:rPr lang="en-US" altLang="ja-JP" sz="1600" dirty="0">
                <a:latin typeface="+mj-lt"/>
                <a:ea typeface="Arial Unicode MS" panose="020B0604020202020204" pitchFamily="50" charset="-128"/>
                <a:cs typeface="Arial Unicode MS" panose="020B0604020202020204" pitchFamily="50" charset="-128"/>
              </a:rPr>
              <a:t> FH wax ribbon</a:t>
            </a:r>
          </a:p>
          <a:p>
            <a:endParaRPr lang="ja-JP" altLang="en-US" sz="2000" dirty="0">
              <a:latin typeface="+mj-lt"/>
              <a:ea typeface="Arial Unicode MS" panose="020B0604020202020204" pitchFamily="50" charset="-128"/>
              <a:cs typeface="Arial Unicode MS" panose="020B0604020202020204" pitchFamily="50" charset="-128"/>
            </a:endParaRPr>
          </a:p>
        </p:txBody>
      </p:sp>
      <p:sp>
        <p:nvSpPr>
          <p:cNvPr id="16" name="四角形: 角を丸くする 17">
            <a:extLst>
              <a:ext uri="{FF2B5EF4-FFF2-40B4-BE49-F238E27FC236}">
                <a16:creationId xmlns:a16="http://schemas.microsoft.com/office/drawing/2014/main" id="{B892E310-9414-4FE2-B34A-5EF6D33F7D15}"/>
              </a:ext>
            </a:extLst>
          </p:cNvPr>
          <p:cNvSpPr/>
          <p:nvPr/>
        </p:nvSpPr>
        <p:spPr bwMode="auto">
          <a:xfrm>
            <a:off x="6050867" y="5614261"/>
            <a:ext cx="2933476" cy="615621"/>
          </a:xfrm>
          <a:prstGeom prst="roundRect">
            <a:avLst/>
          </a:prstGeom>
          <a:gradFill>
            <a:gsLst>
              <a:gs pos="0">
                <a:schemeClr val="accent3">
                  <a:lumMod val="67000"/>
                </a:schemeClr>
              </a:gs>
              <a:gs pos="100000">
                <a:schemeClr val="accent3">
                  <a:lumMod val="97000"/>
                  <a:lumOff val="3000"/>
                </a:schemeClr>
              </a:gs>
              <a:gs pos="100000">
                <a:schemeClr val="accent3">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ja-JP" sz="1600" dirty="0">
                <a:latin typeface="+mj-lt"/>
                <a:ea typeface="Arial Unicode MS" panose="020B0604020202020204" pitchFamily="50" charset="-128"/>
                <a:cs typeface="Arial Unicode MS" panose="020B0604020202020204" pitchFamily="50" charset="-128"/>
              </a:rPr>
              <a:t>Printed on plain non-inkjet paper in lowest quality mode</a:t>
            </a:r>
          </a:p>
          <a:p>
            <a:endParaRPr lang="ja-JP" altLang="en-US" sz="2000" dirty="0">
              <a:latin typeface="+mj-lt"/>
              <a:ea typeface="Arial Unicode MS" panose="020B0604020202020204" pitchFamily="50" charset="-128"/>
              <a:cs typeface="Arial Unicode MS" panose="020B0604020202020204" pitchFamily="50" charset="-128"/>
            </a:endParaRPr>
          </a:p>
        </p:txBody>
      </p:sp>
      <p:sp>
        <p:nvSpPr>
          <p:cNvPr id="21" name="四角形: 角を丸くする 17">
            <a:extLst>
              <a:ext uri="{FF2B5EF4-FFF2-40B4-BE49-F238E27FC236}">
                <a16:creationId xmlns:a16="http://schemas.microsoft.com/office/drawing/2014/main" id="{1243EDC4-F743-4876-B19C-F89B34714841}"/>
              </a:ext>
            </a:extLst>
          </p:cNvPr>
          <p:cNvSpPr/>
          <p:nvPr/>
        </p:nvSpPr>
        <p:spPr bwMode="auto">
          <a:xfrm>
            <a:off x="8679555" y="2042263"/>
            <a:ext cx="2933476" cy="2298798"/>
          </a:xfrm>
          <a:prstGeom prst="roundRect">
            <a:avLst/>
          </a:prstGeom>
          <a:gradFill>
            <a:gsLst>
              <a:gs pos="0">
                <a:schemeClr val="accent3">
                  <a:lumMod val="67000"/>
                </a:schemeClr>
              </a:gs>
              <a:gs pos="100000">
                <a:schemeClr val="accent3">
                  <a:lumMod val="97000"/>
                  <a:lumOff val="3000"/>
                </a:schemeClr>
              </a:gs>
              <a:gs pos="100000">
                <a:schemeClr val="accent3">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ja-JP" sz="2800" b="1" dirty="0">
                <a:latin typeface="+mj-lt"/>
                <a:ea typeface="Arial Unicode MS" panose="020B0604020202020204" pitchFamily="50" charset="-128"/>
                <a:cs typeface="Arial Unicode MS" panose="020B0604020202020204" pitchFamily="50" charset="-128"/>
              </a:rPr>
              <a:t>High quality barcodes for mission critical jobs</a:t>
            </a:r>
          </a:p>
          <a:p>
            <a:endParaRPr lang="ja-JP" altLang="en-US" sz="2000" dirty="0">
              <a:latin typeface="+mj-lt"/>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774213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4969-B8C7-4410-84F2-61E3906210D7}"/>
              </a:ext>
            </a:extLst>
          </p:cNvPr>
          <p:cNvSpPr>
            <a:spLocks noGrp="1"/>
          </p:cNvSpPr>
          <p:nvPr>
            <p:ph type="title"/>
          </p:nvPr>
        </p:nvSpPr>
        <p:spPr>
          <a:xfrm>
            <a:off x="419100" y="39250"/>
            <a:ext cx="11353800" cy="1325563"/>
          </a:xfrm>
        </p:spPr>
        <p:txBody>
          <a:bodyPr/>
          <a:lstStyle/>
          <a:p>
            <a:r>
              <a:rPr lang="en-US" dirty="0"/>
              <a:t>C6000 Text Quality Comparison</a:t>
            </a:r>
          </a:p>
        </p:txBody>
      </p:sp>
      <p:sp>
        <p:nvSpPr>
          <p:cNvPr id="4" name="Slide Number Placeholder 3">
            <a:extLst>
              <a:ext uri="{FF2B5EF4-FFF2-40B4-BE49-F238E27FC236}">
                <a16:creationId xmlns:a16="http://schemas.microsoft.com/office/drawing/2014/main" id="{011B017D-F545-4AAC-A3AF-A8CBC8DF705D}"/>
              </a:ext>
            </a:extLst>
          </p:cNvPr>
          <p:cNvSpPr>
            <a:spLocks noGrp="1"/>
          </p:cNvSpPr>
          <p:nvPr>
            <p:ph type="sldNum" sz="quarter" idx="12"/>
          </p:nvPr>
        </p:nvSpPr>
        <p:spPr>
          <a:xfrm>
            <a:off x="526349" y="6255345"/>
            <a:ext cx="390570" cy="365125"/>
          </a:xfrm>
        </p:spPr>
        <p:txBody>
          <a:bodyPr/>
          <a:lstStyle/>
          <a:p>
            <a:fld id="{D6CDAAEE-A9DE-FC47-AAC8-03389D2351D9}" type="slidenum">
              <a:rPr lang="en-US" smtClean="0"/>
              <a:pPr/>
              <a:t>15</a:t>
            </a:fld>
            <a:endParaRPr lang="en-US"/>
          </a:p>
        </p:txBody>
      </p:sp>
      <p:sp>
        <p:nvSpPr>
          <p:cNvPr id="11" name="TextBox 10">
            <a:extLst>
              <a:ext uri="{FF2B5EF4-FFF2-40B4-BE49-F238E27FC236}">
                <a16:creationId xmlns:a16="http://schemas.microsoft.com/office/drawing/2014/main" id="{CA8A3A66-9B26-4AB9-A986-6D542AF0D6DF}"/>
              </a:ext>
            </a:extLst>
          </p:cNvPr>
          <p:cNvSpPr txBox="1"/>
          <p:nvPr/>
        </p:nvSpPr>
        <p:spPr>
          <a:xfrm>
            <a:off x="957792" y="4878379"/>
            <a:ext cx="2137180" cy="646331"/>
          </a:xfrm>
          <a:prstGeom prst="rect">
            <a:avLst/>
          </a:prstGeom>
          <a:noFill/>
        </p:spPr>
        <p:txBody>
          <a:bodyPr wrap="square" rtlCol="0">
            <a:spAutoFit/>
          </a:bodyPr>
          <a:lstStyle/>
          <a:p>
            <a:pPr algn="ctr"/>
            <a:r>
              <a:rPr lang="en-US" b="1" dirty="0">
                <a:solidFill>
                  <a:schemeClr val="bg1"/>
                </a:solidFill>
              </a:rPr>
              <a:t>Zebra ZT410</a:t>
            </a:r>
          </a:p>
          <a:p>
            <a:pPr algn="ctr"/>
            <a:r>
              <a:rPr lang="en-US" b="1" dirty="0">
                <a:solidFill>
                  <a:schemeClr val="bg1"/>
                </a:solidFill>
              </a:rPr>
              <a:t>14 IPS</a:t>
            </a:r>
          </a:p>
        </p:txBody>
      </p:sp>
      <p:sp>
        <p:nvSpPr>
          <p:cNvPr id="12" name="TextBox 11">
            <a:extLst>
              <a:ext uri="{FF2B5EF4-FFF2-40B4-BE49-F238E27FC236}">
                <a16:creationId xmlns:a16="http://schemas.microsoft.com/office/drawing/2014/main" id="{03537666-2010-43B0-932D-A98EBE0E1C8F}"/>
              </a:ext>
            </a:extLst>
          </p:cNvPr>
          <p:cNvSpPr txBox="1"/>
          <p:nvPr/>
        </p:nvSpPr>
        <p:spPr>
          <a:xfrm>
            <a:off x="6791012" y="4878379"/>
            <a:ext cx="2137180" cy="646331"/>
          </a:xfrm>
          <a:prstGeom prst="rect">
            <a:avLst/>
          </a:prstGeom>
          <a:noFill/>
        </p:spPr>
        <p:txBody>
          <a:bodyPr wrap="square" rtlCol="0">
            <a:spAutoFit/>
          </a:bodyPr>
          <a:lstStyle/>
          <a:p>
            <a:pPr algn="ctr"/>
            <a:r>
              <a:rPr lang="en-US" b="1" dirty="0">
                <a:solidFill>
                  <a:schemeClr val="bg1"/>
                </a:solidFill>
              </a:rPr>
              <a:t>EPSON C6500A</a:t>
            </a:r>
          </a:p>
          <a:p>
            <a:pPr algn="ctr"/>
            <a:r>
              <a:rPr lang="en-US" b="1" dirty="0">
                <a:solidFill>
                  <a:schemeClr val="bg1"/>
                </a:solidFill>
              </a:rPr>
              <a:t>4.7 IPS</a:t>
            </a:r>
          </a:p>
        </p:txBody>
      </p:sp>
      <p:sp>
        <p:nvSpPr>
          <p:cNvPr id="13" name="TextBox 12">
            <a:extLst>
              <a:ext uri="{FF2B5EF4-FFF2-40B4-BE49-F238E27FC236}">
                <a16:creationId xmlns:a16="http://schemas.microsoft.com/office/drawing/2014/main" id="{CF61112B-0A14-4374-AB04-FEBCFDD1333A}"/>
              </a:ext>
            </a:extLst>
          </p:cNvPr>
          <p:cNvSpPr txBox="1"/>
          <p:nvPr/>
        </p:nvSpPr>
        <p:spPr>
          <a:xfrm>
            <a:off x="3767083" y="4878379"/>
            <a:ext cx="2137180" cy="646331"/>
          </a:xfrm>
          <a:prstGeom prst="rect">
            <a:avLst/>
          </a:prstGeom>
          <a:noFill/>
        </p:spPr>
        <p:txBody>
          <a:bodyPr wrap="square" rtlCol="0">
            <a:spAutoFit/>
          </a:bodyPr>
          <a:lstStyle/>
          <a:p>
            <a:pPr algn="ctr"/>
            <a:r>
              <a:rPr lang="en-US" b="1" dirty="0">
                <a:solidFill>
                  <a:schemeClr val="bg1"/>
                </a:solidFill>
              </a:rPr>
              <a:t>Zebra ZT410</a:t>
            </a:r>
          </a:p>
          <a:p>
            <a:pPr algn="ctr"/>
            <a:r>
              <a:rPr lang="en-US" b="1" dirty="0">
                <a:solidFill>
                  <a:schemeClr val="bg1"/>
                </a:solidFill>
              </a:rPr>
              <a:t>2 IPS</a:t>
            </a:r>
          </a:p>
        </p:txBody>
      </p:sp>
      <p:pic>
        <p:nvPicPr>
          <p:cNvPr id="10" name="Picture 9" descr="A screenshot of a cell phone&#10;&#10;Description automatically generated">
            <a:extLst>
              <a:ext uri="{FF2B5EF4-FFF2-40B4-BE49-F238E27FC236}">
                <a16:creationId xmlns:a16="http://schemas.microsoft.com/office/drawing/2014/main" id="{DE7777BD-82B7-463A-8C49-C7457198B16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11" y="2219567"/>
            <a:ext cx="2795752" cy="2399553"/>
          </a:xfrm>
          <a:prstGeom prst="rect">
            <a:avLst/>
          </a:prstGeom>
        </p:spPr>
      </p:pic>
      <p:pic>
        <p:nvPicPr>
          <p:cNvPr id="16" name="Picture 15" descr="A picture containing bird&#10;&#10;Description automatically generated">
            <a:extLst>
              <a:ext uri="{FF2B5EF4-FFF2-40B4-BE49-F238E27FC236}">
                <a16:creationId xmlns:a16="http://schemas.microsoft.com/office/drawing/2014/main" id="{02BEF44F-451D-42F4-AB16-F30A9F1BBD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5052" y="2219568"/>
            <a:ext cx="2589646" cy="2399554"/>
          </a:xfrm>
          <a:prstGeom prst="rect">
            <a:avLst/>
          </a:prstGeom>
        </p:spPr>
      </p:pic>
      <p:pic>
        <p:nvPicPr>
          <p:cNvPr id="7" name="Picture 6" descr="A picture containing bird&#10;&#10;Description automatically generated">
            <a:extLst>
              <a:ext uri="{FF2B5EF4-FFF2-40B4-BE49-F238E27FC236}">
                <a16:creationId xmlns:a16="http://schemas.microsoft.com/office/drawing/2014/main" id="{3EF45076-1462-49D4-8C47-FBE24D3BCC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69273" y="2219569"/>
            <a:ext cx="2701158" cy="2399553"/>
          </a:xfrm>
          <a:prstGeom prst="rect">
            <a:avLst/>
          </a:prstGeom>
        </p:spPr>
      </p:pic>
      <p:sp>
        <p:nvSpPr>
          <p:cNvPr id="14" name="四角形: 角を丸くする 17">
            <a:extLst>
              <a:ext uri="{FF2B5EF4-FFF2-40B4-BE49-F238E27FC236}">
                <a16:creationId xmlns:a16="http://schemas.microsoft.com/office/drawing/2014/main" id="{3646AD28-2395-4EC2-9BB9-8A75B959F264}"/>
              </a:ext>
            </a:extLst>
          </p:cNvPr>
          <p:cNvSpPr/>
          <p:nvPr/>
        </p:nvSpPr>
        <p:spPr bwMode="auto">
          <a:xfrm>
            <a:off x="9343921" y="2269944"/>
            <a:ext cx="2428979" cy="2298798"/>
          </a:xfrm>
          <a:prstGeom prst="roundRect">
            <a:avLst/>
          </a:prstGeom>
          <a:gradFill>
            <a:gsLst>
              <a:gs pos="0">
                <a:schemeClr val="accent3">
                  <a:lumMod val="67000"/>
                </a:schemeClr>
              </a:gs>
              <a:gs pos="100000">
                <a:schemeClr val="accent3">
                  <a:lumMod val="97000"/>
                  <a:lumOff val="3000"/>
                </a:schemeClr>
              </a:gs>
              <a:gs pos="100000">
                <a:schemeClr val="accent3">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b="1" dirty="0"/>
              <a:t>Huge improvement in readability for small text and details</a:t>
            </a:r>
          </a:p>
          <a:p>
            <a:endParaRPr lang="ja-JP" altLang="en-US" sz="2000" dirty="0">
              <a:latin typeface="+mj-lt"/>
              <a:ea typeface="Arial Unicode MS" panose="020B0604020202020204" pitchFamily="50" charset="-128"/>
              <a:cs typeface="Arial Unicode MS" panose="020B0604020202020204" pitchFamily="50" charset="-128"/>
            </a:endParaRPr>
          </a:p>
        </p:txBody>
      </p:sp>
      <p:sp>
        <p:nvSpPr>
          <p:cNvPr id="15" name="四角形: 角を丸くする 17">
            <a:extLst>
              <a:ext uri="{FF2B5EF4-FFF2-40B4-BE49-F238E27FC236}">
                <a16:creationId xmlns:a16="http://schemas.microsoft.com/office/drawing/2014/main" id="{94AAC1FD-6913-416E-B04C-D9388E402DBF}"/>
              </a:ext>
            </a:extLst>
          </p:cNvPr>
          <p:cNvSpPr/>
          <p:nvPr/>
        </p:nvSpPr>
        <p:spPr bwMode="auto">
          <a:xfrm>
            <a:off x="1066324" y="5639724"/>
            <a:ext cx="4659267" cy="615621"/>
          </a:xfrm>
          <a:prstGeom prst="roundRect">
            <a:avLst/>
          </a:prstGeom>
          <a:gradFill>
            <a:gsLst>
              <a:gs pos="0">
                <a:schemeClr val="accent3">
                  <a:lumMod val="67000"/>
                </a:schemeClr>
              </a:gs>
              <a:gs pos="100000">
                <a:schemeClr val="accent3">
                  <a:lumMod val="97000"/>
                  <a:lumOff val="3000"/>
                </a:schemeClr>
              </a:gs>
              <a:gs pos="100000">
                <a:schemeClr val="accent3">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ja-JP" sz="1600" dirty="0">
                <a:latin typeface="+mj-lt"/>
                <a:ea typeface="Arial Unicode MS" panose="020B0604020202020204" pitchFamily="50" charset="-128"/>
                <a:cs typeface="Arial Unicode MS" panose="020B0604020202020204" pitchFamily="50" charset="-128"/>
              </a:rPr>
              <a:t>Printed on matte thermal transfer media at best settings using </a:t>
            </a:r>
            <a:r>
              <a:rPr lang="en-US" altLang="ja-JP" sz="1600" dirty="0" err="1">
                <a:latin typeface="+mj-lt"/>
                <a:ea typeface="Arial Unicode MS" panose="020B0604020202020204" pitchFamily="50" charset="-128"/>
                <a:cs typeface="Arial Unicode MS" panose="020B0604020202020204" pitchFamily="50" charset="-128"/>
              </a:rPr>
              <a:t>iimak</a:t>
            </a:r>
            <a:r>
              <a:rPr lang="en-US" altLang="ja-JP" sz="1600" dirty="0">
                <a:latin typeface="+mj-lt"/>
                <a:ea typeface="Arial Unicode MS" panose="020B0604020202020204" pitchFamily="50" charset="-128"/>
                <a:cs typeface="Arial Unicode MS" panose="020B0604020202020204" pitchFamily="50" charset="-128"/>
              </a:rPr>
              <a:t> FH wax ribbon</a:t>
            </a:r>
          </a:p>
          <a:p>
            <a:endParaRPr lang="ja-JP" altLang="en-US" sz="2000" dirty="0">
              <a:latin typeface="+mj-lt"/>
              <a:ea typeface="Arial Unicode MS" panose="020B0604020202020204" pitchFamily="50" charset="-128"/>
              <a:cs typeface="Arial Unicode MS" panose="020B0604020202020204" pitchFamily="50" charset="-128"/>
            </a:endParaRPr>
          </a:p>
        </p:txBody>
      </p:sp>
      <p:sp>
        <p:nvSpPr>
          <p:cNvPr id="17" name="四角形: 角を丸くする 17">
            <a:extLst>
              <a:ext uri="{FF2B5EF4-FFF2-40B4-BE49-F238E27FC236}">
                <a16:creationId xmlns:a16="http://schemas.microsoft.com/office/drawing/2014/main" id="{3060DFD9-E0CE-4959-B974-68A6850E5819}"/>
              </a:ext>
            </a:extLst>
          </p:cNvPr>
          <p:cNvSpPr/>
          <p:nvPr/>
        </p:nvSpPr>
        <p:spPr bwMode="auto">
          <a:xfrm>
            <a:off x="6369273" y="5639723"/>
            <a:ext cx="2933476" cy="615621"/>
          </a:xfrm>
          <a:prstGeom prst="roundRect">
            <a:avLst/>
          </a:prstGeom>
          <a:gradFill>
            <a:gsLst>
              <a:gs pos="0">
                <a:schemeClr val="accent3">
                  <a:lumMod val="67000"/>
                </a:schemeClr>
              </a:gs>
              <a:gs pos="100000">
                <a:schemeClr val="accent3">
                  <a:lumMod val="97000"/>
                  <a:lumOff val="3000"/>
                </a:schemeClr>
              </a:gs>
              <a:gs pos="100000">
                <a:schemeClr val="accent3">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ja-JP" sz="1600" dirty="0">
                <a:latin typeface="+mj-lt"/>
                <a:ea typeface="Arial Unicode MS" panose="020B0604020202020204" pitchFamily="50" charset="-128"/>
                <a:cs typeface="Arial Unicode MS" panose="020B0604020202020204" pitchFamily="50" charset="-128"/>
              </a:rPr>
              <a:t>Printed on plain non-inkjet paper in lowest quality mode</a:t>
            </a:r>
          </a:p>
          <a:p>
            <a:endParaRPr lang="ja-JP" altLang="en-US" sz="2000" dirty="0">
              <a:latin typeface="+mj-lt"/>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021610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48A3C-DD87-F946-B8B0-FAFAF88C771C}"/>
              </a:ext>
            </a:extLst>
          </p:cNvPr>
          <p:cNvSpPr>
            <a:spLocks noGrp="1"/>
          </p:cNvSpPr>
          <p:nvPr>
            <p:ph type="title"/>
          </p:nvPr>
        </p:nvSpPr>
        <p:spPr/>
        <p:txBody>
          <a:bodyPr/>
          <a:lstStyle/>
          <a:p>
            <a:r>
              <a:rPr lang="en-US" dirty="0"/>
              <a:t>Features for Industrial Use</a:t>
            </a:r>
          </a:p>
        </p:txBody>
      </p:sp>
      <p:sp>
        <p:nvSpPr>
          <p:cNvPr id="13" name="Slide Number Placeholder 12">
            <a:extLst>
              <a:ext uri="{FF2B5EF4-FFF2-40B4-BE49-F238E27FC236}">
                <a16:creationId xmlns:a16="http://schemas.microsoft.com/office/drawing/2014/main" id="{2220D639-4FF6-0446-BD4A-BAFDD134BA88}"/>
              </a:ext>
            </a:extLst>
          </p:cNvPr>
          <p:cNvSpPr>
            <a:spLocks noGrp="1"/>
          </p:cNvSpPr>
          <p:nvPr>
            <p:ph type="sldNum" sz="quarter" idx="12"/>
          </p:nvPr>
        </p:nvSpPr>
        <p:spPr/>
        <p:txBody>
          <a:bodyPr/>
          <a:lstStyle/>
          <a:p>
            <a:fld id="{D6CDAAEE-A9DE-FC47-AAC8-03389D2351D9}" type="slidenum">
              <a:rPr lang="en-US" smtClean="0"/>
              <a:pPr/>
              <a:t>16</a:t>
            </a:fld>
            <a:endParaRPr lang="en-US"/>
          </a:p>
        </p:txBody>
      </p:sp>
      <p:sp>
        <p:nvSpPr>
          <p:cNvPr id="2" name="TextBox 1">
            <a:extLst>
              <a:ext uri="{FF2B5EF4-FFF2-40B4-BE49-F238E27FC236}">
                <a16:creationId xmlns:a16="http://schemas.microsoft.com/office/drawing/2014/main" id="{3F96A8CE-5334-41FF-B48E-C715C31A668B}"/>
              </a:ext>
            </a:extLst>
          </p:cNvPr>
          <p:cNvSpPr txBox="1"/>
          <p:nvPr/>
        </p:nvSpPr>
        <p:spPr>
          <a:xfrm>
            <a:off x="1553028" y="1498328"/>
            <a:ext cx="9085943" cy="3600986"/>
          </a:xfrm>
          <a:prstGeom prst="rect">
            <a:avLst/>
          </a:prstGeom>
          <a:noFill/>
        </p:spPr>
        <p:txBody>
          <a:bodyPr wrap="square" rtlCol="0">
            <a:spAutoFit/>
          </a:bodyPr>
          <a:lstStyle/>
          <a:p>
            <a:r>
              <a:rPr lang="en-US" sz="2800" dirty="0">
                <a:solidFill>
                  <a:schemeClr val="bg1"/>
                </a:solidFill>
                <a:latin typeface="Arial" panose="020B0604020202020204" pitchFamily="34" charset="0"/>
                <a:ea typeface="ＭＳ Ｐゴシック" charset="0"/>
                <a:cs typeface="Arial" panose="020B0604020202020204" pitchFamily="34" charset="0"/>
              </a:rPr>
              <a:t>Epson printers can be smoothly integrated into a production workflow with its features designed for industrial use:</a:t>
            </a:r>
          </a:p>
          <a:p>
            <a:pPr marL="514350" indent="-514350">
              <a:lnSpc>
                <a:spcPct val="150000"/>
              </a:lnSpc>
              <a:buAutoNum type="arabicParenR"/>
            </a:pPr>
            <a:r>
              <a:rPr lang="en-US" sz="2800" dirty="0">
                <a:solidFill>
                  <a:schemeClr val="bg1"/>
                </a:solidFill>
                <a:latin typeface="Arial" panose="020B0604020202020204" pitchFamily="34" charset="0"/>
                <a:ea typeface="ＭＳ Ｐゴシック" charset="0"/>
                <a:cs typeface="Arial" panose="020B0604020202020204" pitchFamily="34" charset="0"/>
              </a:rPr>
              <a:t>Peeler</a:t>
            </a:r>
          </a:p>
          <a:p>
            <a:pPr marL="514350" indent="-514350">
              <a:lnSpc>
                <a:spcPct val="150000"/>
              </a:lnSpc>
              <a:buAutoNum type="arabicParenR"/>
            </a:pPr>
            <a:r>
              <a:rPr lang="en-US" sz="2800" dirty="0">
                <a:solidFill>
                  <a:schemeClr val="bg1"/>
                </a:solidFill>
                <a:latin typeface="Arial" panose="020B0604020202020204" pitchFamily="34" charset="0"/>
                <a:ea typeface="ＭＳ Ｐゴシック" charset="0"/>
                <a:cs typeface="Arial" panose="020B0604020202020204" pitchFamily="34" charset="0"/>
              </a:rPr>
              <a:t>I/O port</a:t>
            </a:r>
          </a:p>
          <a:p>
            <a:pPr marL="514350" indent="-514350">
              <a:lnSpc>
                <a:spcPct val="150000"/>
              </a:lnSpc>
              <a:buAutoNum type="arabicParenR"/>
            </a:pPr>
            <a:r>
              <a:rPr lang="en-US" sz="2800" dirty="0">
                <a:solidFill>
                  <a:schemeClr val="bg1"/>
                </a:solidFill>
                <a:latin typeface="Arial" panose="020B0604020202020204" pitchFamily="34" charset="0"/>
                <a:ea typeface="ＭＳ Ｐゴシック" charset="0"/>
                <a:cs typeface="Arial" panose="020B0604020202020204" pitchFamily="34" charset="0"/>
              </a:rPr>
              <a:t>ZPL II compatibility</a:t>
            </a:r>
          </a:p>
          <a:p>
            <a:endParaRPr lang="en-US" dirty="0"/>
          </a:p>
        </p:txBody>
      </p:sp>
      <p:pic>
        <p:nvPicPr>
          <p:cNvPr id="4098" name="Picture 2" descr="Image result for boxes on conveyor belt with forklift">
            <a:extLst>
              <a:ext uri="{FF2B5EF4-FFF2-40B4-BE49-F238E27FC236}">
                <a16:creationId xmlns:a16="http://schemas.microsoft.com/office/drawing/2014/main" id="{EE5F931C-BBD2-4501-BF77-D3FE1F5319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45844" y="2877509"/>
            <a:ext cx="4532301" cy="2553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四角形: 角を丸くする 17">
            <a:extLst>
              <a:ext uri="{FF2B5EF4-FFF2-40B4-BE49-F238E27FC236}">
                <a16:creationId xmlns:a16="http://schemas.microsoft.com/office/drawing/2014/main" id="{826B2752-45B1-407C-933A-433ADE133573}"/>
              </a:ext>
            </a:extLst>
          </p:cNvPr>
          <p:cNvSpPr/>
          <p:nvPr/>
        </p:nvSpPr>
        <p:spPr bwMode="auto">
          <a:xfrm>
            <a:off x="4144152" y="3042745"/>
            <a:ext cx="2656042" cy="1111469"/>
          </a:xfrm>
          <a:prstGeom prst="roundRect">
            <a:avLst/>
          </a:prstGeom>
          <a:gradFill>
            <a:gsLst>
              <a:gs pos="0">
                <a:schemeClr val="accent3">
                  <a:lumMod val="67000"/>
                </a:schemeClr>
              </a:gs>
              <a:gs pos="100000">
                <a:schemeClr val="accent3">
                  <a:lumMod val="97000"/>
                  <a:lumOff val="3000"/>
                </a:schemeClr>
              </a:gs>
              <a:gs pos="100000">
                <a:schemeClr val="accent3">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ja-JP" sz="2000" b="1" dirty="0">
                <a:latin typeface="+mj-lt"/>
                <a:ea typeface="Arial Unicode MS" panose="020B0604020202020204" pitchFamily="50" charset="-128"/>
                <a:cs typeface="Arial Unicode MS" panose="020B0604020202020204" pitchFamily="50" charset="-128"/>
              </a:rPr>
              <a:t>Enables integration with downstream barcode verifier</a:t>
            </a:r>
            <a:endParaRPr lang="ja-JP" altLang="en-US" sz="1600" dirty="0">
              <a:latin typeface="+mj-lt"/>
              <a:ea typeface="Arial Unicode MS" panose="020B0604020202020204" pitchFamily="50" charset="-128"/>
              <a:cs typeface="Arial Unicode MS" panose="020B0604020202020204" pitchFamily="50" charset="-128"/>
            </a:endParaRPr>
          </a:p>
        </p:txBody>
      </p:sp>
      <p:sp>
        <p:nvSpPr>
          <p:cNvPr id="4" name="Arrow: Right 3">
            <a:extLst>
              <a:ext uri="{FF2B5EF4-FFF2-40B4-BE49-F238E27FC236}">
                <a16:creationId xmlns:a16="http://schemas.microsoft.com/office/drawing/2014/main" id="{029CEC50-0DB4-49E0-B0F3-C4289CD938A7}"/>
              </a:ext>
            </a:extLst>
          </p:cNvPr>
          <p:cNvSpPr/>
          <p:nvPr/>
        </p:nvSpPr>
        <p:spPr>
          <a:xfrm>
            <a:off x="3567332" y="3673391"/>
            <a:ext cx="515007" cy="22071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997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42">
            <a:extLst>
              <a:ext uri="{FF2B5EF4-FFF2-40B4-BE49-F238E27FC236}">
                <a16:creationId xmlns:a16="http://schemas.microsoft.com/office/drawing/2014/main" id="{0F1D47AE-C54A-4125-8865-2B7F726D86AA}"/>
              </a:ext>
            </a:extLst>
          </p:cNvPr>
          <p:cNvSpPr>
            <a:spLocks noChangeArrowheads="1"/>
          </p:cNvSpPr>
          <p:nvPr/>
        </p:nvSpPr>
        <p:spPr bwMode="auto">
          <a:xfrm>
            <a:off x="5010150" y="6488113"/>
            <a:ext cx="2133600"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algn="ctr" eaLnBrk="1" hangingPunct="1"/>
            <a:fld id="{86156619-DB87-4BD6-A00C-EEEACF4AC1CD}" type="slidenum">
              <a:rPr lang="en-US" altLang="ja-JP" sz="900" b="0">
                <a:cs typeface="Arial" charset="0"/>
              </a:rPr>
              <a:pPr algn="ctr" eaLnBrk="1" hangingPunct="1"/>
              <a:t>17</a:t>
            </a:fld>
            <a:endParaRPr lang="en-US" altLang="ja-JP" sz="900" b="0">
              <a:cs typeface="Arial" charset="0"/>
            </a:endParaRPr>
          </a:p>
        </p:txBody>
      </p:sp>
      <p:sp>
        <p:nvSpPr>
          <p:cNvPr id="37" name="Rectangle 10">
            <a:extLst>
              <a:ext uri="{FF2B5EF4-FFF2-40B4-BE49-F238E27FC236}">
                <a16:creationId xmlns:a16="http://schemas.microsoft.com/office/drawing/2014/main" id="{39C2ED81-DB77-4720-98B9-5E007EFE314E}"/>
              </a:ext>
            </a:extLst>
          </p:cNvPr>
          <p:cNvSpPr txBox="1">
            <a:spLocks noChangeArrowheads="1"/>
          </p:cNvSpPr>
          <p:nvPr/>
        </p:nvSpPr>
        <p:spPr bwMode="auto">
          <a:xfrm>
            <a:off x="838200" y="1723082"/>
            <a:ext cx="10673316" cy="47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447675" indent="-447675" eaLnBrk="0" hangingPunct="0">
              <a:tabLst>
                <a:tab pos="1073150" algn="l"/>
              </a:tabLst>
              <a:defRPr kumimoji="1" b="1">
                <a:solidFill>
                  <a:schemeClr val="tx1"/>
                </a:solidFill>
                <a:latin typeface="Arial" charset="0"/>
                <a:ea typeface="ＭＳ Ｐゴシック" pitchFamily="50" charset="-128"/>
              </a:defRPr>
            </a:lvl1pPr>
            <a:lvl2pPr marL="742950" indent="-285750" eaLnBrk="0" hangingPunct="0">
              <a:tabLst>
                <a:tab pos="1073150" algn="l"/>
              </a:tabLst>
              <a:defRPr kumimoji="1" b="1">
                <a:solidFill>
                  <a:schemeClr val="tx1"/>
                </a:solidFill>
                <a:latin typeface="Arial" charset="0"/>
                <a:ea typeface="ＭＳ Ｐゴシック" pitchFamily="50" charset="-128"/>
              </a:defRPr>
            </a:lvl2pPr>
            <a:lvl3pPr marL="1143000" indent="-228600" eaLnBrk="0" hangingPunct="0">
              <a:tabLst>
                <a:tab pos="1073150" algn="l"/>
              </a:tabLst>
              <a:defRPr kumimoji="1" b="1">
                <a:solidFill>
                  <a:schemeClr val="tx1"/>
                </a:solidFill>
                <a:latin typeface="Arial" charset="0"/>
                <a:ea typeface="ＭＳ Ｐゴシック" pitchFamily="50" charset="-128"/>
              </a:defRPr>
            </a:lvl3pPr>
            <a:lvl4pPr marL="1600200" indent="-228600" eaLnBrk="0" hangingPunct="0">
              <a:tabLst>
                <a:tab pos="1073150" algn="l"/>
              </a:tabLst>
              <a:defRPr kumimoji="1" b="1">
                <a:solidFill>
                  <a:schemeClr val="tx1"/>
                </a:solidFill>
                <a:latin typeface="Arial" charset="0"/>
                <a:ea typeface="ＭＳ Ｐゴシック" pitchFamily="50" charset="-128"/>
              </a:defRPr>
            </a:lvl4pPr>
            <a:lvl5pPr marL="2057400" indent="-228600" eaLnBrk="0" hangingPunct="0">
              <a:tabLst>
                <a:tab pos="1073150" algn="l"/>
              </a:tabLst>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tabLst>
                <a:tab pos="1073150" algn="l"/>
              </a:tabLs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tabLst>
                <a:tab pos="1073150" algn="l"/>
              </a:tabLs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tabLst>
                <a:tab pos="1073150" algn="l"/>
              </a:tabLs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tabLst>
                <a:tab pos="1073150" algn="l"/>
              </a:tabLst>
              <a:defRPr kumimoji="1" b="1">
                <a:solidFill>
                  <a:schemeClr val="tx1"/>
                </a:solidFill>
                <a:latin typeface="Arial" charset="0"/>
                <a:ea typeface="ＭＳ Ｐゴシック" pitchFamily="50" charset="-128"/>
              </a:defRPr>
            </a:lvl9pPr>
          </a:lstStyle>
          <a:p>
            <a:pPr marL="0" indent="0">
              <a:spcBef>
                <a:spcPct val="20000"/>
              </a:spcBef>
              <a:buClr>
                <a:srgbClr val="FF9900"/>
              </a:buClr>
            </a:pPr>
            <a:r>
              <a:rPr kumimoji="0" lang="en-US" altLang="ja-JP" sz="2800" b="0" dirty="0">
                <a:solidFill>
                  <a:schemeClr val="bg1"/>
                </a:solidFill>
                <a:latin typeface="+mj-lt"/>
                <a:ea typeface="Meiryo UI" panose="020B0604030504040204" pitchFamily="50" charset="-128"/>
                <a:cs typeface="Segoe UI" panose="020B0502040204020203" pitchFamily="34" charset="0"/>
              </a:rPr>
              <a:t>The first color inkjet label printer to offer a peel-and-present option</a:t>
            </a:r>
          </a:p>
        </p:txBody>
      </p:sp>
      <p:sp>
        <p:nvSpPr>
          <p:cNvPr id="41" name="Rectangle 2">
            <a:extLst>
              <a:ext uri="{FF2B5EF4-FFF2-40B4-BE49-F238E27FC236}">
                <a16:creationId xmlns:a16="http://schemas.microsoft.com/office/drawing/2014/main" id="{592336E9-0D37-4D4D-980C-F9E015FC8386}"/>
              </a:ext>
            </a:extLst>
          </p:cNvPr>
          <p:cNvSpPr>
            <a:spLocks noGrp="1" noChangeArrowheads="1"/>
          </p:cNvSpPr>
          <p:nvPr>
            <p:ph type="title"/>
          </p:nvPr>
        </p:nvSpPr>
        <p:spPr/>
        <p:txBody>
          <a:bodyPr/>
          <a:lstStyle/>
          <a:p>
            <a:pPr eaLnBrk="1" hangingPunct="1"/>
            <a:r>
              <a:rPr lang="en-US" altLang="ja-JP">
                <a:ea typeface="メイリオ" pitchFamily="50" charset="-128"/>
                <a:cs typeface="メイリオ" pitchFamily="50" charset="-128"/>
              </a:rPr>
              <a:t>Product Feature: Peeler</a:t>
            </a:r>
          </a:p>
        </p:txBody>
      </p:sp>
      <p:pic>
        <p:nvPicPr>
          <p:cNvPr id="30" name="Picture 29">
            <a:extLst>
              <a:ext uri="{FF2B5EF4-FFF2-40B4-BE49-F238E27FC236}">
                <a16:creationId xmlns:a16="http://schemas.microsoft.com/office/drawing/2014/main" id="{B26E290E-94C2-4002-A48C-049200815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5330" y="2516270"/>
            <a:ext cx="4429690" cy="3033375"/>
          </a:xfrm>
          <a:prstGeom prst="rect">
            <a:avLst/>
          </a:prstGeom>
          <a:ln>
            <a:noFill/>
          </a:ln>
          <a:effectLst>
            <a:outerShdw blurRad="292100" dist="139700" dir="2700000" algn="tl" rotWithShape="0">
              <a:srgbClr val="333333">
                <a:alpha val="65000"/>
              </a:srgbClr>
            </a:outerShdw>
          </a:effectLst>
        </p:spPr>
      </p:pic>
      <p:sp>
        <p:nvSpPr>
          <p:cNvPr id="26" name="Content Placeholder 2">
            <a:extLst>
              <a:ext uri="{FF2B5EF4-FFF2-40B4-BE49-F238E27FC236}">
                <a16:creationId xmlns:a16="http://schemas.microsoft.com/office/drawing/2014/main" id="{A72918F1-B590-41E9-8CDA-A3E268F32551}"/>
              </a:ext>
            </a:extLst>
          </p:cNvPr>
          <p:cNvSpPr>
            <a:spLocks noGrp="1"/>
          </p:cNvSpPr>
          <p:nvPr>
            <p:ph idx="1"/>
          </p:nvPr>
        </p:nvSpPr>
        <p:spPr>
          <a:xfrm>
            <a:off x="6174858" y="2880932"/>
            <a:ext cx="5766848" cy="1463648"/>
          </a:xfrm>
        </p:spPr>
        <p:txBody>
          <a:bodyPr/>
          <a:lstStyle/>
          <a:p>
            <a:pPr marL="285750" indent="-285750">
              <a:buFont typeface="Arial" panose="020B0604020202020204" pitchFamily="34" charset="0"/>
              <a:buChar char="•"/>
            </a:pPr>
            <a:r>
              <a:rPr lang="en-US" sz="2800" dirty="0"/>
              <a:t>Enables quick application</a:t>
            </a:r>
          </a:p>
          <a:p>
            <a:pPr marL="285750" indent="-285750">
              <a:buFont typeface="Arial" panose="020B0604020202020204" pitchFamily="34" charset="0"/>
              <a:buChar char="•"/>
            </a:pPr>
            <a:r>
              <a:rPr lang="en-US" sz="2800" dirty="0"/>
              <a:t>Faster production flow</a:t>
            </a:r>
          </a:p>
          <a:p>
            <a:pPr marL="285750" indent="-285750">
              <a:buFont typeface="Arial" panose="020B0604020202020204" pitchFamily="34" charset="0"/>
              <a:buChar char="•"/>
            </a:pPr>
            <a:r>
              <a:rPr lang="en-US" sz="2800" dirty="0"/>
              <a:t>Can apply labels with gloves on</a:t>
            </a:r>
          </a:p>
        </p:txBody>
      </p:sp>
    </p:spTree>
    <p:extLst>
      <p:ext uri="{BB962C8B-B14F-4D97-AF65-F5344CB8AC3E}">
        <p14:creationId xmlns:p14="http://schemas.microsoft.com/office/powerpoint/2010/main" val="2637472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42">
            <a:extLst>
              <a:ext uri="{FF2B5EF4-FFF2-40B4-BE49-F238E27FC236}">
                <a16:creationId xmlns:a16="http://schemas.microsoft.com/office/drawing/2014/main" id="{0F1D47AE-C54A-4125-8865-2B7F726D86AA}"/>
              </a:ext>
            </a:extLst>
          </p:cNvPr>
          <p:cNvSpPr>
            <a:spLocks noChangeArrowheads="1"/>
          </p:cNvSpPr>
          <p:nvPr/>
        </p:nvSpPr>
        <p:spPr bwMode="auto">
          <a:xfrm>
            <a:off x="5010150" y="6488113"/>
            <a:ext cx="2133600"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algn="ctr" eaLnBrk="1" hangingPunct="1"/>
            <a:fld id="{86156619-DB87-4BD6-A00C-EEEACF4AC1CD}" type="slidenum">
              <a:rPr lang="en-US" altLang="ja-JP" sz="900" b="0">
                <a:cs typeface="Arial" charset="0"/>
              </a:rPr>
              <a:pPr algn="ctr" eaLnBrk="1" hangingPunct="1"/>
              <a:t>18</a:t>
            </a:fld>
            <a:endParaRPr lang="en-US" altLang="ja-JP" sz="900" b="0">
              <a:cs typeface="Arial" charset="0"/>
            </a:endParaRPr>
          </a:p>
        </p:txBody>
      </p:sp>
      <p:sp>
        <p:nvSpPr>
          <p:cNvPr id="41" name="Rectangle 2">
            <a:extLst>
              <a:ext uri="{FF2B5EF4-FFF2-40B4-BE49-F238E27FC236}">
                <a16:creationId xmlns:a16="http://schemas.microsoft.com/office/drawing/2014/main" id="{592336E9-0D37-4D4D-980C-F9E015FC8386}"/>
              </a:ext>
            </a:extLst>
          </p:cNvPr>
          <p:cNvSpPr>
            <a:spLocks noGrp="1" noChangeArrowheads="1"/>
          </p:cNvSpPr>
          <p:nvPr>
            <p:ph type="title"/>
          </p:nvPr>
        </p:nvSpPr>
        <p:spPr/>
        <p:txBody>
          <a:bodyPr/>
          <a:lstStyle/>
          <a:p>
            <a:pPr eaLnBrk="1" hangingPunct="1"/>
            <a:r>
              <a:rPr lang="en-US" altLang="ja-JP" dirty="0">
                <a:ea typeface="メイリオ" pitchFamily="50" charset="-128"/>
                <a:cs typeface="メイリオ" pitchFamily="50" charset="-128"/>
              </a:rPr>
              <a:t>Print &amp; Apply Capability</a:t>
            </a:r>
          </a:p>
        </p:txBody>
      </p:sp>
      <p:sp>
        <p:nvSpPr>
          <p:cNvPr id="8" name="Content Placeholder 4">
            <a:extLst>
              <a:ext uri="{FF2B5EF4-FFF2-40B4-BE49-F238E27FC236}">
                <a16:creationId xmlns:a16="http://schemas.microsoft.com/office/drawing/2014/main" id="{D6EC6E6C-7C4D-4CE9-9CEC-6FE8D9772FFA}"/>
              </a:ext>
            </a:extLst>
          </p:cNvPr>
          <p:cNvSpPr txBox="1">
            <a:spLocks/>
          </p:cNvSpPr>
          <p:nvPr/>
        </p:nvSpPr>
        <p:spPr>
          <a:xfrm>
            <a:off x="1061993" y="1542671"/>
            <a:ext cx="10186034" cy="1074282"/>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0"/>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1</a:t>
            </a:r>
            <a:r>
              <a:rPr lang="en-US" sz="2400" baseline="30000" dirty="0"/>
              <a:t>st</a:t>
            </a:r>
            <a:r>
              <a:rPr lang="en-US" sz="2400" dirty="0"/>
              <a:t> label printers with peel-and-present coupled with remote I/O control</a:t>
            </a:r>
          </a:p>
          <a:p>
            <a:r>
              <a:rPr lang="en-US" sz="2400" dirty="0">
                <a:solidFill>
                  <a:srgbClr val="FFFF00"/>
                </a:solidFill>
              </a:rPr>
              <a:t>Enables first print one apply one automated color label applicator</a:t>
            </a:r>
          </a:p>
        </p:txBody>
      </p:sp>
      <p:pic>
        <p:nvPicPr>
          <p:cNvPr id="12" name="図 23">
            <a:extLst>
              <a:ext uri="{FF2B5EF4-FFF2-40B4-BE49-F238E27FC236}">
                <a16:creationId xmlns:a16="http://schemas.microsoft.com/office/drawing/2014/main" id="{2659C087-DCCD-45A8-A141-06141DB1C8CB}"/>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2911763" y="2751765"/>
            <a:ext cx="5163725" cy="3227328"/>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ABDA043D-4341-46CA-9260-DD6AC87B8CB6}"/>
              </a:ext>
            </a:extLst>
          </p:cNvPr>
          <p:cNvSpPr txBox="1"/>
          <p:nvPr/>
        </p:nvSpPr>
        <p:spPr>
          <a:xfrm>
            <a:off x="8376347" y="3909848"/>
            <a:ext cx="2774731" cy="1200329"/>
          </a:xfrm>
          <a:prstGeom prst="rect">
            <a:avLst/>
          </a:prstGeom>
          <a:noFill/>
        </p:spPr>
        <p:txBody>
          <a:bodyPr wrap="square" rtlCol="0">
            <a:spAutoFit/>
          </a:bodyPr>
          <a:lstStyle/>
          <a:p>
            <a:r>
              <a:rPr lang="en-US" b="1" dirty="0">
                <a:solidFill>
                  <a:schemeClr val="bg1"/>
                </a:solidFill>
              </a:rPr>
              <a:t>Compatible applicators are on the market; contact info available</a:t>
            </a:r>
          </a:p>
          <a:p>
            <a:endParaRPr lang="en-US" dirty="0"/>
          </a:p>
        </p:txBody>
      </p:sp>
    </p:spTree>
    <p:extLst>
      <p:ext uri="{BB962C8B-B14F-4D97-AF65-F5344CB8AC3E}">
        <p14:creationId xmlns:p14="http://schemas.microsoft.com/office/powerpoint/2010/main" val="1514431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48A3C-DD87-F946-B8B0-FAFAF88C771C}"/>
              </a:ext>
            </a:extLst>
          </p:cNvPr>
          <p:cNvSpPr>
            <a:spLocks noGrp="1"/>
          </p:cNvSpPr>
          <p:nvPr>
            <p:ph type="title"/>
          </p:nvPr>
        </p:nvSpPr>
        <p:spPr/>
        <p:txBody>
          <a:bodyPr/>
          <a:lstStyle/>
          <a:p>
            <a:r>
              <a:rPr lang="en-US" sz="4800" dirty="0"/>
              <a:t>Ready to Drop Straight Into Action</a:t>
            </a:r>
          </a:p>
        </p:txBody>
      </p:sp>
      <p:sp>
        <p:nvSpPr>
          <p:cNvPr id="13" name="Slide Number Placeholder 12">
            <a:extLst>
              <a:ext uri="{FF2B5EF4-FFF2-40B4-BE49-F238E27FC236}">
                <a16:creationId xmlns:a16="http://schemas.microsoft.com/office/drawing/2014/main" id="{2220D639-4FF6-0446-BD4A-BAFDD134BA88}"/>
              </a:ext>
            </a:extLst>
          </p:cNvPr>
          <p:cNvSpPr>
            <a:spLocks noGrp="1"/>
          </p:cNvSpPr>
          <p:nvPr>
            <p:ph type="sldNum" sz="quarter" idx="12"/>
          </p:nvPr>
        </p:nvSpPr>
        <p:spPr/>
        <p:txBody>
          <a:bodyPr/>
          <a:lstStyle/>
          <a:p>
            <a:fld id="{D6CDAAEE-A9DE-FC47-AAC8-03389D2351D9}" type="slidenum">
              <a:rPr lang="en-US" smtClean="0"/>
              <a:pPr/>
              <a:t>19</a:t>
            </a:fld>
            <a:endParaRPr lang="en-US"/>
          </a:p>
        </p:txBody>
      </p:sp>
      <p:sp>
        <p:nvSpPr>
          <p:cNvPr id="4" name="Text Placeholder 1">
            <a:extLst>
              <a:ext uri="{FF2B5EF4-FFF2-40B4-BE49-F238E27FC236}">
                <a16:creationId xmlns:a16="http://schemas.microsoft.com/office/drawing/2014/main" id="{2F899DD2-86E0-48AF-A339-32EB87784676}"/>
              </a:ext>
            </a:extLst>
          </p:cNvPr>
          <p:cNvSpPr>
            <a:spLocks noGrp="1"/>
          </p:cNvSpPr>
          <p:nvPr>
            <p:ph idx="1"/>
          </p:nvPr>
        </p:nvSpPr>
        <p:spPr>
          <a:xfrm>
            <a:off x="296581" y="2743501"/>
            <a:ext cx="5182772" cy="3002645"/>
          </a:xfrm>
        </p:spPr>
        <p:txBody>
          <a:bodyPr>
            <a:normAutofit lnSpcReduction="10000"/>
          </a:bodyPr>
          <a:lstStyle/>
          <a:p>
            <a:pPr marL="285750" indent="-285750">
              <a:spcBef>
                <a:spcPts val="1080"/>
              </a:spcBef>
              <a:buFont typeface="Arial" panose="020B0604020202020204" pitchFamily="34" charset="0"/>
              <a:buChar char="•"/>
            </a:pPr>
            <a:r>
              <a:rPr lang="en-US" sz="2400" dirty="0"/>
              <a:t>ZPL II capability standard</a:t>
            </a:r>
            <a:endParaRPr lang="en-US" sz="2600" dirty="0"/>
          </a:p>
          <a:p>
            <a:pPr marL="285750" indent="-285750">
              <a:spcBef>
                <a:spcPts val="1080"/>
              </a:spcBef>
              <a:buFont typeface="Arial" panose="020B0604020202020204" pitchFamily="34" charset="0"/>
              <a:buChar char="•"/>
            </a:pPr>
            <a:r>
              <a:rPr lang="en-US" sz="2400" dirty="0"/>
              <a:t>Customer can start monochrome and migrate to color as needed</a:t>
            </a:r>
          </a:p>
          <a:p>
            <a:pPr marL="285750" indent="-285750">
              <a:spcBef>
                <a:spcPts val="1080"/>
              </a:spcBef>
              <a:buFont typeface="Arial" panose="020B0604020202020204" pitchFamily="34" charset="0"/>
              <a:buChar char="•"/>
            </a:pPr>
            <a:r>
              <a:rPr lang="en-US" sz="2400" dirty="0"/>
              <a:t>Makes customer trials easy; they don’t have to modify programming to test</a:t>
            </a:r>
          </a:p>
        </p:txBody>
      </p:sp>
      <p:pic>
        <p:nvPicPr>
          <p:cNvPr id="5" name="Picture 4">
            <a:extLst>
              <a:ext uri="{FF2B5EF4-FFF2-40B4-BE49-F238E27FC236}">
                <a16:creationId xmlns:a16="http://schemas.microsoft.com/office/drawing/2014/main" id="{4648D0A8-1425-4100-A896-0B7E705DE9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17612" y="3521229"/>
            <a:ext cx="1961088" cy="1565574"/>
          </a:xfrm>
          <a:prstGeom prst="rect">
            <a:avLst/>
          </a:prstGeom>
        </p:spPr>
      </p:pic>
      <p:pic>
        <p:nvPicPr>
          <p:cNvPr id="6" name="Picture 5">
            <a:extLst>
              <a:ext uri="{FF2B5EF4-FFF2-40B4-BE49-F238E27FC236}">
                <a16:creationId xmlns:a16="http://schemas.microsoft.com/office/drawing/2014/main" id="{05F0597B-E293-4697-9C34-DE22B1613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66355" y="3485243"/>
            <a:ext cx="1682555" cy="1600194"/>
          </a:xfrm>
          <a:prstGeom prst="rect">
            <a:avLst/>
          </a:prstGeom>
        </p:spPr>
      </p:pic>
      <p:pic>
        <p:nvPicPr>
          <p:cNvPr id="7" name="Picture 6">
            <a:extLst>
              <a:ext uri="{FF2B5EF4-FFF2-40B4-BE49-F238E27FC236}">
                <a16:creationId xmlns:a16="http://schemas.microsoft.com/office/drawing/2014/main" id="{96483155-7261-4C7D-AF51-AC443BE7E2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06432" y="3521229"/>
            <a:ext cx="1961088" cy="1565574"/>
          </a:xfrm>
          <a:prstGeom prst="rect">
            <a:avLst/>
          </a:prstGeom>
        </p:spPr>
      </p:pic>
      <p:pic>
        <p:nvPicPr>
          <p:cNvPr id="8" name="Picture 7">
            <a:extLst>
              <a:ext uri="{FF2B5EF4-FFF2-40B4-BE49-F238E27FC236}">
                <a16:creationId xmlns:a16="http://schemas.microsoft.com/office/drawing/2014/main" id="{FC621836-0614-410C-A84F-9153459A78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0743" y="1751306"/>
            <a:ext cx="1980385" cy="1143000"/>
          </a:xfrm>
          <a:prstGeom prst="rect">
            <a:avLst/>
          </a:prstGeom>
        </p:spPr>
      </p:pic>
      <p:cxnSp>
        <p:nvCxnSpPr>
          <p:cNvPr id="9" name="Straight Arrow Connector 8">
            <a:extLst>
              <a:ext uri="{FF2B5EF4-FFF2-40B4-BE49-F238E27FC236}">
                <a16:creationId xmlns:a16="http://schemas.microsoft.com/office/drawing/2014/main" id="{168D8BAE-9411-429D-8A79-94D72E4D2100}"/>
              </a:ext>
            </a:extLst>
          </p:cNvPr>
          <p:cNvCxnSpPr>
            <a:cxnSpLocks/>
          </p:cNvCxnSpPr>
          <p:nvPr/>
        </p:nvCxnSpPr>
        <p:spPr bwMode="auto">
          <a:xfrm>
            <a:off x="6892650" y="1998795"/>
            <a:ext cx="0" cy="1463040"/>
          </a:xfrm>
          <a:prstGeom prst="straightConnector1">
            <a:avLst/>
          </a:prstGeom>
          <a:solidFill>
            <a:schemeClr val="accent1"/>
          </a:solidFill>
          <a:ln w="3175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a:extLst>
              <a:ext uri="{FF2B5EF4-FFF2-40B4-BE49-F238E27FC236}">
                <a16:creationId xmlns:a16="http://schemas.microsoft.com/office/drawing/2014/main" id="{C863621A-E1A5-45EE-91FB-6CBDE581E38C}"/>
              </a:ext>
            </a:extLst>
          </p:cNvPr>
          <p:cNvCxnSpPr>
            <a:cxnSpLocks/>
          </p:cNvCxnSpPr>
          <p:nvPr/>
        </p:nvCxnSpPr>
        <p:spPr bwMode="auto">
          <a:xfrm>
            <a:off x="8469990" y="1998795"/>
            <a:ext cx="0" cy="1463040"/>
          </a:xfrm>
          <a:prstGeom prst="straightConnector1">
            <a:avLst/>
          </a:prstGeom>
          <a:solidFill>
            <a:schemeClr val="accent1"/>
          </a:solidFill>
          <a:ln w="3175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a:extLst>
              <a:ext uri="{FF2B5EF4-FFF2-40B4-BE49-F238E27FC236}">
                <a16:creationId xmlns:a16="http://schemas.microsoft.com/office/drawing/2014/main" id="{E2227813-3A78-4E70-8F4C-7DE81D6FB483}"/>
              </a:ext>
            </a:extLst>
          </p:cNvPr>
          <p:cNvCxnSpPr/>
          <p:nvPr/>
        </p:nvCxnSpPr>
        <p:spPr bwMode="auto">
          <a:xfrm>
            <a:off x="6749340" y="1998795"/>
            <a:ext cx="2463601" cy="0"/>
          </a:xfrm>
          <a:prstGeom prst="line">
            <a:avLst/>
          </a:prstGeom>
          <a:solidFill>
            <a:schemeClr val="accent1"/>
          </a:solidFill>
          <a:ln w="317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Arrow Connector 11">
            <a:extLst>
              <a:ext uri="{FF2B5EF4-FFF2-40B4-BE49-F238E27FC236}">
                <a16:creationId xmlns:a16="http://schemas.microsoft.com/office/drawing/2014/main" id="{3034EC83-6F3B-4EC8-8075-19601981218B}"/>
              </a:ext>
            </a:extLst>
          </p:cNvPr>
          <p:cNvCxnSpPr>
            <a:cxnSpLocks/>
          </p:cNvCxnSpPr>
          <p:nvPr/>
        </p:nvCxnSpPr>
        <p:spPr bwMode="auto">
          <a:xfrm>
            <a:off x="10767420" y="1998795"/>
            <a:ext cx="0" cy="1463040"/>
          </a:xfrm>
          <a:prstGeom prst="straightConnector1">
            <a:avLst/>
          </a:prstGeom>
          <a:solidFill>
            <a:schemeClr val="accent1"/>
          </a:solidFill>
          <a:ln w="3175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a:extLst>
              <a:ext uri="{FF2B5EF4-FFF2-40B4-BE49-F238E27FC236}">
                <a16:creationId xmlns:a16="http://schemas.microsoft.com/office/drawing/2014/main" id="{614D071A-FDD6-4DD2-8850-F8ED14A788FF}"/>
              </a:ext>
            </a:extLst>
          </p:cNvPr>
          <p:cNvCxnSpPr>
            <a:cxnSpLocks/>
          </p:cNvCxnSpPr>
          <p:nvPr/>
        </p:nvCxnSpPr>
        <p:spPr bwMode="auto">
          <a:xfrm>
            <a:off x="9212940" y="1998795"/>
            <a:ext cx="1554480" cy="0"/>
          </a:xfrm>
          <a:prstGeom prst="line">
            <a:avLst/>
          </a:prstGeom>
          <a:solidFill>
            <a:schemeClr val="accent1"/>
          </a:solidFill>
          <a:ln w="317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TextBox 14">
            <a:extLst>
              <a:ext uri="{FF2B5EF4-FFF2-40B4-BE49-F238E27FC236}">
                <a16:creationId xmlns:a16="http://schemas.microsoft.com/office/drawing/2014/main" id="{D9B9748E-D10E-46A0-9380-040F917FCD92}"/>
              </a:ext>
            </a:extLst>
          </p:cNvPr>
          <p:cNvSpPr txBox="1"/>
          <p:nvPr/>
        </p:nvSpPr>
        <p:spPr>
          <a:xfrm>
            <a:off x="6880556" y="2252183"/>
            <a:ext cx="1549600" cy="978729"/>
          </a:xfrm>
          <a:prstGeom prst="rect">
            <a:avLst/>
          </a:prstGeom>
          <a:noFill/>
          <a:ln w="31750">
            <a:noFill/>
          </a:ln>
        </p:spPr>
        <p:txBody>
          <a:bodyPr wrap="square" rtlCol="0">
            <a:spAutoFit/>
          </a:bodyPr>
          <a:lstStyle/>
          <a:p>
            <a:pPr algn="ctr"/>
            <a:r>
              <a:rPr lang="en-US" sz="1920" dirty="0">
                <a:solidFill>
                  <a:schemeClr val="bg1"/>
                </a:solidFill>
              </a:rPr>
              <a:t>Plug-n-Play direct ZPL II printing</a:t>
            </a:r>
          </a:p>
        </p:txBody>
      </p:sp>
      <p:sp>
        <p:nvSpPr>
          <p:cNvPr id="16" name="TextBox 15">
            <a:extLst>
              <a:ext uri="{FF2B5EF4-FFF2-40B4-BE49-F238E27FC236}">
                <a16:creationId xmlns:a16="http://schemas.microsoft.com/office/drawing/2014/main" id="{FA2EE08C-3141-40D3-854E-F755F89D39A6}"/>
              </a:ext>
            </a:extLst>
          </p:cNvPr>
          <p:cNvSpPr txBox="1"/>
          <p:nvPr/>
        </p:nvSpPr>
        <p:spPr>
          <a:xfrm>
            <a:off x="8787564" y="1586315"/>
            <a:ext cx="1676092" cy="978729"/>
          </a:xfrm>
          <a:prstGeom prst="rect">
            <a:avLst/>
          </a:prstGeom>
          <a:solidFill>
            <a:schemeClr val="bg1"/>
          </a:solidFill>
          <a:ln w="19050">
            <a:solidFill>
              <a:srgbClr val="FFFF00"/>
            </a:solidFill>
            <a:round/>
          </a:ln>
        </p:spPr>
        <p:txBody>
          <a:bodyPr wrap="square" rtlCol="0">
            <a:spAutoFit/>
          </a:bodyPr>
          <a:lstStyle/>
          <a:p>
            <a:pPr algn="ctr"/>
            <a:r>
              <a:rPr lang="en-US" sz="1920" dirty="0"/>
              <a:t>Add a few data mods to </a:t>
            </a:r>
            <a:r>
              <a:rPr lang="en-US" sz="1920" b="1" dirty="0">
                <a:solidFill>
                  <a:srgbClr val="FF0000"/>
                </a:solidFill>
              </a:rPr>
              <a:t>c</a:t>
            </a:r>
            <a:r>
              <a:rPr lang="en-US" sz="1920" b="1" dirty="0">
                <a:solidFill>
                  <a:schemeClr val="accent3">
                    <a:lumMod val="60000"/>
                    <a:lumOff val="40000"/>
                  </a:schemeClr>
                </a:solidFill>
              </a:rPr>
              <a:t>o</a:t>
            </a:r>
            <a:r>
              <a:rPr lang="en-US" sz="1920" b="1" dirty="0">
                <a:solidFill>
                  <a:schemeClr val="tx2">
                    <a:lumMod val="75000"/>
                  </a:schemeClr>
                </a:solidFill>
              </a:rPr>
              <a:t>l</a:t>
            </a:r>
            <a:r>
              <a:rPr lang="en-US" sz="1920" b="1" dirty="0">
                <a:solidFill>
                  <a:srgbClr val="FFC000"/>
                </a:solidFill>
              </a:rPr>
              <a:t>o</a:t>
            </a:r>
            <a:r>
              <a:rPr lang="en-US" sz="1920" b="1" dirty="0">
                <a:solidFill>
                  <a:schemeClr val="accent3"/>
                </a:solidFill>
              </a:rPr>
              <a:t>r</a:t>
            </a:r>
            <a:r>
              <a:rPr lang="en-US" sz="1920" b="1" dirty="0">
                <a:solidFill>
                  <a:schemeClr val="accent3">
                    <a:lumMod val="50000"/>
                  </a:schemeClr>
                </a:solidFill>
              </a:rPr>
              <a:t>i</a:t>
            </a:r>
            <a:r>
              <a:rPr lang="en-US" sz="1920" b="1" dirty="0">
                <a:solidFill>
                  <a:schemeClr val="accent1">
                    <a:lumMod val="60000"/>
                    <a:lumOff val="40000"/>
                  </a:schemeClr>
                </a:solidFill>
              </a:rPr>
              <a:t>z</a:t>
            </a:r>
            <a:r>
              <a:rPr lang="en-US" sz="1920" b="1" dirty="0">
                <a:solidFill>
                  <a:schemeClr val="accent2">
                    <a:lumMod val="75000"/>
                  </a:schemeClr>
                </a:solidFill>
              </a:rPr>
              <a:t>e</a:t>
            </a:r>
            <a:endParaRPr lang="en-US" sz="1920" dirty="0"/>
          </a:p>
        </p:txBody>
      </p:sp>
      <p:pic>
        <p:nvPicPr>
          <p:cNvPr id="17" name="Picture 2">
            <a:extLst>
              <a:ext uri="{FF2B5EF4-FFF2-40B4-BE49-F238E27FC236}">
                <a16:creationId xmlns:a16="http://schemas.microsoft.com/office/drawing/2014/main" id="{BDFCFC13-5136-48F9-A7BB-A992E546CE6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2755" y="1407859"/>
            <a:ext cx="3785847" cy="141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F04300DE-1782-445E-8204-D7DE42538E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808843" y="4868705"/>
            <a:ext cx="1880995" cy="672356"/>
          </a:xfrm>
          <a:prstGeom prst="rect">
            <a:avLst/>
          </a:prstGeom>
          <a:ln>
            <a:solidFill>
              <a:schemeClr val="bg1">
                <a:lumMod val="50000"/>
              </a:schemeClr>
            </a:solidFill>
          </a:ln>
        </p:spPr>
      </p:pic>
      <p:pic>
        <p:nvPicPr>
          <p:cNvPr id="19" name="Picture 18">
            <a:extLst>
              <a:ext uri="{FF2B5EF4-FFF2-40B4-BE49-F238E27FC236}">
                <a16:creationId xmlns:a16="http://schemas.microsoft.com/office/drawing/2014/main" id="{19BEACA3-B988-4369-B1FD-7F7DEC78DE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9567452" y="4974915"/>
            <a:ext cx="1874545" cy="670051"/>
          </a:xfrm>
          <a:prstGeom prst="rect">
            <a:avLst/>
          </a:prstGeom>
          <a:ln>
            <a:solidFill>
              <a:schemeClr val="bg1">
                <a:lumMod val="50000"/>
              </a:schemeClr>
            </a:solidFill>
          </a:ln>
        </p:spPr>
      </p:pic>
      <p:pic>
        <p:nvPicPr>
          <p:cNvPr id="20" name="Picture 19">
            <a:extLst>
              <a:ext uri="{FF2B5EF4-FFF2-40B4-BE49-F238E27FC236}">
                <a16:creationId xmlns:a16="http://schemas.microsoft.com/office/drawing/2014/main" id="{7D42D4FD-EA26-4579-BD73-DABFB966D7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7585725" y="4971284"/>
            <a:ext cx="1880995" cy="672356"/>
          </a:xfrm>
          <a:prstGeom prst="rect">
            <a:avLst/>
          </a:prstGeom>
          <a:ln>
            <a:solidFill>
              <a:schemeClr val="bg1">
                <a:lumMod val="50000"/>
              </a:schemeClr>
            </a:solidFill>
          </a:ln>
        </p:spPr>
      </p:pic>
    </p:spTree>
    <p:extLst>
      <p:ext uri="{BB962C8B-B14F-4D97-AF65-F5344CB8AC3E}">
        <p14:creationId xmlns:p14="http://schemas.microsoft.com/office/powerpoint/2010/main" val="329411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1BD240-EC9F-4B85-A62F-B30C7134C9CE}"/>
              </a:ext>
            </a:extLst>
          </p:cNvPr>
          <p:cNvSpPr>
            <a:spLocks noGrp="1"/>
          </p:cNvSpPr>
          <p:nvPr>
            <p:ph type="title"/>
          </p:nvPr>
        </p:nvSpPr>
        <p:spPr/>
        <p:txBody>
          <a:bodyPr/>
          <a:lstStyle/>
          <a:p>
            <a:r>
              <a:rPr lang="en-US"/>
              <a:t>Agenda</a:t>
            </a:r>
          </a:p>
        </p:txBody>
      </p:sp>
      <p:sp>
        <p:nvSpPr>
          <p:cNvPr id="6" name="Content Placeholder 5">
            <a:extLst>
              <a:ext uri="{FF2B5EF4-FFF2-40B4-BE49-F238E27FC236}">
                <a16:creationId xmlns:a16="http://schemas.microsoft.com/office/drawing/2014/main" id="{8B27C04D-CA82-4E26-8C2E-36DF375D67C4}"/>
              </a:ext>
            </a:extLst>
          </p:cNvPr>
          <p:cNvSpPr>
            <a:spLocks noGrp="1"/>
          </p:cNvSpPr>
          <p:nvPr>
            <p:ph idx="1"/>
          </p:nvPr>
        </p:nvSpPr>
        <p:spPr>
          <a:xfrm>
            <a:off x="2221992" y="1815622"/>
            <a:ext cx="8778240" cy="2493579"/>
          </a:xfrm>
        </p:spPr>
        <p:txBody>
          <a:bodyPr/>
          <a:lstStyle/>
          <a:p>
            <a:pPr marL="285750" indent="-285750">
              <a:buFont typeface="Arial" panose="020B0604020202020204" pitchFamily="34" charset="0"/>
              <a:buChar char="•"/>
            </a:pPr>
            <a:r>
              <a:rPr lang="en-US" sz="2800" dirty="0"/>
              <a:t>Market Requirements</a:t>
            </a:r>
          </a:p>
          <a:p>
            <a:pPr marL="285750" indent="-285750">
              <a:buFont typeface="Arial" panose="020B0604020202020204" pitchFamily="34" charset="0"/>
              <a:buChar char="•"/>
            </a:pPr>
            <a:r>
              <a:rPr lang="en-US" sz="2800" dirty="0"/>
              <a:t>Color Labels’ Impact on Customer Experience</a:t>
            </a:r>
          </a:p>
          <a:p>
            <a:pPr marL="285750" indent="-285750">
              <a:buFont typeface="Arial" panose="020B0604020202020204" pitchFamily="34" charset="0"/>
              <a:buChar char="•"/>
            </a:pPr>
            <a:r>
              <a:rPr lang="en-US" sz="2800" dirty="0"/>
              <a:t>Value Proposition</a:t>
            </a:r>
          </a:p>
          <a:p>
            <a:pPr marL="285750" indent="-285750">
              <a:buFont typeface="Arial" panose="020B0604020202020204" pitchFamily="34" charset="0"/>
              <a:buChar char="•"/>
            </a:pPr>
            <a:r>
              <a:rPr lang="en-US" sz="2800" dirty="0"/>
              <a:t>Product Lineup &amp; Features</a:t>
            </a:r>
          </a:p>
          <a:p>
            <a:pPr marL="285750" indent="-285750">
              <a:buFont typeface="Arial" panose="020B0604020202020204" pitchFamily="34" charset="0"/>
              <a:buChar char="•"/>
            </a:pPr>
            <a:r>
              <a:rPr lang="en-US" sz="2800" dirty="0"/>
              <a:t>Advantage over Competition</a:t>
            </a:r>
          </a:p>
          <a:p>
            <a:pPr marL="285750" indent="-285750">
              <a:buFont typeface="Arial" panose="020B0604020202020204" pitchFamily="34" charset="0"/>
              <a:buChar char="•"/>
            </a:pPr>
            <a:r>
              <a:rPr lang="en-US" sz="2800" dirty="0"/>
              <a:t>Additional Resources</a:t>
            </a:r>
          </a:p>
        </p:txBody>
      </p:sp>
      <p:sp>
        <p:nvSpPr>
          <p:cNvPr id="4" name="Slide Number Placeholder 3">
            <a:extLst>
              <a:ext uri="{FF2B5EF4-FFF2-40B4-BE49-F238E27FC236}">
                <a16:creationId xmlns:a16="http://schemas.microsoft.com/office/drawing/2014/main" id="{289ED675-8A56-4573-B3D7-982C20803294}"/>
              </a:ext>
            </a:extLst>
          </p:cNvPr>
          <p:cNvSpPr>
            <a:spLocks noGrp="1"/>
          </p:cNvSpPr>
          <p:nvPr>
            <p:ph type="sldNum" sz="quarter" idx="12"/>
          </p:nvPr>
        </p:nvSpPr>
        <p:spPr/>
        <p:txBody>
          <a:bodyPr/>
          <a:lstStyle/>
          <a:p>
            <a:fld id="{D6CDAAEE-A9DE-FC47-AAC8-03389D2351D9}" type="slidenum">
              <a:rPr lang="en-US" smtClean="0"/>
              <a:pPr/>
              <a:t>2</a:t>
            </a:fld>
            <a:endParaRPr lang="en-US"/>
          </a:p>
        </p:txBody>
      </p:sp>
    </p:spTree>
    <p:extLst>
      <p:ext uri="{BB962C8B-B14F-4D97-AF65-F5344CB8AC3E}">
        <p14:creationId xmlns:p14="http://schemas.microsoft.com/office/powerpoint/2010/main" val="2632569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48A3C-DD87-F946-B8B0-FAFAF88C771C}"/>
              </a:ext>
            </a:extLst>
          </p:cNvPr>
          <p:cNvSpPr>
            <a:spLocks noGrp="1"/>
          </p:cNvSpPr>
          <p:nvPr>
            <p:ph type="title"/>
          </p:nvPr>
        </p:nvSpPr>
        <p:spPr/>
        <p:txBody>
          <a:bodyPr/>
          <a:lstStyle/>
          <a:p>
            <a:r>
              <a:rPr lang="en-US"/>
              <a:t>C6000/ C6500 Connectivity</a:t>
            </a:r>
          </a:p>
        </p:txBody>
      </p:sp>
      <p:sp>
        <p:nvSpPr>
          <p:cNvPr id="13" name="Slide Number Placeholder 12">
            <a:extLst>
              <a:ext uri="{FF2B5EF4-FFF2-40B4-BE49-F238E27FC236}">
                <a16:creationId xmlns:a16="http://schemas.microsoft.com/office/drawing/2014/main" id="{2220D639-4FF6-0446-BD4A-BAFDD134BA8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6CDAAEE-A9DE-FC47-AAC8-03389D2351D9}" type="slidenum">
              <a:rPr kumimoji="0" lang="en-US" sz="1200" b="0" i="0" u="none" strike="noStrike" kern="1200" cap="none" spc="0" normalizeH="0" baseline="0" noProof="0" smtClean="0">
                <a:ln>
                  <a:noFill/>
                </a:ln>
                <a:solidFill>
                  <a:srgbClr val="1B75BC"/>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1B75BC"/>
              </a:solidFill>
              <a:effectLst/>
              <a:uLnTx/>
              <a:uFillTx/>
              <a:latin typeface="Arial" panose="020B0604020202020204" pitchFamily="34" charset="0"/>
              <a:ea typeface="+mn-ea"/>
              <a:cs typeface="Arial" panose="020B0604020202020204" pitchFamily="34" charset="0"/>
            </a:endParaRPr>
          </a:p>
        </p:txBody>
      </p:sp>
      <p:sp>
        <p:nvSpPr>
          <p:cNvPr id="8" name="角丸四角形 4">
            <a:extLst>
              <a:ext uri="{FF2B5EF4-FFF2-40B4-BE49-F238E27FC236}">
                <a16:creationId xmlns:a16="http://schemas.microsoft.com/office/drawing/2014/main" id="{2128AD82-6CFF-495D-AF01-8038C2286046}"/>
              </a:ext>
            </a:extLst>
          </p:cNvPr>
          <p:cNvSpPr/>
          <p:nvPr/>
        </p:nvSpPr>
        <p:spPr>
          <a:xfrm>
            <a:off x="858648" y="1512794"/>
            <a:ext cx="4750965" cy="4551830"/>
          </a:xfrm>
          <a:prstGeom prst="roundRect">
            <a:avLst>
              <a:gd name="adj" fmla="val 9947"/>
            </a:avLst>
          </a:prstGeom>
          <a:solidFill>
            <a:schemeClr val="bg1">
              <a:lumMod val="75000"/>
            </a:schemeClr>
          </a:solidFill>
          <a:ln w="9525" cap="flat" cmpd="sng" algn="ctr">
            <a:noFill/>
            <a:prstDash val="solid"/>
          </a:ln>
          <a:effectLst>
            <a:outerShdw blurRad="50800" dist="38100" dir="2700000" algn="tl" rotWithShape="0">
              <a:prstClr val="black">
                <a:alpha val="40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2400" b="1" i="0" u="sng" strike="noStrike" kern="0" cap="none" spc="0" normalizeH="0" baseline="0" noProof="0">
              <a:ln>
                <a:noFill/>
              </a:ln>
              <a:solidFill>
                <a:srgbClr val="000000"/>
              </a:solidFill>
              <a:effectLst/>
              <a:uLnTx/>
              <a:uFillTx/>
              <a:latin typeface="Tahoma"/>
              <a:ea typeface="ＭＳ Ｐゴシック" panose="020B0600070205080204" pitchFamily="34" charset="-128"/>
              <a:cs typeface="Arial" charset="0"/>
            </a:endParaRPr>
          </a:p>
        </p:txBody>
      </p:sp>
      <p:pic>
        <p:nvPicPr>
          <p:cNvPr id="2050" name="Picture 2" descr="Image result for bartender software logo">
            <a:extLst>
              <a:ext uri="{FF2B5EF4-FFF2-40B4-BE49-F238E27FC236}">
                <a16:creationId xmlns:a16="http://schemas.microsoft.com/office/drawing/2014/main" id="{BA48DD3E-1065-4E90-BFD2-BE5F203AC34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3994" y="2363033"/>
            <a:ext cx="2580724" cy="8831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E31CEC-6247-409B-8A86-7DCDE795C0F7}"/>
              </a:ext>
            </a:extLst>
          </p:cNvPr>
          <p:cNvSpPr txBox="1"/>
          <p:nvPr/>
        </p:nvSpPr>
        <p:spPr>
          <a:xfrm>
            <a:off x="2075978" y="1586753"/>
            <a:ext cx="29227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43433"/>
                </a:solidFill>
                <a:effectLst/>
                <a:uLnTx/>
                <a:uFillTx/>
                <a:latin typeface="Arial"/>
                <a:ea typeface="+mn-ea"/>
                <a:cs typeface="+mn-cs"/>
              </a:rPr>
              <a:t>Native driver</a:t>
            </a:r>
          </a:p>
        </p:txBody>
      </p:sp>
      <p:pic>
        <p:nvPicPr>
          <p:cNvPr id="2052" name="Picture 4" descr="Image result for nice label logo">
            <a:extLst>
              <a:ext uri="{FF2B5EF4-FFF2-40B4-BE49-F238E27FC236}">
                <a16:creationId xmlns:a16="http://schemas.microsoft.com/office/drawing/2014/main" id="{2AA5DA8C-1B6B-49DF-AB8B-B6AA3E7466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7294" y="4716982"/>
            <a:ext cx="2406518" cy="934093"/>
          </a:xfrm>
          <a:prstGeom prst="rect">
            <a:avLst/>
          </a:prstGeom>
          <a:noFill/>
          <a:extLst>
            <a:ext uri="{909E8E84-426E-40DD-AFC4-6F175D3DCCD1}">
              <a14:hiddenFill xmlns:a14="http://schemas.microsoft.com/office/drawing/2010/main">
                <a:solidFill>
                  <a:srgbClr val="FFFFFF"/>
                </a:solidFill>
              </a14:hiddenFill>
            </a:ext>
          </a:extLst>
        </p:spPr>
      </p:pic>
      <p:sp>
        <p:nvSpPr>
          <p:cNvPr id="26" name="角丸四角形 4">
            <a:extLst>
              <a:ext uri="{FF2B5EF4-FFF2-40B4-BE49-F238E27FC236}">
                <a16:creationId xmlns:a16="http://schemas.microsoft.com/office/drawing/2014/main" id="{36815DAD-93F4-4755-BFC8-9BCD9B4BA1E4}"/>
              </a:ext>
            </a:extLst>
          </p:cNvPr>
          <p:cNvSpPr/>
          <p:nvPr/>
        </p:nvSpPr>
        <p:spPr>
          <a:xfrm>
            <a:off x="6469353" y="1512794"/>
            <a:ext cx="5272088" cy="4551830"/>
          </a:xfrm>
          <a:prstGeom prst="roundRect">
            <a:avLst>
              <a:gd name="adj" fmla="val 9947"/>
            </a:avLst>
          </a:prstGeom>
          <a:solidFill>
            <a:schemeClr val="bg1">
              <a:lumMod val="75000"/>
            </a:schemeClr>
          </a:solidFill>
          <a:ln w="9525" cap="flat" cmpd="sng" algn="ctr">
            <a:noFill/>
            <a:prstDash val="solid"/>
          </a:ln>
          <a:effectLst>
            <a:outerShdw blurRad="50800" dist="38100" dir="2700000" algn="tl" rotWithShape="0">
              <a:prstClr val="black">
                <a:alpha val="40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2400" b="1" i="0" u="sng" strike="noStrike" kern="0" cap="none" spc="0" normalizeH="0" baseline="0" noProof="0">
              <a:ln>
                <a:noFill/>
              </a:ln>
              <a:solidFill>
                <a:srgbClr val="000000"/>
              </a:solidFill>
              <a:effectLst/>
              <a:uLnTx/>
              <a:uFillTx/>
              <a:latin typeface="Tahoma"/>
              <a:ea typeface="ＭＳ Ｐゴシック" panose="020B0600070205080204" pitchFamily="34" charset="-128"/>
              <a:cs typeface="Arial" charset="0"/>
            </a:endParaRPr>
          </a:p>
        </p:txBody>
      </p:sp>
      <p:sp>
        <p:nvSpPr>
          <p:cNvPr id="27" name="TextBox 26">
            <a:extLst>
              <a:ext uri="{FF2B5EF4-FFF2-40B4-BE49-F238E27FC236}">
                <a16:creationId xmlns:a16="http://schemas.microsoft.com/office/drawing/2014/main" id="{2A8C4243-5AFE-4295-8625-645C284CD0D3}"/>
              </a:ext>
            </a:extLst>
          </p:cNvPr>
          <p:cNvSpPr txBox="1"/>
          <p:nvPr/>
        </p:nvSpPr>
        <p:spPr>
          <a:xfrm>
            <a:off x="7078325" y="1586753"/>
            <a:ext cx="41967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43433"/>
                </a:solidFill>
                <a:effectLst/>
                <a:uLnTx/>
                <a:uFillTx/>
                <a:latin typeface="Arial"/>
                <a:ea typeface="+mn-ea"/>
                <a:cs typeface="+mn-cs"/>
              </a:rPr>
              <a:t>Generally supported driver</a:t>
            </a:r>
          </a:p>
        </p:txBody>
      </p:sp>
      <p:pic>
        <p:nvPicPr>
          <p:cNvPr id="2058" name="Picture 10" descr="Image result for microsoft windows logo">
            <a:extLst>
              <a:ext uri="{FF2B5EF4-FFF2-40B4-BE49-F238E27FC236}">
                <a16:creationId xmlns:a16="http://schemas.microsoft.com/office/drawing/2014/main" id="{2A4FB09F-0887-41A0-B229-12F673B5F42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32551" y="2356954"/>
            <a:ext cx="3130832" cy="97081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loftware logo">
            <a:extLst>
              <a:ext uri="{FF2B5EF4-FFF2-40B4-BE49-F238E27FC236}">
                <a16:creationId xmlns:a16="http://schemas.microsoft.com/office/drawing/2014/main" id="{3CF20E15-93CA-4F29-9E48-D74076972CD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074584" y="3551182"/>
            <a:ext cx="2409515" cy="86256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cybra logo">
            <a:extLst>
              <a:ext uri="{FF2B5EF4-FFF2-40B4-BE49-F238E27FC236}">
                <a16:creationId xmlns:a16="http://schemas.microsoft.com/office/drawing/2014/main" id="{62EF1143-64DE-4891-813E-D4CEE384AFE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32551" y="3530236"/>
            <a:ext cx="1425388" cy="142538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The enLabel Integrated Packaging Management (IPM) Software Platform">
            <a:extLst>
              <a:ext uri="{FF2B5EF4-FFF2-40B4-BE49-F238E27FC236}">
                <a16:creationId xmlns:a16="http://schemas.microsoft.com/office/drawing/2014/main" id="{1E278710-FCEE-48E6-BBD5-46E434F89DF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84316" y="4568900"/>
            <a:ext cx="1384771" cy="13333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pplied data corp">
            <a:extLst>
              <a:ext uri="{FF2B5EF4-FFF2-40B4-BE49-F238E27FC236}">
                <a16:creationId xmlns:a16="http://schemas.microsoft.com/office/drawing/2014/main" id="{88DAAD25-F749-4337-930F-96F2BB4D936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03848" y="4716982"/>
            <a:ext cx="1936794" cy="9006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AP">
            <a:extLst>
              <a:ext uri="{FF2B5EF4-FFF2-40B4-BE49-F238E27FC236}">
                <a16:creationId xmlns:a16="http://schemas.microsoft.com/office/drawing/2014/main" id="{0EF662EB-236E-4CB9-9FE3-D5B506B6706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789962" y="2350004"/>
            <a:ext cx="1757131" cy="896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inux logo">
            <a:extLst>
              <a:ext uri="{FF2B5EF4-FFF2-40B4-BE49-F238E27FC236}">
                <a16:creationId xmlns:a16="http://schemas.microsoft.com/office/drawing/2014/main" id="{643C58BE-32D8-4A5A-89E3-9CEEE8F11E5B}"/>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217965" y="3434207"/>
            <a:ext cx="1772924" cy="97954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mac operating system logo">
            <a:extLst>
              <a:ext uri="{FF2B5EF4-FFF2-40B4-BE49-F238E27FC236}">
                <a16:creationId xmlns:a16="http://schemas.microsoft.com/office/drawing/2014/main" id="{A8B4C213-6211-4DA9-9227-BB7BAD22192D}"/>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104427" y="2202064"/>
            <a:ext cx="1294035" cy="11257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lose up of a sign&#10;&#10;Description automatically generated">
            <a:extLst>
              <a:ext uri="{FF2B5EF4-FFF2-40B4-BE49-F238E27FC236}">
                <a16:creationId xmlns:a16="http://schemas.microsoft.com/office/drawing/2014/main" id="{61366358-D60D-4A6D-8A7F-0E8FF822FBD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3994" y="3627939"/>
            <a:ext cx="1953264" cy="675494"/>
          </a:xfrm>
          <a:prstGeom prst="rect">
            <a:avLst/>
          </a:prstGeom>
        </p:spPr>
      </p:pic>
    </p:spTree>
    <p:extLst>
      <p:ext uri="{BB962C8B-B14F-4D97-AF65-F5344CB8AC3E}">
        <p14:creationId xmlns:p14="http://schemas.microsoft.com/office/powerpoint/2010/main" val="3455204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9A778E-1C85-4E3B-8848-78267FA55167}"/>
              </a:ext>
            </a:extLst>
          </p:cNvPr>
          <p:cNvSpPr>
            <a:spLocks noGrp="1"/>
          </p:cNvSpPr>
          <p:nvPr>
            <p:ph type="title"/>
          </p:nvPr>
        </p:nvSpPr>
        <p:spPr/>
        <p:txBody>
          <a:bodyPr>
            <a:normAutofit/>
          </a:bodyPr>
          <a:lstStyle/>
          <a:p>
            <a:r>
              <a:rPr lang="en-US" dirty="0"/>
              <a:t>Remote Management Capability</a:t>
            </a:r>
          </a:p>
        </p:txBody>
      </p:sp>
      <p:sp>
        <p:nvSpPr>
          <p:cNvPr id="2" name="Text Placeholder 1">
            <a:extLst>
              <a:ext uri="{FF2B5EF4-FFF2-40B4-BE49-F238E27FC236}">
                <a16:creationId xmlns:a16="http://schemas.microsoft.com/office/drawing/2014/main" id="{FEECF400-33C7-493D-88DF-7BDC53352B41}"/>
              </a:ext>
            </a:extLst>
          </p:cNvPr>
          <p:cNvSpPr>
            <a:spLocks noGrp="1"/>
          </p:cNvSpPr>
          <p:nvPr>
            <p:ph idx="1"/>
          </p:nvPr>
        </p:nvSpPr>
        <p:spPr>
          <a:xfrm>
            <a:off x="2407995" y="4753804"/>
            <a:ext cx="7376010" cy="1447190"/>
          </a:xfrm>
        </p:spPr>
        <p:txBody>
          <a:bodyPr>
            <a:normAutofit lnSpcReduction="10000"/>
          </a:bodyPr>
          <a:lstStyle/>
          <a:p>
            <a:r>
              <a:rPr lang="en-US" sz="1800" dirty="0"/>
              <a:t>Some installations will have hundreds or thousands of units.</a:t>
            </a:r>
          </a:p>
          <a:p>
            <a:r>
              <a:rPr lang="en-US" sz="1800" dirty="0"/>
              <a:t>Units will be spread over multiple buildings, states, or countries.</a:t>
            </a:r>
          </a:p>
          <a:p>
            <a:r>
              <a:rPr lang="en-US" sz="1800" dirty="0"/>
              <a:t>Need consistent configuration – impractical to manage one-by-one.</a:t>
            </a:r>
          </a:p>
          <a:p>
            <a:r>
              <a:rPr lang="en-US" sz="1800" dirty="0"/>
              <a:t>IT managers will be able to diagnose and correct from afar.</a:t>
            </a:r>
          </a:p>
        </p:txBody>
      </p:sp>
      <p:pic>
        <p:nvPicPr>
          <p:cNvPr id="4" name="Picture 3">
            <a:extLst>
              <a:ext uri="{FF2B5EF4-FFF2-40B4-BE49-F238E27FC236}">
                <a16:creationId xmlns:a16="http://schemas.microsoft.com/office/drawing/2014/main" id="{23D8E695-1352-4A10-92CC-3FE5584638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14712" y="1605646"/>
            <a:ext cx="6668178" cy="2950370"/>
          </a:xfrm>
          <a:prstGeom prst="rect">
            <a:avLst/>
          </a:prstGeom>
        </p:spPr>
      </p:pic>
      <p:sp>
        <p:nvSpPr>
          <p:cNvPr id="5" name="TextBox 4">
            <a:extLst>
              <a:ext uri="{FF2B5EF4-FFF2-40B4-BE49-F238E27FC236}">
                <a16:creationId xmlns:a16="http://schemas.microsoft.com/office/drawing/2014/main" id="{1A6A17B8-FBE7-41A9-98C1-19EA004B38C2}"/>
              </a:ext>
            </a:extLst>
          </p:cNvPr>
          <p:cNvSpPr txBox="1"/>
          <p:nvPr/>
        </p:nvSpPr>
        <p:spPr>
          <a:xfrm>
            <a:off x="2533637" y="1605646"/>
            <a:ext cx="1361287" cy="523220"/>
          </a:xfrm>
          <a:prstGeom prst="rect">
            <a:avLst/>
          </a:prstGeom>
          <a:noFill/>
        </p:spPr>
        <p:txBody>
          <a:bodyPr wrap="square" rtlCol="0">
            <a:spAutoFit/>
          </a:bodyPr>
          <a:lstStyle/>
          <a:p>
            <a:pPr algn="ctr"/>
            <a:r>
              <a:rPr lang="en-US" sz="1400">
                <a:solidFill>
                  <a:schemeClr val="bg1"/>
                </a:solidFill>
              </a:rPr>
              <a:t>Epson Device Admin</a:t>
            </a:r>
          </a:p>
        </p:txBody>
      </p:sp>
    </p:spTree>
    <p:extLst>
      <p:ext uri="{BB962C8B-B14F-4D97-AF65-F5344CB8AC3E}">
        <p14:creationId xmlns:p14="http://schemas.microsoft.com/office/powerpoint/2010/main" val="2082378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F90AD04-1C42-D34E-9B09-4B68BD89B676}"/>
              </a:ext>
            </a:extLst>
          </p:cNvPr>
          <p:cNvSpPr/>
          <p:nvPr/>
        </p:nvSpPr>
        <p:spPr>
          <a:xfrm>
            <a:off x="5661660" y="937979"/>
            <a:ext cx="868680" cy="8686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400" b="1">
              <a:latin typeface="Arial" panose="020B0604020202020204" pitchFamily="34" charset="0"/>
              <a:ea typeface="Arial"/>
              <a:cs typeface="Arial" panose="020B0604020202020204" pitchFamily="34" charset="0"/>
            </a:endParaRPr>
          </a:p>
        </p:txBody>
      </p:sp>
      <p:cxnSp>
        <p:nvCxnSpPr>
          <p:cNvPr id="7" name="Straight Connector 6">
            <a:extLst>
              <a:ext uri="{FF2B5EF4-FFF2-40B4-BE49-F238E27FC236}">
                <a16:creationId xmlns:a16="http://schemas.microsoft.com/office/drawing/2014/main" id="{C6DBA12B-4C97-0F45-88D2-1445150DF3DB}"/>
              </a:ext>
            </a:extLst>
          </p:cNvPr>
          <p:cNvCxnSpPr>
            <a:cxnSpLocks/>
          </p:cNvCxnSpPr>
          <p:nvPr/>
        </p:nvCxnSpPr>
        <p:spPr>
          <a:xfrm>
            <a:off x="1531142" y="2527679"/>
            <a:ext cx="0" cy="211846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842BA20-2DC2-4F4A-802F-1B68FDCEF4A8}"/>
              </a:ext>
            </a:extLst>
          </p:cNvPr>
          <p:cNvCxnSpPr>
            <a:cxnSpLocks/>
          </p:cNvCxnSpPr>
          <p:nvPr/>
        </p:nvCxnSpPr>
        <p:spPr>
          <a:xfrm>
            <a:off x="10283845" y="2527679"/>
            <a:ext cx="0" cy="211846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8A710D6-4A2F-C148-9CF6-6937AD5AF0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7132" y="1163451"/>
            <a:ext cx="417736" cy="417736"/>
          </a:xfrm>
          <a:prstGeom prst="rect">
            <a:avLst/>
          </a:prstGeom>
        </p:spPr>
      </p:pic>
      <p:sp>
        <p:nvSpPr>
          <p:cNvPr id="4" name="Slide Number Placeholder 3">
            <a:extLst>
              <a:ext uri="{FF2B5EF4-FFF2-40B4-BE49-F238E27FC236}">
                <a16:creationId xmlns:a16="http://schemas.microsoft.com/office/drawing/2014/main" id="{D58CF9DF-64FC-2D43-99E9-0953A3FF248F}"/>
              </a:ext>
            </a:extLst>
          </p:cNvPr>
          <p:cNvSpPr>
            <a:spLocks noGrp="1"/>
          </p:cNvSpPr>
          <p:nvPr>
            <p:ph type="sldNum" sz="quarter" idx="12"/>
          </p:nvPr>
        </p:nvSpPr>
        <p:spPr/>
        <p:txBody>
          <a:bodyPr/>
          <a:lstStyle/>
          <a:p>
            <a:fld id="{D6CDAAEE-A9DE-FC47-AAC8-03389D2351D9}" type="slidenum">
              <a:rPr lang="en-US" smtClean="0"/>
              <a:pPr/>
              <a:t>22</a:t>
            </a:fld>
            <a:endParaRPr lang="en-US"/>
          </a:p>
        </p:txBody>
      </p:sp>
      <p:sp>
        <p:nvSpPr>
          <p:cNvPr id="12" name="Rectangle 11">
            <a:extLst>
              <a:ext uri="{FF2B5EF4-FFF2-40B4-BE49-F238E27FC236}">
                <a16:creationId xmlns:a16="http://schemas.microsoft.com/office/drawing/2014/main" id="{BDD422DE-6CA2-5542-B3E8-09747950C7AC}"/>
              </a:ext>
            </a:extLst>
          </p:cNvPr>
          <p:cNvSpPr/>
          <p:nvPr/>
        </p:nvSpPr>
        <p:spPr>
          <a:xfrm>
            <a:off x="2591798" y="2366328"/>
            <a:ext cx="6797924" cy="1323439"/>
          </a:xfrm>
          <a:prstGeom prst="rect">
            <a:avLst/>
          </a:prstGeom>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Color Labels Improve the Bottom Line</a:t>
            </a:r>
          </a:p>
        </p:txBody>
      </p:sp>
    </p:spTree>
    <p:extLst>
      <p:ext uri="{BB962C8B-B14F-4D97-AF65-F5344CB8AC3E}">
        <p14:creationId xmlns:p14="http://schemas.microsoft.com/office/powerpoint/2010/main" val="819047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48A3C-DD87-F946-B8B0-FAFAF88C771C}"/>
              </a:ext>
            </a:extLst>
          </p:cNvPr>
          <p:cNvSpPr>
            <a:spLocks noGrp="1"/>
          </p:cNvSpPr>
          <p:nvPr>
            <p:ph type="title"/>
          </p:nvPr>
        </p:nvSpPr>
        <p:spPr>
          <a:xfrm>
            <a:off x="429370" y="82296"/>
            <a:ext cx="11211340" cy="1325563"/>
          </a:xfrm>
        </p:spPr>
        <p:txBody>
          <a:bodyPr/>
          <a:lstStyle/>
          <a:p>
            <a:r>
              <a:rPr lang="en-US" sz="4400" dirty="0"/>
              <a:t>Epson Advantage over Thermal Printing</a:t>
            </a:r>
          </a:p>
        </p:txBody>
      </p:sp>
      <p:sp>
        <p:nvSpPr>
          <p:cNvPr id="13" name="Slide Number Placeholder 12">
            <a:extLst>
              <a:ext uri="{FF2B5EF4-FFF2-40B4-BE49-F238E27FC236}">
                <a16:creationId xmlns:a16="http://schemas.microsoft.com/office/drawing/2014/main" id="{2220D639-4FF6-0446-BD4A-BAFDD134BA88}"/>
              </a:ext>
            </a:extLst>
          </p:cNvPr>
          <p:cNvSpPr>
            <a:spLocks noGrp="1"/>
          </p:cNvSpPr>
          <p:nvPr>
            <p:ph type="sldNum" sz="quarter" idx="12"/>
          </p:nvPr>
        </p:nvSpPr>
        <p:spPr/>
        <p:txBody>
          <a:bodyPr/>
          <a:lstStyle/>
          <a:p>
            <a:fld id="{D6CDAAEE-A9DE-FC47-AAC8-03389D2351D9}" type="slidenum">
              <a:rPr lang="en-US" smtClean="0"/>
              <a:pPr/>
              <a:t>23</a:t>
            </a:fld>
            <a:endParaRPr lang="en-US"/>
          </a:p>
        </p:txBody>
      </p:sp>
      <p:sp>
        <p:nvSpPr>
          <p:cNvPr id="2" name="Content Placeholder 1">
            <a:extLst>
              <a:ext uri="{FF2B5EF4-FFF2-40B4-BE49-F238E27FC236}">
                <a16:creationId xmlns:a16="http://schemas.microsoft.com/office/drawing/2014/main" id="{77C52413-3A4B-4461-BE5C-D3387622B666}"/>
              </a:ext>
            </a:extLst>
          </p:cNvPr>
          <p:cNvSpPr>
            <a:spLocks noGrp="1"/>
          </p:cNvSpPr>
          <p:nvPr>
            <p:ph idx="1"/>
          </p:nvPr>
        </p:nvSpPr>
        <p:spPr>
          <a:xfrm>
            <a:off x="1264257" y="1956816"/>
            <a:ext cx="9735975" cy="2493579"/>
          </a:xfrm>
        </p:spPr>
        <p:txBody>
          <a:bodyPr/>
          <a:lstStyle/>
          <a:p>
            <a:pPr marL="514350" indent="-514350">
              <a:buAutoNum type="arabicParenR"/>
            </a:pPr>
            <a:r>
              <a:rPr lang="en-US" sz="3200" dirty="0">
                <a:ea typeface="ＭＳ Ｐゴシック" charset="0"/>
              </a:rPr>
              <a:t>Thermal printing fundamentally can’t do color</a:t>
            </a:r>
          </a:p>
          <a:p>
            <a:pPr marL="514350" indent="-514350">
              <a:buAutoNum type="arabicParenR"/>
            </a:pPr>
            <a:r>
              <a:rPr lang="en-US" sz="3200" dirty="0">
                <a:ea typeface="ＭＳ Ｐゴシック" charset="0"/>
              </a:rPr>
              <a:t>To add color, must purchase pre-printed labels </a:t>
            </a:r>
            <a:r>
              <a:rPr lang="en-US" sz="3200" dirty="0">
                <a:ea typeface="ＭＳ Ｐゴシック" charset="0"/>
                <a:sym typeface="Wingdings" panose="05000000000000000000" pitchFamily="2" charset="2"/>
              </a:rPr>
              <a:t> adds lead time and cost</a:t>
            </a:r>
          </a:p>
          <a:p>
            <a:pPr marL="514350" indent="-514350">
              <a:buAutoNum type="arabicParenR"/>
            </a:pPr>
            <a:r>
              <a:rPr lang="en-US" sz="3200" dirty="0">
                <a:ea typeface="ＭＳ Ｐゴシック" charset="0"/>
                <a:sym typeface="Wingdings" panose="05000000000000000000" pitchFamily="2" charset="2"/>
              </a:rPr>
              <a:t>Must scrap pre-printed labels when label designs change</a:t>
            </a:r>
          </a:p>
          <a:p>
            <a:pPr marL="514350" indent="-514350">
              <a:buAutoNum type="arabicParenR"/>
            </a:pPr>
            <a:r>
              <a:rPr lang="en-US" sz="3200" dirty="0">
                <a:ea typeface="ＭＳ Ｐゴシック" charset="0"/>
                <a:sym typeface="Wingdings" panose="05000000000000000000" pitchFamily="2" charset="2"/>
              </a:rPr>
              <a:t>Inkjet print quality far superior to thermal transfer</a:t>
            </a:r>
            <a:endParaRPr lang="en-US" sz="3200" dirty="0">
              <a:ea typeface="ＭＳ Ｐゴシック" charset="0"/>
            </a:endParaRPr>
          </a:p>
          <a:p>
            <a:pPr marL="285750" indent="-285750">
              <a:buFont typeface="Arial" panose="020B0604020202020204" pitchFamily="34" charset="0"/>
              <a:buChar char="•"/>
            </a:pPr>
            <a:endParaRPr lang="en-US" sz="1100" dirty="0">
              <a:ea typeface="ＭＳ Ｐゴシック"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63940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48A3C-DD87-F946-B8B0-FAFAF88C771C}"/>
              </a:ext>
            </a:extLst>
          </p:cNvPr>
          <p:cNvSpPr>
            <a:spLocks noGrp="1"/>
          </p:cNvSpPr>
          <p:nvPr>
            <p:ph type="title"/>
          </p:nvPr>
        </p:nvSpPr>
        <p:spPr/>
        <p:txBody>
          <a:bodyPr/>
          <a:lstStyle/>
          <a:p>
            <a:r>
              <a:rPr lang="en-US" sz="4800" dirty="0"/>
              <a:t>Color Coding Boosts Logistical Efficiency and Accuracy</a:t>
            </a:r>
          </a:p>
        </p:txBody>
      </p:sp>
      <p:sp>
        <p:nvSpPr>
          <p:cNvPr id="13" name="Slide Number Placeholder 12">
            <a:extLst>
              <a:ext uri="{FF2B5EF4-FFF2-40B4-BE49-F238E27FC236}">
                <a16:creationId xmlns:a16="http://schemas.microsoft.com/office/drawing/2014/main" id="{2220D639-4FF6-0446-BD4A-BAFDD134BA88}"/>
              </a:ext>
            </a:extLst>
          </p:cNvPr>
          <p:cNvSpPr>
            <a:spLocks noGrp="1"/>
          </p:cNvSpPr>
          <p:nvPr>
            <p:ph type="sldNum" sz="quarter" idx="12"/>
          </p:nvPr>
        </p:nvSpPr>
        <p:spPr/>
        <p:txBody>
          <a:bodyPr/>
          <a:lstStyle/>
          <a:p>
            <a:fld id="{D6CDAAEE-A9DE-FC47-AAC8-03389D2351D9}" type="slidenum">
              <a:rPr lang="en-US" smtClean="0"/>
              <a:pPr/>
              <a:t>24</a:t>
            </a:fld>
            <a:endParaRPr lang="en-US"/>
          </a:p>
        </p:txBody>
      </p:sp>
      <p:sp>
        <p:nvSpPr>
          <p:cNvPr id="4" name="Slide Number Placeholder 3">
            <a:extLst>
              <a:ext uri="{FF2B5EF4-FFF2-40B4-BE49-F238E27FC236}">
                <a16:creationId xmlns:a16="http://schemas.microsoft.com/office/drawing/2014/main" id="{E556EBD0-1158-4B36-A7D6-EF779D2C4DE1}"/>
              </a:ext>
            </a:extLst>
          </p:cNvPr>
          <p:cNvSpPr txBox="1">
            <a:spLocks/>
          </p:cNvSpPr>
          <p:nvPr/>
        </p:nvSpPr>
        <p:spPr>
          <a:xfrm>
            <a:off x="6990505" y="5373688"/>
            <a:ext cx="2133600" cy="303212"/>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9144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9144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9144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9144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defTabSz="1097280">
              <a:defRPr/>
            </a:pPr>
            <a:fld id="{90E02284-00F7-4248-9226-8EB96C0B16EB}" type="slidenum">
              <a:rPr lang="en-US" smtClean="0">
                <a:solidFill>
                  <a:srgbClr val="4B7EBC">
                    <a:lumMod val="40000"/>
                    <a:lumOff val="60000"/>
                  </a:srgbClr>
                </a:solidFill>
              </a:rPr>
              <a:pPr defTabSz="1097280">
                <a:defRPr/>
              </a:pPr>
              <a:t>24</a:t>
            </a:fld>
            <a:endParaRPr lang="en-US" sz="960" dirty="0">
              <a:solidFill>
                <a:srgbClr val="000000">
                  <a:tint val="75000"/>
                </a:srgbClr>
              </a:solidFill>
              <a:latin typeface="Arial"/>
            </a:endParaRPr>
          </a:p>
        </p:txBody>
      </p:sp>
      <p:sp>
        <p:nvSpPr>
          <p:cNvPr id="5" name="Content Placeholder 4">
            <a:extLst>
              <a:ext uri="{FF2B5EF4-FFF2-40B4-BE49-F238E27FC236}">
                <a16:creationId xmlns:a16="http://schemas.microsoft.com/office/drawing/2014/main" id="{3E192268-BCBB-47E5-8417-6FB036565A05}"/>
              </a:ext>
            </a:extLst>
          </p:cNvPr>
          <p:cNvSpPr txBox="1">
            <a:spLocks/>
          </p:cNvSpPr>
          <p:nvPr/>
        </p:nvSpPr>
        <p:spPr bwMode="auto">
          <a:xfrm>
            <a:off x="1415701" y="5105400"/>
            <a:ext cx="981646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4163" indent="-2841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0996" indent="-340996" defTabSz="1097280">
              <a:spcBef>
                <a:spcPts val="1200"/>
              </a:spcBef>
              <a:spcAft>
                <a:spcPts val="360"/>
              </a:spcAft>
              <a:buClr>
                <a:srgbClr val="7F7F7F"/>
              </a:buClr>
              <a:buFont typeface="Wingdings" pitchFamily="2" charset="2"/>
              <a:buChar char="§"/>
              <a:defRPr/>
            </a:pPr>
            <a:r>
              <a:rPr lang="en-US" sz="2800" dirty="0">
                <a:solidFill>
                  <a:schemeClr val="bg1"/>
                </a:solidFill>
              </a:rPr>
              <a:t>Improves picking and placing accuracy</a:t>
            </a:r>
          </a:p>
          <a:p>
            <a:pPr marL="340996" indent="-340996" defTabSz="1097280">
              <a:spcBef>
                <a:spcPts val="1200"/>
              </a:spcBef>
              <a:spcAft>
                <a:spcPts val="360"/>
              </a:spcAft>
              <a:buClr>
                <a:srgbClr val="7F7F7F"/>
              </a:buClr>
              <a:buFont typeface="Wingdings" pitchFamily="2" charset="2"/>
              <a:buChar char="§"/>
              <a:defRPr/>
            </a:pPr>
            <a:r>
              <a:rPr lang="en-US" sz="2800" dirty="0">
                <a:solidFill>
                  <a:schemeClr val="bg1"/>
                </a:solidFill>
              </a:rPr>
              <a:t>Reduced errors and rework</a:t>
            </a:r>
          </a:p>
        </p:txBody>
      </p:sp>
      <p:pic>
        <p:nvPicPr>
          <p:cNvPr id="6" name="Picture 5">
            <a:extLst>
              <a:ext uri="{FF2B5EF4-FFF2-40B4-BE49-F238E27FC236}">
                <a16:creationId xmlns:a16="http://schemas.microsoft.com/office/drawing/2014/main" id="{660DF295-B0DB-40F6-B0EB-C679C7383F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663171"/>
            <a:ext cx="6299556" cy="1552498"/>
          </a:xfrm>
          <a:prstGeom prst="rect">
            <a:avLst/>
          </a:prstGeom>
        </p:spPr>
      </p:pic>
      <p:sp>
        <p:nvSpPr>
          <p:cNvPr id="7" name="Arrow: Right 6">
            <a:extLst>
              <a:ext uri="{FF2B5EF4-FFF2-40B4-BE49-F238E27FC236}">
                <a16:creationId xmlns:a16="http://schemas.microsoft.com/office/drawing/2014/main" id="{BE1B8138-BFD1-45C6-B39B-45A033A404C5}"/>
              </a:ext>
            </a:extLst>
          </p:cNvPr>
          <p:cNvSpPr/>
          <p:nvPr/>
        </p:nvSpPr>
        <p:spPr bwMode="auto">
          <a:xfrm>
            <a:off x="4127864" y="3691767"/>
            <a:ext cx="972589" cy="95915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fontAlgn="base">
              <a:spcBef>
                <a:spcPct val="0"/>
              </a:spcBef>
              <a:spcAft>
                <a:spcPct val="0"/>
              </a:spcAft>
              <a:defRPr/>
            </a:pPr>
            <a:endParaRPr lang="en-US" sz="2880" baseline="-25000" dirty="0">
              <a:solidFill>
                <a:srgbClr val="000000"/>
              </a:solidFill>
              <a:latin typeface="Arial" charset="0"/>
              <a:ea typeface="ＭＳ Ｐゴシック" charset="0"/>
              <a:cs typeface="ＭＳ Ｐゴシック" charset="0"/>
            </a:endParaRPr>
          </a:p>
        </p:txBody>
      </p:sp>
      <p:pic>
        <p:nvPicPr>
          <p:cNvPr id="8" name="Picture 7">
            <a:extLst>
              <a:ext uri="{FF2B5EF4-FFF2-40B4-BE49-F238E27FC236}">
                <a16:creationId xmlns:a16="http://schemas.microsoft.com/office/drawing/2014/main" id="{C9BADDA4-9EEA-45FC-B85E-8072704188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0440" y="3395093"/>
            <a:ext cx="6250845" cy="1552498"/>
          </a:xfrm>
          <a:prstGeom prst="rect">
            <a:avLst/>
          </a:prstGeom>
        </p:spPr>
      </p:pic>
    </p:spTree>
    <p:extLst>
      <p:ext uri="{BB962C8B-B14F-4D97-AF65-F5344CB8AC3E}">
        <p14:creationId xmlns:p14="http://schemas.microsoft.com/office/powerpoint/2010/main" val="1383876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48A3C-DD87-F946-B8B0-FAFAF88C771C}"/>
              </a:ext>
            </a:extLst>
          </p:cNvPr>
          <p:cNvSpPr>
            <a:spLocks noGrp="1"/>
          </p:cNvSpPr>
          <p:nvPr>
            <p:ph type="title"/>
          </p:nvPr>
        </p:nvSpPr>
        <p:spPr/>
        <p:txBody>
          <a:bodyPr/>
          <a:lstStyle/>
          <a:p>
            <a:r>
              <a:rPr lang="en-US" sz="4800" dirty="0"/>
              <a:t>Typical “color printer” is not flexible</a:t>
            </a:r>
          </a:p>
        </p:txBody>
      </p:sp>
      <p:sp>
        <p:nvSpPr>
          <p:cNvPr id="13" name="Slide Number Placeholder 12">
            <a:extLst>
              <a:ext uri="{FF2B5EF4-FFF2-40B4-BE49-F238E27FC236}">
                <a16:creationId xmlns:a16="http://schemas.microsoft.com/office/drawing/2014/main" id="{2220D639-4FF6-0446-BD4A-BAFDD134BA88}"/>
              </a:ext>
            </a:extLst>
          </p:cNvPr>
          <p:cNvSpPr>
            <a:spLocks noGrp="1"/>
          </p:cNvSpPr>
          <p:nvPr>
            <p:ph type="sldNum" sz="quarter" idx="12"/>
          </p:nvPr>
        </p:nvSpPr>
        <p:spPr/>
        <p:txBody>
          <a:bodyPr/>
          <a:lstStyle/>
          <a:p>
            <a:fld id="{D6CDAAEE-A9DE-FC47-AAC8-03389D2351D9}" type="slidenum">
              <a:rPr lang="en-US" smtClean="0"/>
              <a:pPr/>
              <a:t>25</a:t>
            </a:fld>
            <a:endParaRPr lang="en-US"/>
          </a:p>
        </p:txBody>
      </p:sp>
      <p:pic>
        <p:nvPicPr>
          <p:cNvPr id="4" name="Content Placeholder 4">
            <a:extLst>
              <a:ext uri="{FF2B5EF4-FFF2-40B4-BE49-F238E27FC236}">
                <a16:creationId xmlns:a16="http://schemas.microsoft.com/office/drawing/2014/main" id="{01E98F2D-893C-4032-A3A6-AE5AC41C6EE8}"/>
              </a:ext>
            </a:extLst>
          </p:cNvPr>
          <p:cNvPicPr>
            <a:picLocks noGrp="1" noChangeAspect="1"/>
          </p:cNvPicPr>
          <p:nvPr>
            <p:ph idx="1"/>
          </p:nvPr>
        </p:nvPicPr>
        <p:blipFill>
          <a:blip r:embed="rId2" cstate="email">
            <a:extLst>
              <a:ext uri="{BEBA8EAE-BF5A-486C-A8C5-ECC9F3942E4B}">
                <a14:imgProps xmlns:a14="http://schemas.microsoft.com/office/drawing/2010/main">
                  <a14:imgLayer r:embed="rId3">
                    <a14:imgEffect>
                      <a14:backgroundRemoval t="10000" b="90000" l="4933" r="98206">
                        <a14:foregroundMark x1="3886" y1="53125" x2="5979" y2="71250"/>
                        <a14:foregroundMark x1="5979" y1="71250" x2="5082" y2="52812"/>
                        <a14:foregroundMark x1="5082" y1="52812" x2="8371" y2="64375"/>
                        <a14:foregroundMark x1="89088" y1="61250" x2="98206" y2="65625"/>
                      </a14:backgroundRemoval>
                    </a14:imgEffect>
                  </a14:imgLayer>
                </a14:imgProps>
              </a:ext>
              <a:ext uri="{28A0092B-C50C-407E-A947-70E740481C1C}">
                <a14:useLocalDpi xmlns:a14="http://schemas.microsoft.com/office/drawing/2010/main"/>
              </a:ext>
            </a:extLst>
          </a:blip>
          <a:srcRect/>
          <a:stretch>
            <a:fillRect/>
          </a:stretch>
        </p:blipFill>
        <p:spPr>
          <a:xfrm>
            <a:off x="1081571" y="1529752"/>
            <a:ext cx="5448673" cy="2607732"/>
          </a:xfrm>
        </p:spPr>
      </p:pic>
      <p:sp>
        <p:nvSpPr>
          <p:cNvPr id="6" name="TextBox 6">
            <a:extLst>
              <a:ext uri="{FF2B5EF4-FFF2-40B4-BE49-F238E27FC236}">
                <a16:creationId xmlns:a16="http://schemas.microsoft.com/office/drawing/2014/main" id="{C5A13146-1C73-401F-BD12-12D763F461FC}"/>
              </a:ext>
            </a:extLst>
          </p:cNvPr>
          <p:cNvSpPr txBox="1">
            <a:spLocks noChangeArrowheads="1"/>
          </p:cNvSpPr>
          <p:nvPr/>
        </p:nvSpPr>
        <p:spPr bwMode="auto">
          <a:xfrm>
            <a:off x="6866133" y="1914816"/>
            <a:ext cx="1119717" cy="160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733" dirty="0">
                <a:solidFill>
                  <a:schemeClr val="bg1"/>
                </a:solidFill>
                <a:ea typeface="ＭＳ Ｐゴシック" pitchFamily="34" charset="-128"/>
              </a:rPr>
              <a:t>+</a:t>
            </a:r>
          </a:p>
        </p:txBody>
      </p:sp>
      <p:sp>
        <p:nvSpPr>
          <p:cNvPr id="7" name="TextBox 13">
            <a:extLst>
              <a:ext uri="{FF2B5EF4-FFF2-40B4-BE49-F238E27FC236}">
                <a16:creationId xmlns:a16="http://schemas.microsoft.com/office/drawing/2014/main" id="{C809040A-0454-4C8C-B63A-14B07EF48689}"/>
              </a:ext>
            </a:extLst>
          </p:cNvPr>
          <p:cNvSpPr txBox="1">
            <a:spLocks noChangeArrowheads="1"/>
          </p:cNvSpPr>
          <p:nvPr/>
        </p:nvSpPr>
        <p:spPr bwMode="auto">
          <a:xfrm>
            <a:off x="895041" y="5639108"/>
            <a:ext cx="6436783"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133" dirty="0">
                <a:solidFill>
                  <a:schemeClr val="bg1"/>
                </a:solidFill>
                <a:ea typeface="ＭＳ Ｐゴシック" pitchFamily="34" charset="-128"/>
              </a:rPr>
              <a:t>Static color laid down by flexo press in large run </a:t>
            </a:r>
          </a:p>
        </p:txBody>
      </p:sp>
      <p:sp>
        <p:nvSpPr>
          <p:cNvPr id="8" name="TextBox 15">
            <a:extLst>
              <a:ext uri="{FF2B5EF4-FFF2-40B4-BE49-F238E27FC236}">
                <a16:creationId xmlns:a16="http://schemas.microsoft.com/office/drawing/2014/main" id="{28334798-8345-475F-B42E-5BE0B99370F7}"/>
              </a:ext>
            </a:extLst>
          </p:cNvPr>
          <p:cNvSpPr txBox="1">
            <a:spLocks noChangeArrowheads="1"/>
          </p:cNvSpPr>
          <p:nvPr/>
        </p:nvSpPr>
        <p:spPr bwMode="auto">
          <a:xfrm>
            <a:off x="7721695" y="5639108"/>
            <a:ext cx="3864127" cy="66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133" dirty="0">
                <a:solidFill>
                  <a:schemeClr val="bg1"/>
                </a:solidFill>
                <a:ea typeface="ＭＳ Ｐゴシック" pitchFamily="34" charset="-128"/>
              </a:rPr>
              <a:t>Thermal printer adds variable data in black</a:t>
            </a:r>
          </a:p>
        </p:txBody>
      </p:sp>
      <p:pic>
        <p:nvPicPr>
          <p:cNvPr id="9" name="Picture 2" descr="C:\Users\A05683\Desktop\Projects\Marketing\Tradeshows\Dangerous Goods Advisory Conference 2013\Graphics\Chemical label 1.tif">
            <a:extLst>
              <a:ext uri="{FF2B5EF4-FFF2-40B4-BE49-F238E27FC236}">
                <a16:creationId xmlns:a16="http://schemas.microsoft.com/office/drawing/2014/main" id="{5045C7A4-125E-4910-ABCD-C15DE1AC4E1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678078" y="4445161"/>
            <a:ext cx="1470555" cy="6635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05683\Desktop\Projects\Marketing\Tradeshows\Dangerous Goods Advisory Conference 2013\Graphics\Chemical label 1.tif">
            <a:extLst>
              <a:ext uri="{FF2B5EF4-FFF2-40B4-BE49-F238E27FC236}">
                <a16:creationId xmlns:a16="http://schemas.microsoft.com/office/drawing/2014/main" id="{CD628BE8-B662-445D-B22E-8B51D6CC86A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1450658" y="4445161"/>
            <a:ext cx="1470555" cy="6635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05683\Desktop\Projects\Marketing\Tradeshows\Dangerous Goods Advisory Conference 2013\Graphics\Chemical label 1.tif">
            <a:extLst>
              <a:ext uri="{FF2B5EF4-FFF2-40B4-BE49-F238E27FC236}">
                <a16:creationId xmlns:a16="http://schemas.microsoft.com/office/drawing/2014/main" id="{A2AF1B06-1C46-450E-BF0C-9810122C7A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249885" y="4443353"/>
            <a:ext cx="1470555" cy="6635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05683\Desktop\Projects\Marketing\Tradeshows\Dangerous Goods Advisory Conference 2013\Graphics\Chemical label 1.tif">
            <a:extLst>
              <a:ext uri="{FF2B5EF4-FFF2-40B4-BE49-F238E27FC236}">
                <a16:creationId xmlns:a16="http://schemas.microsoft.com/office/drawing/2014/main" id="{0F911F82-F3E0-4A8B-90DB-646843B2BB8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3046371" y="4443353"/>
            <a:ext cx="1470555" cy="6635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05683\Desktop\Projects\Marketing\Tradeshows\Dangerous Goods Advisory Conference 2013\Graphics\Chemical label 1.tif">
            <a:extLst>
              <a:ext uri="{FF2B5EF4-FFF2-40B4-BE49-F238E27FC236}">
                <a16:creationId xmlns:a16="http://schemas.microsoft.com/office/drawing/2014/main" id="{FBDB3422-A9C5-4E01-A445-7C0443FA858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3833645" y="4443353"/>
            <a:ext cx="1470555" cy="6635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05683\Desktop\Projects\Marketing\Tradeshows\Dangerous Goods Advisory Conference 2013\Graphics\Chemical label 1.tif">
            <a:extLst>
              <a:ext uri="{FF2B5EF4-FFF2-40B4-BE49-F238E27FC236}">
                <a16:creationId xmlns:a16="http://schemas.microsoft.com/office/drawing/2014/main" id="{0FD02110-5766-4040-9ACD-5DD6AFE7E9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4616558" y="4443353"/>
            <a:ext cx="1470555" cy="6635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05683\Desktop\Projects\Marketing\Tradeshows\Dangerous Goods Advisory Conference 2013\Graphics\Chemical label 1.tif">
            <a:extLst>
              <a:ext uri="{FF2B5EF4-FFF2-40B4-BE49-F238E27FC236}">
                <a16:creationId xmlns:a16="http://schemas.microsoft.com/office/drawing/2014/main" id="{03ACF605-244E-4C34-AEEF-BC2C12099A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5407071" y="4443353"/>
            <a:ext cx="1470555" cy="6635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98E19147-E9AE-43EE-AF73-CC2FF17787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8401711" y="4258367"/>
            <a:ext cx="1725392" cy="778703"/>
          </a:xfrm>
          <a:prstGeom prst="rect">
            <a:avLst/>
          </a:prstGeom>
        </p:spPr>
      </p:pic>
      <p:pic>
        <p:nvPicPr>
          <p:cNvPr id="5122" name="Picture 2" descr="Image result for old thermal transfer printer">
            <a:extLst>
              <a:ext uri="{FF2B5EF4-FFF2-40B4-BE49-F238E27FC236}">
                <a16:creationId xmlns:a16="http://schemas.microsoft.com/office/drawing/2014/main" id="{DDD09A2D-DA65-4E1E-9FFD-F2D9520F4444}"/>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6846" b="95355" l="9684" r="89921">
                        <a14:foregroundMark x1="47431" y1="92665" x2="58696" y2="94377"/>
                        <a14:foregroundMark x1="58696" y1="94377" x2="45059" y2="90220"/>
                        <a14:foregroundMark x1="45059" y1="90220" x2="34190" y2="91198"/>
                        <a14:foregroundMark x1="34190" y1="91198" x2="55534" y2="95355"/>
                        <a14:foregroundMark x1="55534" y1="95355" x2="43676" y2="90709"/>
                        <a14:foregroundMark x1="43676" y1="90709" x2="33202" y2="91198"/>
                        <a14:foregroundMark x1="33202" y1="91198" x2="52964" y2="97555"/>
                        <a14:foregroundMark x1="52964" y1="97555" x2="43478" y2="93643"/>
                        <a14:foregroundMark x1="43478" y1="93643" x2="54941" y2="92176"/>
                        <a14:foregroundMark x1="54941" y1="92176" x2="42885" y2="92176"/>
                        <a14:foregroundMark x1="42885" y1="92176" x2="48419" y2="91932"/>
                        <a14:foregroundMark x1="46245" y1="94866" x2="56522" y2="95355"/>
                        <a14:foregroundMark x1="56522" y1="95355" x2="57312" y2="95355"/>
                        <a14:foregroundMark x1="38933" y1="40831" x2="29447" y2="43765"/>
                        <a14:foregroundMark x1="29447" y1="43765" x2="43281" y2="42054"/>
                        <a14:foregroundMark x1="43281" y1="42054" x2="33399" y2="42787"/>
                        <a14:foregroundMark x1="33399" y1="42787" x2="44466" y2="41809"/>
                        <a14:foregroundMark x1="44466" y1="41809" x2="33004" y2="44254"/>
                        <a14:foregroundMark x1="33004" y1="44254" x2="48221" y2="44499"/>
                        <a14:foregroundMark x1="48221" y1="44499" x2="33992" y2="46699"/>
                        <a14:foregroundMark x1="33992" y1="46699" x2="46640" y2="46210"/>
                        <a14:foregroundMark x1="46640" y1="46210" x2="31423" y2="47922"/>
                        <a14:foregroundMark x1="31423" y1="47922" x2="48814" y2="47433"/>
                        <a14:foregroundMark x1="48814" y1="47433" x2="34190" y2="49389"/>
                        <a14:foregroundMark x1="34190" y1="49389" x2="51779" y2="49389"/>
                        <a14:foregroundMark x1="51779" y1="49389" x2="29051" y2="53301"/>
                        <a14:foregroundMark x1="29051" y1="53301" x2="45652" y2="51834"/>
                        <a14:foregroundMark x1="45652" y1="51834" x2="30632" y2="54523"/>
                        <a14:foregroundMark x1="30632" y1="54523" x2="40514" y2="54523"/>
                        <a14:foregroundMark x1="40514" y1="54523" x2="28063" y2="62592"/>
                        <a14:foregroundMark x1="28063" y1="62592" x2="48419" y2="48900"/>
                        <a14:foregroundMark x1="48419" y1="48900" x2="30435" y2="43276"/>
                        <a14:foregroundMark x1="30435" y1="43276" x2="32016" y2="30807"/>
                        <a14:foregroundMark x1="53360" y1="18582" x2="32016" y2="21516"/>
                        <a14:foregroundMark x1="32016" y1="21516" x2="39921" y2="12469"/>
                        <a14:foregroundMark x1="39921" y1="12469" x2="16798" y2="16381"/>
                        <a14:foregroundMark x1="16798" y1="16381" x2="48419" y2="2934"/>
                        <a14:foregroundMark x1="48419" y1="2934" x2="59486" y2="1956"/>
                        <a14:foregroundMark x1="59486" y1="1956" x2="80632" y2="6846"/>
                        <a14:foregroundMark x1="80632" y1="6846" x2="54545" y2="9291"/>
                        <a14:foregroundMark x1="54545" y1="9291" x2="73123" y2="11736"/>
                        <a14:foregroundMark x1="73123" y1="11736" x2="48221" y2="17604"/>
                        <a14:foregroundMark x1="48221" y1="17604" x2="76680" y2="15403"/>
                        <a14:foregroundMark x1="76680" y1="15403" x2="60474" y2="20293"/>
                        <a14:foregroundMark x1="60474" y1="20293" x2="70751" y2="13447"/>
                        <a14:foregroundMark x1="70751" y1="13447" x2="59091" y2="12225"/>
                        <a14:foregroundMark x1="59091" y1="12225" x2="48221" y2="18582"/>
                        <a14:foregroundMark x1="48221" y1="18582" x2="58300" y2="18582"/>
                        <a14:foregroundMark x1="58300" y1="18582" x2="42885" y2="14914"/>
                        <a14:foregroundMark x1="42885" y1="14914" x2="56719" y2="16626"/>
                        <a14:foregroundMark x1="56719" y1="16626" x2="54348" y2="4645"/>
                        <a14:foregroundMark x1="54348" y1="4645" x2="81225" y2="6846"/>
                        <a14:foregroundMark x1="81225" y1="6846" x2="22134" y2="16137"/>
                        <a14:foregroundMark x1="22134" y1="16137" x2="49802" y2="22494"/>
                        <a14:foregroundMark x1="49802" y1="22494" x2="57708" y2="22249"/>
                      </a14:backgroundRemoval>
                    </a14:imgEffect>
                  </a14:imgLayer>
                </a14:imgProps>
              </a:ext>
              <a:ext uri="{28A0092B-C50C-407E-A947-70E740481C1C}">
                <a14:useLocalDpi xmlns:a14="http://schemas.microsoft.com/office/drawing/2010/main"/>
              </a:ext>
            </a:extLst>
          </a:blip>
          <a:srcRect/>
          <a:stretch>
            <a:fillRect/>
          </a:stretch>
        </p:blipFill>
        <p:spPr bwMode="auto">
          <a:xfrm>
            <a:off x="8214883" y="1529751"/>
            <a:ext cx="2964693" cy="239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654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48A3C-DD87-F946-B8B0-FAFAF88C771C}"/>
              </a:ext>
            </a:extLst>
          </p:cNvPr>
          <p:cNvSpPr>
            <a:spLocks noGrp="1"/>
          </p:cNvSpPr>
          <p:nvPr>
            <p:ph type="title"/>
          </p:nvPr>
        </p:nvSpPr>
        <p:spPr/>
        <p:txBody>
          <a:bodyPr/>
          <a:lstStyle/>
          <a:p>
            <a:r>
              <a:rPr lang="en-US" dirty="0"/>
              <a:t>Flexo cost varies wildly by volume</a:t>
            </a:r>
          </a:p>
        </p:txBody>
      </p:sp>
      <p:sp>
        <p:nvSpPr>
          <p:cNvPr id="13" name="Slide Number Placeholder 12">
            <a:extLst>
              <a:ext uri="{FF2B5EF4-FFF2-40B4-BE49-F238E27FC236}">
                <a16:creationId xmlns:a16="http://schemas.microsoft.com/office/drawing/2014/main" id="{2220D639-4FF6-0446-BD4A-BAFDD134BA88}"/>
              </a:ext>
            </a:extLst>
          </p:cNvPr>
          <p:cNvSpPr>
            <a:spLocks noGrp="1"/>
          </p:cNvSpPr>
          <p:nvPr>
            <p:ph type="sldNum" sz="quarter" idx="12"/>
          </p:nvPr>
        </p:nvSpPr>
        <p:spPr/>
        <p:txBody>
          <a:bodyPr/>
          <a:lstStyle/>
          <a:p>
            <a:fld id="{D6CDAAEE-A9DE-FC47-AAC8-03389D2351D9}" type="slidenum">
              <a:rPr lang="en-US" smtClean="0"/>
              <a:pPr/>
              <a:t>26</a:t>
            </a:fld>
            <a:endParaRPr lang="en-US"/>
          </a:p>
        </p:txBody>
      </p:sp>
      <p:sp>
        <p:nvSpPr>
          <p:cNvPr id="4" name="Content Placeholder 2">
            <a:extLst>
              <a:ext uri="{FF2B5EF4-FFF2-40B4-BE49-F238E27FC236}">
                <a16:creationId xmlns:a16="http://schemas.microsoft.com/office/drawing/2014/main" id="{67999223-FC5F-4338-8D17-B5EE941389AE}"/>
              </a:ext>
            </a:extLst>
          </p:cNvPr>
          <p:cNvSpPr>
            <a:spLocks noGrp="1"/>
          </p:cNvSpPr>
          <p:nvPr>
            <p:ph idx="1"/>
          </p:nvPr>
        </p:nvSpPr>
        <p:spPr>
          <a:xfrm>
            <a:off x="7287685" y="2177143"/>
            <a:ext cx="4593167" cy="3988708"/>
          </a:xfrm>
        </p:spPr>
        <p:txBody>
          <a:bodyPr/>
          <a:lstStyle/>
          <a:p>
            <a:pPr>
              <a:defRPr/>
            </a:pPr>
            <a:r>
              <a:rPr lang="en-US" sz="2400" dirty="0"/>
              <a:t>Almost all cost is setup</a:t>
            </a:r>
          </a:p>
          <a:p>
            <a:pPr marL="342900" indent="-342900">
              <a:buFont typeface="Arial" panose="020B0604020202020204" pitchFamily="34" charset="0"/>
              <a:buChar char="•"/>
              <a:defRPr/>
            </a:pPr>
            <a:r>
              <a:rPr lang="en-US" sz="2000" dirty="0"/>
              <a:t>Creation of plates, alignment, testing, mixing ink</a:t>
            </a:r>
          </a:p>
          <a:p>
            <a:pPr marL="342900" indent="-342900">
              <a:buFont typeface="Arial" panose="020B0604020202020204" pitchFamily="34" charset="0"/>
              <a:buChar char="•"/>
              <a:defRPr/>
            </a:pPr>
            <a:r>
              <a:rPr lang="en-US" sz="2000" dirty="0"/>
              <a:t>Ranges from $500 - $1,500/ run</a:t>
            </a:r>
          </a:p>
          <a:p>
            <a:pPr>
              <a:defRPr/>
            </a:pPr>
            <a:endParaRPr lang="en-US" sz="2400" dirty="0"/>
          </a:p>
          <a:p>
            <a:pPr>
              <a:defRPr/>
            </a:pPr>
            <a:r>
              <a:rPr lang="en-US" sz="2400" dirty="0"/>
              <a:t>Large runs needed to amortize setup cost </a:t>
            </a:r>
          </a:p>
          <a:p>
            <a:pPr marL="0" indent="0">
              <a:buNone/>
              <a:defRPr/>
            </a:pPr>
            <a:endParaRPr lang="en-US" dirty="0"/>
          </a:p>
        </p:txBody>
      </p:sp>
      <p:sp>
        <p:nvSpPr>
          <p:cNvPr id="5" name="Rectangle 4">
            <a:extLst>
              <a:ext uri="{FF2B5EF4-FFF2-40B4-BE49-F238E27FC236}">
                <a16:creationId xmlns:a16="http://schemas.microsoft.com/office/drawing/2014/main" id="{7C9BD931-41A2-46C0-AEE9-2005AA182745}"/>
              </a:ext>
            </a:extLst>
          </p:cNvPr>
          <p:cNvSpPr/>
          <p:nvPr/>
        </p:nvSpPr>
        <p:spPr>
          <a:xfrm>
            <a:off x="838200" y="1799771"/>
            <a:ext cx="6256867" cy="4207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Arial"/>
            </a:endParaRPr>
          </a:p>
        </p:txBody>
      </p:sp>
      <p:sp>
        <p:nvSpPr>
          <p:cNvPr id="6" name="TextBox 5">
            <a:extLst>
              <a:ext uri="{FF2B5EF4-FFF2-40B4-BE49-F238E27FC236}">
                <a16:creationId xmlns:a16="http://schemas.microsoft.com/office/drawing/2014/main" id="{320CD3A7-0C78-435A-97DB-DA0C4287FFBC}"/>
              </a:ext>
            </a:extLst>
          </p:cNvPr>
          <p:cNvSpPr txBox="1">
            <a:spLocks noChangeArrowheads="1"/>
          </p:cNvSpPr>
          <p:nvPr/>
        </p:nvSpPr>
        <p:spPr bwMode="auto">
          <a:xfrm>
            <a:off x="1429039" y="1856135"/>
            <a:ext cx="5462828" cy="44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defRPr/>
            </a:pPr>
            <a:r>
              <a:rPr lang="en-US" altLang="en-US" sz="2133" dirty="0">
                <a:solidFill>
                  <a:srgbClr val="FFFFFF"/>
                </a:solidFill>
                <a:ea typeface="ＭＳ Ｐゴシック" panose="020B0600070205080204" pitchFamily="34" charset="-128"/>
              </a:rPr>
              <a:t>PRINTING COST PER LABEL BY VOLUME</a:t>
            </a:r>
          </a:p>
        </p:txBody>
      </p:sp>
      <p:pic>
        <p:nvPicPr>
          <p:cNvPr id="7" name="Picture 3">
            <a:extLst>
              <a:ext uri="{FF2B5EF4-FFF2-40B4-BE49-F238E27FC236}">
                <a16:creationId xmlns:a16="http://schemas.microsoft.com/office/drawing/2014/main" id="{60F0D3AD-8BB4-4D39-A66A-2320420E5A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4664" y="2241010"/>
            <a:ext cx="5927203" cy="356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a:extLst>
              <a:ext uri="{FF2B5EF4-FFF2-40B4-BE49-F238E27FC236}">
                <a16:creationId xmlns:a16="http://schemas.microsoft.com/office/drawing/2014/main" id="{52ABDE26-FAE4-4C15-A9F5-263CA5E587BD}"/>
              </a:ext>
            </a:extLst>
          </p:cNvPr>
          <p:cNvSpPr/>
          <p:nvPr/>
        </p:nvSpPr>
        <p:spPr>
          <a:xfrm>
            <a:off x="4371577" y="5260763"/>
            <a:ext cx="966656" cy="162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Arial"/>
            </a:endParaRPr>
          </a:p>
        </p:txBody>
      </p:sp>
      <p:sp>
        <p:nvSpPr>
          <p:cNvPr id="9" name="TextBox 7">
            <a:extLst>
              <a:ext uri="{FF2B5EF4-FFF2-40B4-BE49-F238E27FC236}">
                <a16:creationId xmlns:a16="http://schemas.microsoft.com/office/drawing/2014/main" id="{B5859148-D655-43F4-A676-5BCA1F7CAFBB}"/>
              </a:ext>
            </a:extLst>
          </p:cNvPr>
          <p:cNvSpPr txBox="1">
            <a:spLocks noChangeArrowheads="1"/>
          </p:cNvSpPr>
          <p:nvPr/>
        </p:nvSpPr>
        <p:spPr bwMode="auto">
          <a:xfrm>
            <a:off x="4500555" y="4408939"/>
            <a:ext cx="2014545" cy="6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eaLnBrk="1" fontAlgn="base" hangingPunct="1">
              <a:spcBef>
                <a:spcPct val="0"/>
              </a:spcBef>
              <a:spcAft>
                <a:spcPct val="0"/>
              </a:spcAft>
              <a:defRPr/>
            </a:pPr>
            <a:r>
              <a:rPr lang="en-US" altLang="en-US" sz="1867" b="1">
                <a:solidFill>
                  <a:srgbClr val="FF0000"/>
                </a:solidFill>
                <a:ea typeface="ＭＳ Ｐゴシック" panose="020B0600070205080204" pitchFamily="34" charset="-128"/>
              </a:rPr>
              <a:t>20,000 – 100,000 Optimal Order Quantity Per Run</a:t>
            </a:r>
          </a:p>
        </p:txBody>
      </p:sp>
    </p:spTree>
    <p:extLst>
      <p:ext uri="{BB962C8B-B14F-4D97-AF65-F5344CB8AC3E}">
        <p14:creationId xmlns:p14="http://schemas.microsoft.com/office/powerpoint/2010/main" val="2580094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48A3C-DD87-F946-B8B0-FAFAF88C771C}"/>
              </a:ext>
            </a:extLst>
          </p:cNvPr>
          <p:cNvSpPr>
            <a:spLocks noGrp="1"/>
          </p:cNvSpPr>
          <p:nvPr>
            <p:ph type="title"/>
          </p:nvPr>
        </p:nvSpPr>
        <p:spPr/>
        <p:txBody>
          <a:bodyPr/>
          <a:lstStyle/>
          <a:p>
            <a:r>
              <a:rPr lang="en-US" dirty="0"/>
              <a:t>Pre-printed labels: Huge inventory, expense and waste</a:t>
            </a:r>
          </a:p>
        </p:txBody>
      </p:sp>
      <p:sp>
        <p:nvSpPr>
          <p:cNvPr id="13" name="Slide Number Placeholder 12">
            <a:extLst>
              <a:ext uri="{FF2B5EF4-FFF2-40B4-BE49-F238E27FC236}">
                <a16:creationId xmlns:a16="http://schemas.microsoft.com/office/drawing/2014/main" id="{2220D639-4FF6-0446-BD4A-BAFDD134BA88}"/>
              </a:ext>
            </a:extLst>
          </p:cNvPr>
          <p:cNvSpPr>
            <a:spLocks noGrp="1"/>
          </p:cNvSpPr>
          <p:nvPr>
            <p:ph type="sldNum" sz="quarter" idx="12"/>
          </p:nvPr>
        </p:nvSpPr>
        <p:spPr/>
        <p:txBody>
          <a:bodyPr/>
          <a:lstStyle/>
          <a:p>
            <a:fld id="{D6CDAAEE-A9DE-FC47-AAC8-03389D2351D9}" type="slidenum">
              <a:rPr lang="en-US" smtClean="0"/>
              <a:pPr/>
              <a:t>27</a:t>
            </a:fld>
            <a:endParaRPr lang="en-US"/>
          </a:p>
        </p:txBody>
      </p:sp>
      <p:sp>
        <p:nvSpPr>
          <p:cNvPr id="4" name="Content Placeholder 2">
            <a:extLst>
              <a:ext uri="{FF2B5EF4-FFF2-40B4-BE49-F238E27FC236}">
                <a16:creationId xmlns:a16="http://schemas.microsoft.com/office/drawing/2014/main" id="{9C973B62-9ECF-4B54-9524-C9ED681D98F0}"/>
              </a:ext>
            </a:extLst>
          </p:cNvPr>
          <p:cNvSpPr>
            <a:spLocks noGrp="1"/>
          </p:cNvSpPr>
          <p:nvPr>
            <p:ph idx="1"/>
          </p:nvPr>
        </p:nvSpPr>
        <p:spPr>
          <a:xfrm>
            <a:off x="6669617" y="1848607"/>
            <a:ext cx="5331883" cy="4440464"/>
          </a:xfrm>
        </p:spPr>
        <p:txBody>
          <a:bodyPr/>
          <a:lstStyle/>
          <a:p>
            <a:pPr marL="342900" indent="-342900">
              <a:buFont typeface="Arial" panose="020B0604020202020204" pitchFamily="34" charset="0"/>
              <a:buChar char="•"/>
            </a:pPr>
            <a:r>
              <a:rPr lang="en-US" sz="2400" dirty="0"/>
              <a:t>Every variation of image, color code,  logos, etc. requires unique pre-print </a:t>
            </a:r>
          </a:p>
          <a:p>
            <a:pPr marL="342900" indent="-342900">
              <a:buFont typeface="Arial" panose="020B0604020202020204" pitchFamily="34" charset="0"/>
              <a:buChar char="•"/>
            </a:pPr>
            <a:r>
              <a:rPr lang="en-US" sz="2400" dirty="0"/>
              <a:t>Requires someone to order/ manage</a:t>
            </a:r>
          </a:p>
          <a:p>
            <a:pPr marL="342900" indent="-342900">
              <a:buFont typeface="Arial" panose="020B0604020202020204" pitchFamily="34" charset="0"/>
              <a:buChar char="•"/>
            </a:pPr>
            <a:r>
              <a:rPr lang="en-US" sz="2400" dirty="0"/>
              <a:t>Any changes </a:t>
            </a:r>
            <a:r>
              <a:rPr lang="en-US" sz="2400" dirty="0">
                <a:sym typeface="Wingdings" panose="05000000000000000000" pitchFamily="2" charset="2"/>
              </a:rPr>
              <a:t> scrap </a:t>
            </a:r>
            <a:r>
              <a:rPr lang="en-US" sz="2400" dirty="0"/>
              <a:t>inventory</a:t>
            </a:r>
          </a:p>
          <a:p>
            <a:r>
              <a:rPr lang="en-US" sz="2400" b="1" dirty="0">
                <a:solidFill>
                  <a:srgbClr val="FFFF00"/>
                </a:solidFill>
              </a:rPr>
              <a:t>Huge Opportunity to reduce lead time, labor and cost</a:t>
            </a:r>
          </a:p>
        </p:txBody>
      </p:sp>
      <p:pic>
        <p:nvPicPr>
          <p:cNvPr id="6" name="Picture 8" descr="Dura Plastic Inventory">
            <a:extLst>
              <a:ext uri="{FF2B5EF4-FFF2-40B4-BE49-F238E27FC236}">
                <a16:creationId xmlns:a16="http://schemas.microsoft.com/office/drawing/2014/main" id="{1D2CA822-194C-4E3C-9BFB-0A916FA414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5634" y="1986327"/>
            <a:ext cx="2743200" cy="17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Sweet 1">
            <a:extLst>
              <a:ext uri="{FF2B5EF4-FFF2-40B4-BE49-F238E27FC236}">
                <a16:creationId xmlns:a16="http://schemas.microsoft.com/office/drawing/2014/main" id="{2DAC1502-9B6F-47C2-BB78-C5590BF4F0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5634" y="4068839"/>
            <a:ext cx="2743200" cy="154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A05683\Desktop\Projects\Presentations\Graphics\Chaos pictures\KBI_005.jpg">
            <a:extLst>
              <a:ext uri="{FF2B5EF4-FFF2-40B4-BE49-F238E27FC236}">
                <a16:creationId xmlns:a16="http://schemas.microsoft.com/office/drawing/2014/main" id="{BC5C4E64-234F-42A6-9CE9-51B72C1AD4EF}"/>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968566" y="1656442"/>
            <a:ext cx="2276285" cy="435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393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63" y="82296"/>
            <a:ext cx="11809228" cy="1325563"/>
          </a:xfrm>
        </p:spPr>
        <p:txBody>
          <a:bodyPr/>
          <a:lstStyle/>
          <a:p>
            <a:pPr>
              <a:defRPr/>
            </a:pPr>
            <a:r>
              <a:rPr lang="en-US" dirty="0"/>
              <a:t>Competitive operating costs</a:t>
            </a:r>
            <a:br>
              <a:rPr lang="en-US" dirty="0"/>
            </a:br>
            <a:r>
              <a:rPr lang="en-US" dirty="0"/>
              <a:t>(Printing Only)</a:t>
            </a:r>
          </a:p>
        </p:txBody>
      </p:sp>
      <p:sp>
        <p:nvSpPr>
          <p:cNvPr id="4" name="Slide Number Placeholder 3"/>
          <p:cNvSpPr>
            <a:spLocks noGrp="1"/>
          </p:cNvSpPr>
          <p:nvPr>
            <p:ph type="sldNum" sz="quarter" idx="12"/>
          </p:nvPr>
        </p:nvSpPr>
        <p:spPr/>
        <p:txBody>
          <a:bodyPr/>
          <a:lstStyle/>
          <a:p>
            <a:pPr>
              <a:defRPr/>
            </a:pPr>
            <a:fld id="{AFA83644-0A3F-4598-BD35-7B37DE48708A}" type="slidenum">
              <a:rPr lang="en-US" smtClean="0">
                <a:solidFill>
                  <a:srgbClr val="4B7EBC">
                    <a:lumMod val="40000"/>
                    <a:lumOff val="60000"/>
                  </a:srgbClr>
                </a:solidFill>
              </a:rPr>
              <a:pPr>
                <a:defRPr/>
              </a:pPr>
              <a:t>28</a:t>
            </a:fld>
            <a:endParaRPr lang="en-US">
              <a:solidFill>
                <a:srgbClr val="4B7EBC">
                  <a:lumMod val="40000"/>
                  <a:lumOff val="60000"/>
                </a:srgbClr>
              </a:solidFill>
            </a:endParaRPr>
          </a:p>
        </p:txBody>
      </p:sp>
      <p:sp>
        <p:nvSpPr>
          <p:cNvPr id="22" name="四角形: 角を丸くする 17">
            <a:extLst>
              <a:ext uri="{FF2B5EF4-FFF2-40B4-BE49-F238E27FC236}">
                <a16:creationId xmlns:a16="http://schemas.microsoft.com/office/drawing/2014/main" id="{6B418911-29F3-4AA4-97AD-B2D83BC639CA}"/>
              </a:ext>
            </a:extLst>
          </p:cNvPr>
          <p:cNvSpPr/>
          <p:nvPr/>
        </p:nvSpPr>
        <p:spPr bwMode="auto">
          <a:xfrm>
            <a:off x="6443330" y="2197997"/>
            <a:ext cx="5351721" cy="2040174"/>
          </a:xfrm>
          <a:prstGeom prst="roundRect">
            <a:avLst/>
          </a:prstGeom>
          <a:gradFill>
            <a:gsLst>
              <a:gs pos="0">
                <a:schemeClr val="accent3">
                  <a:lumMod val="67000"/>
                </a:schemeClr>
              </a:gs>
              <a:gs pos="100000">
                <a:schemeClr val="accent3">
                  <a:lumMod val="97000"/>
                  <a:lumOff val="3000"/>
                </a:schemeClr>
              </a:gs>
              <a:gs pos="100000">
                <a:schemeClr val="accent3">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a:ea typeface="ＭＳ Ｐゴシック" pitchFamily="34" charset="-128"/>
              </a:rPr>
              <a:t>Ink cost is comparable to thermal transfer.</a:t>
            </a:r>
          </a:p>
          <a:p>
            <a:pPr marL="342900" indent="-342900">
              <a:buFont typeface="Arial" panose="020B0604020202020204" pitchFamily="34" charset="0"/>
              <a:buChar char="•"/>
            </a:pPr>
            <a:r>
              <a:rPr lang="en-US" sz="2000" dirty="0">
                <a:ea typeface="ＭＳ Ｐゴシック" pitchFamily="34" charset="-128"/>
              </a:rPr>
              <a:t>For similar durability, ColorWorks costs less.  </a:t>
            </a:r>
          </a:p>
          <a:p>
            <a:pPr marL="342900" indent="-342900">
              <a:buFont typeface="Arial" panose="020B0604020202020204" pitchFamily="34" charset="0"/>
              <a:buChar char="•"/>
            </a:pPr>
            <a:r>
              <a:rPr lang="en-US" sz="2000" dirty="0">
                <a:ea typeface="ＭＳ Ｐゴシック" pitchFamily="34" charset="-128"/>
              </a:rPr>
              <a:t>Only bottom end of durability costs less for thermal.</a:t>
            </a:r>
          </a:p>
          <a:p>
            <a:endParaRPr lang="ja-JP" altLang="en-US" sz="2000" dirty="0">
              <a:latin typeface="+mj-lt"/>
              <a:ea typeface="Arial Unicode MS" panose="020B0604020202020204" pitchFamily="50" charset="-128"/>
              <a:cs typeface="Arial Unicode MS" panose="020B0604020202020204" pitchFamily="50" charset="-128"/>
            </a:endParaRPr>
          </a:p>
        </p:txBody>
      </p:sp>
      <p:sp>
        <p:nvSpPr>
          <p:cNvPr id="14" name="TextBox 13">
            <a:extLst>
              <a:ext uri="{FF2B5EF4-FFF2-40B4-BE49-F238E27FC236}">
                <a16:creationId xmlns:a16="http://schemas.microsoft.com/office/drawing/2014/main" id="{98E6EB9E-85E3-4612-A4B7-6DD3DAAA1544}"/>
              </a:ext>
            </a:extLst>
          </p:cNvPr>
          <p:cNvSpPr txBox="1"/>
          <p:nvPr/>
        </p:nvSpPr>
        <p:spPr>
          <a:xfrm>
            <a:off x="7051156" y="4801763"/>
            <a:ext cx="4155595" cy="1384995"/>
          </a:xfrm>
          <a:prstGeom prst="rect">
            <a:avLst/>
          </a:prstGeom>
          <a:noFill/>
        </p:spPr>
        <p:txBody>
          <a:bodyPr wrap="square" rtlCol="0">
            <a:spAutoFit/>
          </a:bodyPr>
          <a:lstStyle/>
          <a:p>
            <a:pPr defTabSz="1097280" fontAlgn="base">
              <a:spcBef>
                <a:spcPct val="0"/>
              </a:spcBef>
              <a:spcAft>
                <a:spcPct val="0"/>
              </a:spcAft>
              <a:defRPr/>
            </a:pPr>
            <a:r>
              <a:rPr lang="en-US" sz="1200" dirty="0">
                <a:solidFill>
                  <a:srgbClr val="FFFFFF">
                    <a:lumMod val="65000"/>
                  </a:srgbClr>
                </a:solidFill>
                <a:latin typeface="Arial" charset="0"/>
                <a:ea typeface="ＭＳ Ｐゴシック"/>
              </a:rPr>
              <a:t>Thermal transfer ribbon prices based on published prices in Zebra </a:t>
            </a:r>
            <a:r>
              <a:rPr lang="en-US" sz="1200" dirty="0" err="1">
                <a:solidFill>
                  <a:srgbClr val="FFFFFF">
                    <a:lumMod val="65000"/>
                  </a:srgbClr>
                </a:solidFill>
                <a:latin typeface="Arial" charset="0"/>
                <a:ea typeface="ＭＳ Ｐゴシック"/>
              </a:rPr>
              <a:t>ZipShip</a:t>
            </a:r>
            <a:r>
              <a:rPr lang="en-US" sz="1200" dirty="0">
                <a:solidFill>
                  <a:srgbClr val="FFFFFF">
                    <a:lumMod val="65000"/>
                  </a:srgbClr>
                </a:solidFill>
                <a:latin typeface="Arial" charset="0"/>
                <a:ea typeface="ＭＳ Ｐゴシック"/>
              </a:rPr>
              <a:t> Ribbons price list May 1, 2019</a:t>
            </a:r>
          </a:p>
          <a:p>
            <a:pPr defTabSz="1097280" fontAlgn="base">
              <a:spcBef>
                <a:spcPct val="0"/>
              </a:spcBef>
              <a:spcAft>
                <a:spcPct val="0"/>
              </a:spcAft>
              <a:defRPr/>
            </a:pPr>
            <a:endParaRPr lang="en-US" sz="1200" dirty="0">
              <a:solidFill>
                <a:srgbClr val="FFFFFF">
                  <a:lumMod val="65000"/>
                </a:srgbClr>
              </a:solidFill>
              <a:latin typeface="Arial" charset="0"/>
              <a:ea typeface="ＭＳ Ｐゴシック"/>
            </a:endParaRPr>
          </a:p>
          <a:p>
            <a:pPr defTabSz="1097280" fontAlgn="base">
              <a:spcBef>
                <a:spcPct val="0"/>
              </a:spcBef>
              <a:spcAft>
                <a:spcPct val="0"/>
              </a:spcAft>
              <a:defRPr/>
            </a:pPr>
            <a:r>
              <a:rPr lang="en-US" sz="1200" dirty="0" err="1">
                <a:solidFill>
                  <a:srgbClr val="FFFFFF">
                    <a:lumMod val="65000"/>
                  </a:srgbClr>
                </a:solidFill>
                <a:latin typeface="Arial" charset="0"/>
                <a:ea typeface="ＭＳ Ｐゴシック"/>
              </a:rPr>
              <a:t>ColorWorks</a:t>
            </a:r>
            <a:r>
              <a:rPr lang="en-US" sz="1200" dirty="0">
                <a:solidFill>
                  <a:srgbClr val="FFFFFF">
                    <a:lumMod val="65000"/>
                  </a:srgbClr>
                </a:solidFill>
                <a:latin typeface="Arial" charset="0"/>
                <a:ea typeface="ＭＳ Ｐゴシック"/>
              </a:rPr>
              <a:t> pricing based on printing the ISO standard color test suite in Plain and Matte modes.  2X ISO is cost to double the density of the ISO patterns.  2X ISO equals to a typical GHS label</a:t>
            </a:r>
          </a:p>
        </p:txBody>
      </p:sp>
      <p:pic>
        <p:nvPicPr>
          <p:cNvPr id="9" name="Picture 8">
            <a:extLst>
              <a:ext uri="{FF2B5EF4-FFF2-40B4-BE49-F238E27FC236}">
                <a16:creationId xmlns:a16="http://schemas.microsoft.com/office/drawing/2014/main" id="{CE619D2B-17C2-48A4-A9F4-58285174AD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9459" y="1407859"/>
            <a:ext cx="4544941" cy="4887838"/>
          </a:xfrm>
          <a:prstGeom prst="rect">
            <a:avLst/>
          </a:prstGeom>
        </p:spPr>
      </p:pic>
      <p:sp>
        <p:nvSpPr>
          <p:cNvPr id="3" name="TextBox 2">
            <a:extLst>
              <a:ext uri="{FF2B5EF4-FFF2-40B4-BE49-F238E27FC236}">
                <a16:creationId xmlns:a16="http://schemas.microsoft.com/office/drawing/2014/main" id="{9B3FC5F9-6782-40C6-B257-A557EB70A196}"/>
              </a:ext>
            </a:extLst>
          </p:cNvPr>
          <p:cNvSpPr txBox="1"/>
          <p:nvPr/>
        </p:nvSpPr>
        <p:spPr>
          <a:xfrm rot="16200000">
            <a:off x="-245988" y="3539926"/>
            <a:ext cx="2509323" cy="369332"/>
          </a:xfrm>
          <a:prstGeom prst="rect">
            <a:avLst/>
          </a:prstGeom>
          <a:noFill/>
        </p:spPr>
        <p:txBody>
          <a:bodyPr wrap="square" rtlCol="0">
            <a:spAutoFit/>
          </a:bodyPr>
          <a:lstStyle/>
          <a:p>
            <a:r>
              <a:rPr lang="en-US" dirty="0">
                <a:solidFill>
                  <a:schemeClr val="bg1"/>
                </a:solidFill>
              </a:rPr>
              <a:t>Label Cost (Cents </a:t>
            </a:r>
            <a:r>
              <a:rPr lang="en-US" dirty="0" err="1">
                <a:solidFill>
                  <a:schemeClr val="bg1"/>
                </a:solidFill>
              </a:rPr>
              <a:t>Ea</a:t>
            </a:r>
            <a:r>
              <a:rPr lang="en-US" dirty="0">
                <a:solidFill>
                  <a:schemeClr val="bg1"/>
                </a:solidFill>
              </a:rPr>
              <a:t>)</a:t>
            </a:r>
          </a:p>
        </p:txBody>
      </p:sp>
    </p:spTree>
    <p:extLst>
      <p:ext uri="{BB962C8B-B14F-4D97-AF65-F5344CB8AC3E}">
        <p14:creationId xmlns:p14="http://schemas.microsoft.com/office/powerpoint/2010/main" val="156355885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63" y="82296"/>
            <a:ext cx="11809228" cy="1325563"/>
          </a:xfrm>
        </p:spPr>
        <p:txBody>
          <a:bodyPr/>
          <a:lstStyle/>
          <a:p>
            <a:pPr>
              <a:defRPr/>
            </a:pPr>
            <a:r>
              <a:rPr lang="en-US" dirty="0"/>
              <a:t>Competitive operating costs</a:t>
            </a:r>
            <a:br>
              <a:rPr lang="en-US" dirty="0"/>
            </a:br>
            <a:r>
              <a:rPr lang="en-US" dirty="0"/>
              <a:t>(Print + Media)</a:t>
            </a:r>
          </a:p>
        </p:txBody>
      </p:sp>
      <p:sp>
        <p:nvSpPr>
          <p:cNvPr id="4" name="Slide Number Placeholder 3"/>
          <p:cNvSpPr>
            <a:spLocks noGrp="1"/>
          </p:cNvSpPr>
          <p:nvPr>
            <p:ph type="sldNum" sz="quarter" idx="12"/>
          </p:nvPr>
        </p:nvSpPr>
        <p:spPr/>
        <p:txBody>
          <a:bodyPr/>
          <a:lstStyle/>
          <a:p>
            <a:pPr>
              <a:defRPr/>
            </a:pPr>
            <a:fld id="{AFA83644-0A3F-4598-BD35-7B37DE48708A}" type="slidenum">
              <a:rPr lang="en-US" smtClean="0">
                <a:solidFill>
                  <a:srgbClr val="4B7EBC">
                    <a:lumMod val="40000"/>
                    <a:lumOff val="60000"/>
                  </a:srgbClr>
                </a:solidFill>
              </a:rPr>
              <a:pPr>
                <a:defRPr/>
              </a:pPr>
              <a:t>29</a:t>
            </a:fld>
            <a:endParaRPr lang="en-US">
              <a:solidFill>
                <a:srgbClr val="4B7EBC">
                  <a:lumMod val="40000"/>
                  <a:lumOff val="60000"/>
                </a:srgbClr>
              </a:solidFill>
            </a:endParaRPr>
          </a:p>
        </p:txBody>
      </p:sp>
      <p:sp>
        <p:nvSpPr>
          <p:cNvPr id="22" name="四角形: 角を丸くする 17">
            <a:extLst>
              <a:ext uri="{FF2B5EF4-FFF2-40B4-BE49-F238E27FC236}">
                <a16:creationId xmlns:a16="http://schemas.microsoft.com/office/drawing/2014/main" id="{6B418911-29F3-4AA4-97AD-B2D83BC639CA}"/>
              </a:ext>
            </a:extLst>
          </p:cNvPr>
          <p:cNvSpPr/>
          <p:nvPr/>
        </p:nvSpPr>
        <p:spPr bwMode="auto">
          <a:xfrm>
            <a:off x="6443330" y="2197996"/>
            <a:ext cx="5351721" cy="2384513"/>
          </a:xfrm>
          <a:prstGeom prst="roundRect">
            <a:avLst/>
          </a:prstGeom>
          <a:gradFill>
            <a:gsLst>
              <a:gs pos="0">
                <a:schemeClr val="accent3">
                  <a:lumMod val="67000"/>
                </a:schemeClr>
              </a:gs>
              <a:gs pos="100000">
                <a:schemeClr val="accent3">
                  <a:lumMod val="97000"/>
                  <a:lumOff val="3000"/>
                </a:schemeClr>
              </a:gs>
              <a:gs pos="100000">
                <a:schemeClr val="accent3">
                  <a:lumMod val="60000"/>
                  <a:lumOff val="40000"/>
                </a:schemeClr>
              </a:gs>
            </a:gsLst>
            <a:lin ang="162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a:ea typeface="ＭＳ Ｐゴシック" pitchFamily="34" charset="-128"/>
              </a:rPr>
              <a:t>Printed inkjet label costs are 1.29 cents higher than thermal transfer labels of moderate-high durability, but offer: </a:t>
            </a:r>
            <a:endParaRPr lang="en-US" sz="2000" dirty="0">
              <a:ea typeface="ＭＳ Ｐゴシック" pitchFamily="34" charset="-128"/>
            </a:endParaRPr>
          </a:p>
          <a:p>
            <a:pPr marL="342900" indent="-342900">
              <a:buFontTx/>
              <a:buChar char="-"/>
            </a:pPr>
            <a:r>
              <a:rPr lang="en-US" altLang="ja-JP" sz="2000" dirty="0">
                <a:latin typeface="+mj-lt"/>
                <a:ea typeface="Arial Unicode MS" panose="020B0604020202020204" pitchFamily="50" charset="-128"/>
                <a:cs typeface="Arial Unicode MS" panose="020B0604020202020204" pitchFamily="50" charset="-128"/>
              </a:rPr>
              <a:t>Improved resistance to smudging, scratches, chemicals, etc.</a:t>
            </a:r>
          </a:p>
          <a:p>
            <a:pPr marL="342900" indent="-342900">
              <a:buFontTx/>
              <a:buChar char="-"/>
            </a:pPr>
            <a:r>
              <a:rPr lang="en-US" altLang="ja-JP" sz="2000" dirty="0">
                <a:latin typeface="+mj-lt"/>
                <a:ea typeface="Arial Unicode MS" panose="020B0604020202020204" pitchFamily="50" charset="-128"/>
                <a:cs typeface="Arial Unicode MS" panose="020B0604020202020204" pitchFamily="50" charset="-128"/>
              </a:rPr>
              <a:t>Ability to add color without purchasing pre-printed labels</a:t>
            </a:r>
            <a:endParaRPr lang="ja-JP" altLang="en-US" sz="2000" dirty="0">
              <a:latin typeface="+mj-lt"/>
              <a:ea typeface="Arial Unicode MS" panose="020B0604020202020204" pitchFamily="50" charset="-128"/>
              <a:cs typeface="Arial Unicode MS" panose="020B0604020202020204" pitchFamily="50" charset="-128"/>
            </a:endParaRPr>
          </a:p>
        </p:txBody>
      </p:sp>
      <p:sp>
        <p:nvSpPr>
          <p:cNvPr id="14" name="TextBox 13">
            <a:extLst>
              <a:ext uri="{FF2B5EF4-FFF2-40B4-BE49-F238E27FC236}">
                <a16:creationId xmlns:a16="http://schemas.microsoft.com/office/drawing/2014/main" id="{98E6EB9E-85E3-4612-A4B7-6DD3DAAA1544}"/>
              </a:ext>
            </a:extLst>
          </p:cNvPr>
          <p:cNvSpPr txBox="1"/>
          <p:nvPr/>
        </p:nvSpPr>
        <p:spPr>
          <a:xfrm>
            <a:off x="7051156" y="4801763"/>
            <a:ext cx="4155595" cy="1384995"/>
          </a:xfrm>
          <a:prstGeom prst="rect">
            <a:avLst/>
          </a:prstGeom>
          <a:noFill/>
        </p:spPr>
        <p:txBody>
          <a:bodyPr wrap="square" rtlCol="0">
            <a:spAutoFit/>
          </a:bodyPr>
          <a:lstStyle/>
          <a:p>
            <a:pPr defTabSz="1097280" fontAlgn="base">
              <a:spcBef>
                <a:spcPct val="0"/>
              </a:spcBef>
              <a:spcAft>
                <a:spcPct val="0"/>
              </a:spcAft>
              <a:defRPr/>
            </a:pPr>
            <a:r>
              <a:rPr lang="en-US" sz="1200" dirty="0">
                <a:solidFill>
                  <a:srgbClr val="FFFFFF">
                    <a:lumMod val="65000"/>
                  </a:srgbClr>
                </a:solidFill>
                <a:latin typeface="Arial" charset="0"/>
                <a:ea typeface="ＭＳ Ｐゴシック"/>
              </a:rPr>
              <a:t>Thermal transfer ribbon prices based on published prices in Zebra </a:t>
            </a:r>
            <a:r>
              <a:rPr lang="en-US" sz="1200" dirty="0" err="1">
                <a:solidFill>
                  <a:srgbClr val="FFFFFF">
                    <a:lumMod val="65000"/>
                  </a:srgbClr>
                </a:solidFill>
                <a:latin typeface="Arial" charset="0"/>
                <a:ea typeface="ＭＳ Ｐゴシック"/>
              </a:rPr>
              <a:t>ZipShip</a:t>
            </a:r>
            <a:r>
              <a:rPr lang="en-US" sz="1200" dirty="0">
                <a:solidFill>
                  <a:srgbClr val="FFFFFF">
                    <a:lumMod val="65000"/>
                  </a:srgbClr>
                </a:solidFill>
                <a:latin typeface="Arial" charset="0"/>
                <a:ea typeface="ＭＳ Ｐゴシック"/>
              </a:rPr>
              <a:t> Ribbons price list May 1, 2019</a:t>
            </a:r>
          </a:p>
          <a:p>
            <a:pPr defTabSz="1097280" fontAlgn="base">
              <a:spcBef>
                <a:spcPct val="0"/>
              </a:spcBef>
              <a:spcAft>
                <a:spcPct val="0"/>
              </a:spcAft>
              <a:defRPr/>
            </a:pPr>
            <a:endParaRPr lang="en-US" sz="1200" dirty="0">
              <a:solidFill>
                <a:srgbClr val="FFFFFF">
                  <a:lumMod val="65000"/>
                </a:srgbClr>
              </a:solidFill>
              <a:latin typeface="Arial" charset="0"/>
              <a:ea typeface="ＭＳ Ｐゴシック"/>
            </a:endParaRPr>
          </a:p>
          <a:p>
            <a:pPr defTabSz="1097280" fontAlgn="base">
              <a:spcBef>
                <a:spcPct val="0"/>
              </a:spcBef>
              <a:spcAft>
                <a:spcPct val="0"/>
              </a:spcAft>
              <a:defRPr/>
            </a:pPr>
            <a:r>
              <a:rPr lang="en-US" sz="1200" dirty="0" err="1">
                <a:solidFill>
                  <a:srgbClr val="FFFFFF">
                    <a:lumMod val="65000"/>
                  </a:srgbClr>
                </a:solidFill>
                <a:latin typeface="Arial" charset="0"/>
                <a:ea typeface="ＭＳ Ｐゴシック"/>
              </a:rPr>
              <a:t>ColorWorks</a:t>
            </a:r>
            <a:r>
              <a:rPr lang="en-US" sz="1200" dirty="0">
                <a:solidFill>
                  <a:srgbClr val="FFFFFF">
                    <a:lumMod val="65000"/>
                  </a:srgbClr>
                </a:solidFill>
                <a:latin typeface="Arial" charset="0"/>
                <a:ea typeface="ＭＳ Ｐゴシック"/>
              </a:rPr>
              <a:t> pricing based on printing the ISO standard color test suite in Plain and Matte modes.  2X ISO is cost to double the density of the ISO patterns.  2X ISO equals to a typical GHS label</a:t>
            </a:r>
          </a:p>
        </p:txBody>
      </p:sp>
      <p:sp>
        <p:nvSpPr>
          <p:cNvPr id="3" name="TextBox 2">
            <a:extLst>
              <a:ext uri="{FF2B5EF4-FFF2-40B4-BE49-F238E27FC236}">
                <a16:creationId xmlns:a16="http://schemas.microsoft.com/office/drawing/2014/main" id="{9B3FC5F9-6782-40C6-B257-A557EB70A196}"/>
              </a:ext>
            </a:extLst>
          </p:cNvPr>
          <p:cNvSpPr txBox="1"/>
          <p:nvPr/>
        </p:nvSpPr>
        <p:spPr>
          <a:xfrm rot="16200000">
            <a:off x="-245988" y="3539926"/>
            <a:ext cx="2509323" cy="369332"/>
          </a:xfrm>
          <a:prstGeom prst="rect">
            <a:avLst/>
          </a:prstGeom>
          <a:noFill/>
        </p:spPr>
        <p:txBody>
          <a:bodyPr wrap="square" rtlCol="0">
            <a:spAutoFit/>
          </a:bodyPr>
          <a:lstStyle/>
          <a:p>
            <a:r>
              <a:rPr lang="en-US" dirty="0">
                <a:solidFill>
                  <a:schemeClr val="bg1"/>
                </a:solidFill>
              </a:rPr>
              <a:t>Label Cost (Cents </a:t>
            </a:r>
            <a:r>
              <a:rPr lang="en-US" dirty="0" err="1">
                <a:solidFill>
                  <a:schemeClr val="bg1"/>
                </a:solidFill>
              </a:rPr>
              <a:t>Ea</a:t>
            </a:r>
            <a:r>
              <a:rPr lang="en-US" dirty="0">
                <a:solidFill>
                  <a:schemeClr val="bg1"/>
                </a:solidFill>
              </a:rPr>
              <a:t>)</a:t>
            </a:r>
          </a:p>
        </p:txBody>
      </p:sp>
      <p:pic>
        <p:nvPicPr>
          <p:cNvPr id="5" name="Picture 4">
            <a:extLst>
              <a:ext uri="{FF2B5EF4-FFF2-40B4-BE49-F238E27FC236}">
                <a16:creationId xmlns:a16="http://schemas.microsoft.com/office/drawing/2014/main" id="{C35C8817-878B-4C3F-AF97-F46A8B0F40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9747" y="1407859"/>
            <a:ext cx="4942377" cy="4889799"/>
          </a:xfrm>
          <a:prstGeom prst="rect">
            <a:avLst/>
          </a:prstGeom>
        </p:spPr>
      </p:pic>
      <p:sp>
        <p:nvSpPr>
          <p:cNvPr id="6" name="Rectangle 5">
            <a:extLst>
              <a:ext uri="{FF2B5EF4-FFF2-40B4-BE49-F238E27FC236}">
                <a16:creationId xmlns:a16="http://schemas.microsoft.com/office/drawing/2014/main" id="{5FB9591E-136D-4050-8E31-A3027D356A2E}"/>
              </a:ext>
            </a:extLst>
          </p:cNvPr>
          <p:cNvSpPr/>
          <p:nvPr/>
        </p:nvSpPr>
        <p:spPr>
          <a:xfrm>
            <a:off x="3280377" y="2709020"/>
            <a:ext cx="1618593" cy="2270234"/>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561051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1BD240-EC9F-4B85-A62F-B30C7134C9CE}"/>
              </a:ext>
            </a:extLst>
          </p:cNvPr>
          <p:cNvSpPr>
            <a:spLocks noGrp="1"/>
          </p:cNvSpPr>
          <p:nvPr>
            <p:ph type="title"/>
          </p:nvPr>
        </p:nvSpPr>
        <p:spPr/>
        <p:txBody>
          <a:bodyPr/>
          <a:lstStyle/>
          <a:p>
            <a:r>
              <a:rPr lang="en-US" dirty="0"/>
              <a:t>Medical Device Industry</a:t>
            </a:r>
          </a:p>
        </p:txBody>
      </p:sp>
      <p:sp>
        <p:nvSpPr>
          <p:cNvPr id="4" name="Slide Number Placeholder 3">
            <a:extLst>
              <a:ext uri="{FF2B5EF4-FFF2-40B4-BE49-F238E27FC236}">
                <a16:creationId xmlns:a16="http://schemas.microsoft.com/office/drawing/2014/main" id="{289ED675-8A56-4573-B3D7-982C20803294}"/>
              </a:ext>
            </a:extLst>
          </p:cNvPr>
          <p:cNvSpPr>
            <a:spLocks noGrp="1"/>
          </p:cNvSpPr>
          <p:nvPr>
            <p:ph type="sldNum" sz="quarter" idx="12"/>
          </p:nvPr>
        </p:nvSpPr>
        <p:spPr/>
        <p:txBody>
          <a:bodyPr/>
          <a:lstStyle/>
          <a:p>
            <a:fld id="{D6CDAAEE-A9DE-FC47-AAC8-03389D2351D9}" type="slidenum">
              <a:rPr lang="en-US" smtClean="0"/>
              <a:pPr/>
              <a:t>3</a:t>
            </a:fld>
            <a:endParaRPr lang="en-US"/>
          </a:p>
        </p:txBody>
      </p:sp>
      <p:pic>
        <p:nvPicPr>
          <p:cNvPr id="7" name="Picture 6">
            <a:extLst>
              <a:ext uri="{FF2B5EF4-FFF2-40B4-BE49-F238E27FC236}">
                <a16:creationId xmlns:a16="http://schemas.microsoft.com/office/drawing/2014/main" id="{F33926FC-32EA-49EB-8551-062BAD45D1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694" y="2839535"/>
            <a:ext cx="2277341" cy="2465693"/>
          </a:xfrm>
          <a:prstGeom prst="rect">
            <a:avLst/>
          </a:prstGeom>
          <a:solidFill>
            <a:srgbClr val="FFFF00"/>
          </a:solidFill>
          <a:ln>
            <a:solidFill>
              <a:srgbClr val="FF0000"/>
            </a:solidFill>
          </a:ln>
        </p:spPr>
      </p:pic>
      <p:pic>
        <p:nvPicPr>
          <p:cNvPr id="8" name="Picture 7">
            <a:extLst>
              <a:ext uri="{FF2B5EF4-FFF2-40B4-BE49-F238E27FC236}">
                <a16:creationId xmlns:a16="http://schemas.microsoft.com/office/drawing/2014/main" id="{43933628-7CAC-44B8-8566-6061B2C08C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2050" y="2839535"/>
            <a:ext cx="2244368" cy="2465693"/>
          </a:xfrm>
          <a:prstGeom prst="rect">
            <a:avLst/>
          </a:prstGeom>
        </p:spPr>
      </p:pic>
      <p:sp>
        <p:nvSpPr>
          <p:cNvPr id="9" name="TextBox 8">
            <a:extLst>
              <a:ext uri="{FF2B5EF4-FFF2-40B4-BE49-F238E27FC236}">
                <a16:creationId xmlns:a16="http://schemas.microsoft.com/office/drawing/2014/main" id="{966201B5-71DB-4435-93B9-D19905254E41}"/>
              </a:ext>
            </a:extLst>
          </p:cNvPr>
          <p:cNvSpPr txBox="1"/>
          <p:nvPr/>
        </p:nvSpPr>
        <p:spPr>
          <a:xfrm>
            <a:off x="928694" y="2001661"/>
            <a:ext cx="2520176" cy="646331"/>
          </a:xfrm>
          <a:prstGeom prst="rect">
            <a:avLst/>
          </a:prstGeom>
          <a:noFill/>
        </p:spPr>
        <p:txBody>
          <a:bodyPr wrap="square" rtlCol="0">
            <a:spAutoFit/>
          </a:bodyPr>
          <a:lstStyle/>
          <a:p>
            <a:r>
              <a:rPr lang="en-US" dirty="0">
                <a:solidFill>
                  <a:schemeClr val="bg1"/>
                </a:solidFill>
              </a:rPr>
              <a:t>Lots of small text must be readable</a:t>
            </a:r>
          </a:p>
        </p:txBody>
      </p:sp>
      <p:cxnSp>
        <p:nvCxnSpPr>
          <p:cNvPr id="10" name="Straight Arrow Connector 9">
            <a:extLst>
              <a:ext uri="{FF2B5EF4-FFF2-40B4-BE49-F238E27FC236}">
                <a16:creationId xmlns:a16="http://schemas.microsoft.com/office/drawing/2014/main" id="{EF9F1F8C-CC85-4843-89A1-BE67ADCED99C}"/>
              </a:ext>
            </a:extLst>
          </p:cNvPr>
          <p:cNvCxnSpPr>
            <a:cxnSpLocks/>
          </p:cNvCxnSpPr>
          <p:nvPr/>
        </p:nvCxnSpPr>
        <p:spPr>
          <a:xfrm>
            <a:off x="1867237" y="2573171"/>
            <a:ext cx="696" cy="82437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269782A-0E96-4D1F-9083-0DAE9643CCDA}"/>
              </a:ext>
            </a:extLst>
          </p:cNvPr>
          <p:cNvSpPr txBox="1">
            <a:spLocks/>
          </p:cNvSpPr>
          <p:nvPr/>
        </p:nvSpPr>
        <p:spPr>
          <a:xfrm>
            <a:off x="6933537" y="1870369"/>
            <a:ext cx="498569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solidFill>
                  <a:schemeClr val="bg1"/>
                </a:solidFill>
              </a:rPr>
              <a:t>Customer Pain Point</a:t>
            </a:r>
          </a:p>
          <a:p>
            <a:r>
              <a:rPr lang="en-US" sz="2600" dirty="0">
                <a:solidFill>
                  <a:schemeClr val="bg1"/>
                </a:solidFill>
              </a:rPr>
              <a:t>Patient safety requires color codes and pictures</a:t>
            </a:r>
          </a:p>
          <a:p>
            <a:pPr lvl="1">
              <a:spcBef>
                <a:spcPts val="1000"/>
              </a:spcBef>
            </a:pPr>
            <a:r>
              <a:rPr lang="en-US" sz="2600" dirty="0">
                <a:solidFill>
                  <a:schemeClr val="bg1"/>
                </a:solidFill>
              </a:rPr>
              <a:t>Helps identify item contents, size, and style</a:t>
            </a:r>
          </a:p>
          <a:p>
            <a:r>
              <a:rPr lang="en-US" sz="2600" dirty="0">
                <a:solidFill>
                  <a:schemeClr val="bg1"/>
                </a:solidFill>
              </a:rPr>
              <a:t>Highly variable color content can’t be printed dynamically</a:t>
            </a:r>
          </a:p>
          <a:p>
            <a:pPr lvl="1"/>
            <a:endParaRPr lang="en-US" dirty="0"/>
          </a:p>
        </p:txBody>
      </p:sp>
      <p:sp>
        <p:nvSpPr>
          <p:cNvPr id="12" name="TextBox 11">
            <a:extLst>
              <a:ext uri="{FF2B5EF4-FFF2-40B4-BE49-F238E27FC236}">
                <a16:creationId xmlns:a16="http://schemas.microsoft.com/office/drawing/2014/main" id="{7073F73C-2D27-4CBC-BF45-F67DACEED850}"/>
              </a:ext>
            </a:extLst>
          </p:cNvPr>
          <p:cNvSpPr txBox="1"/>
          <p:nvPr/>
        </p:nvSpPr>
        <p:spPr>
          <a:xfrm>
            <a:off x="3197610" y="5525435"/>
            <a:ext cx="1590676" cy="646331"/>
          </a:xfrm>
          <a:prstGeom prst="rect">
            <a:avLst/>
          </a:prstGeom>
          <a:noFill/>
        </p:spPr>
        <p:txBody>
          <a:bodyPr wrap="square" rtlCol="0">
            <a:spAutoFit/>
          </a:bodyPr>
          <a:lstStyle/>
          <a:p>
            <a:r>
              <a:rPr lang="en-US" dirty="0">
                <a:solidFill>
                  <a:schemeClr val="bg1"/>
                </a:solidFill>
              </a:rPr>
              <a:t>Required color coding</a:t>
            </a:r>
          </a:p>
        </p:txBody>
      </p:sp>
      <p:cxnSp>
        <p:nvCxnSpPr>
          <p:cNvPr id="13" name="Straight Arrow Connector 12">
            <a:extLst>
              <a:ext uri="{FF2B5EF4-FFF2-40B4-BE49-F238E27FC236}">
                <a16:creationId xmlns:a16="http://schemas.microsoft.com/office/drawing/2014/main" id="{9EE94048-C226-4390-AA18-326F43F68746}"/>
              </a:ext>
            </a:extLst>
          </p:cNvPr>
          <p:cNvCxnSpPr>
            <a:cxnSpLocks/>
          </p:cNvCxnSpPr>
          <p:nvPr/>
        </p:nvCxnSpPr>
        <p:spPr>
          <a:xfrm flipV="1">
            <a:off x="1940280" y="5305226"/>
            <a:ext cx="600810" cy="33179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63B0D26-D71F-461E-8B9B-65783F24C0DA}"/>
              </a:ext>
            </a:extLst>
          </p:cNvPr>
          <p:cNvSpPr txBox="1"/>
          <p:nvPr/>
        </p:nvSpPr>
        <p:spPr>
          <a:xfrm>
            <a:off x="721634" y="5525435"/>
            <a:ext cx="2520176" cy="646331"/>
          </a:xfrm>
          <a:prstGeom prst="rect">
            <a:avLst/>
          </a:prstGeom>
          <a:noFill/>
        </p:spPr>
        <p:txBody>
          <a:bodyPr wrap="square" rtlCol="0">
            <a:spAutoFit/>
          </a:bodyPr>
          <a:lstStyle/>
          <a:p>
            <a:r>
              <a:rPr lang="en-US" dirty="0">
                <a:solidFill>
                  <a:schemeClr val="bg1"/>
                </a:solidFill>
              </a:rPr>
              <a:t>Accurate, readable barcodes required</a:t>
            </a:r>
          </a:p>
        </p:txBody>
      </p:sp>
      <p:cxnSp>
        <p:nvCxnSpPr>
          <p:cNvPr id="15" name="Straight Arrow Connector 14">
            <a:extLst>
              <a:ext uri="{FF2B5EF4-FFF2-40B4-BE49-F238E27FC236}">
                <a16:creationId xmlns:a16="http://schemas.microsoft.com/office/drawing/2014/main" id="{C01718B5-5A8B-429F-AC26-3F6E840BE813}"/>
              </a:ext>
            </a:extLst>
          </p:cNvPr>
          <p:cNvCxnSpPr>
            <a:cxnSpLocks/>
          </p:cNvCxnSpPr>
          <p:nvPr/>
        </p:nvCxnSpPr>
        <p:spPr>
          <a:xfrm flipV="1">
            <a:off x="3507100" y="4568299"/>
            <a:ext cx="381033" cy="95713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1FB0C7B-710E-42A8-B72C-CD1238851790}"/>
              </a:ext>
            </a:extLst>
          </p:cNvPr>
          <p:cNvSpPr txBox="1"/>
          <p:nvPr/>
        </p:nvSpPr>
        <p:spPr>
          <a:xfrm>
            <a:off x="4118724" y="2085998"/>
            <a:ext cx="1590676" cy="646331"/>
          </a:xfrm>
          <a:prstGeom prst="rect">
            <a:avLst/>
          </a:prstGeom>
          <a:noFill/>
        </p:spPr>
        <p:txBody>
          <a:bodyPr wrap="square" rtlCol="0">
            <a:spAutoFit/>
          </a:bodyPr>
          <a:lstStyle/>
          <a:p>
            <a:r>
              <a:rPr lang="en-US" dirty="0">
                <a:solidFill>
                  <a:schemeClr val="bg1"/>
                </a:solidFill>
              </a:rPr>
              <a:t>Pictures of item required</a:t>
            </a:r>
          </a:p>
        </p:txBody>
      </p:sp>
      <p:cxnSp>
        <p:nvCxnSpPr>
          <p:cNvPr id="17" name="Straight Arrow Connector 16">
            <a:extLst>
              <a:ext uri="{FF2B5EF4-FFF2-40B4-BE49-F238E27FC236}">
                <a16:creationId xmlns:a16="http://schemas.microsoft.com/office/drawing/2014/main" id="{ED5B3847-1CFA-4C7F-896A-353291A45BB7}"/>
              </a:ext>
            </a:extLst>
          </p:cNvPr>
          <p:cNvCxnSpPr>
            <a:cxnSpLocks/>
          </p:cNvCxnSpPr>
          <p:nvPr/>
        </p:nvCxnSpPr>
        <p:spPr>
          <a:xfrm flipH="1">
            <a:off x="2721473" y="2670344"/>
            <a:ext cx="1386115" cy="11716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26A2AAB-A96D-497E-8B26-275E0FDF1590}"/>
              </a:ext>
            </a:extLst>
          </p:cNvPr>
          <p:cNvCxnSpPr>
            <a:cxnSpLocks/>
          </p:cNvCxnSpPr>
          <p:nvPr/>
        </p:nvCxnSpPr>
        <p:spPr>
          <a:xfrm flipH="1">
            <a:off x="4358698" y="2680025"/>
            <a:ext cx="429588" cy="136601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3190FA-344E-4777-9463-F7CB0625336C}"/>
              </a:ext>
            </a:extLst>
          </p:cNvPr>
          <p:cNvSpPr txBox="1"/>
          <p:nvPr/>
        </p:nvSpPr>
        <p:spPr>
          <a:xfrm>
            <a:off x="2542933" y="1420835"/>
            <a:ext cx="5154605" cy="523220"/>
          </a:xfrm>
          <a:prstGeom prst="rect">
            <a:avLst/>
          </a:prstGeom>
          <a:noFill/>
        </p:spPr>
        <p:txBody>
          <a:bodyPr wrap="square" rtlCol="0">
            <a:spAutoFit/>
          </a:bodyPr>
          <a:lstStyle/>
          <a:p>
            <a:r>
              <a:rPr lang="en-US" sz="2800" b="1" u="sng" dirty="0">
                <a:solidFill>
                  <a:schemeClr val="bg1"/>
                </a:solidFill>
              </a:rPr>
              <a:t>Requirements</a:t>
            </a:r>
          </a:p>
        </p:txBody>
      </p:sp>
    </p:spTree>
    <p:extLst>
      <p:ext uri="{BB962C8B-B14F-4D97-AF65-F5344CB8AC3E}">
        <p14:creationId xmlns:p14="http://schemas.microsoft.com/office/powerpoint/2010/main" val="3983246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63" y="82296"/>
            <a:ext cx="11809228" cy="1325563"/>
          </a:xfrm>
        </p:spPr>
        <p:txBody>
          <a:bodyPr/>
          <a:lstStyle/>
          <a:p>
            <a:pPr>
              <a:defRPr/>
            </a:pPr>
            <a:r>
              <a:rPr lang="en-US" dirty="0"/>
              <a:t>Detailed Cost Analysis</a:t>
            </a:r>
          </a:p>
        </p:txBody>
      </p:sp>
      <p:sp>
        <p:nvSpPr>
          <p:cNvPr id="4" name="Slide Number Placeholder 3"/>
          <p:cNvSpPr>
            <a:spLocks noGrp="1"/>
          </p:cNvSpPr>
          <p:nvPr>
            <p:ph type="sldNum" sz="quarter" idx="12"/>
          </p:nvPr>
        </p:nvSpPr>
        <p:spPr/>
        <p:txBody>
          <a:bodyPr/>
          <a:lstStyle/>
          <a:p>
            <a:pPr>
              <a:defRPr/>
            </a:pPr>
            <a:fld id="{AFA83644-0A3F-4598-BD35-7B37DE48708A}" type="slidenum">
              <a:rPr lang="en-US" smtClean="0">
                <a:solidFill>
                  <a:srgbClr val="4B7EBC">
                    <a:lumMod val="40000"/>
                    <a:lumOff val="60000"/>
                  </a:srgbClr>
                </a:solidFill>
              </a:rPr>
              <a:pPr>
                <a:defRPr/>
              </a:pPr>
              <a:t>30</a:t>
            </a:fld>
            <a:endParaRPr lang="en-US">
              <a:solidFill>
                <a:srgbClr val="4B7EBC">
                  <a:lumMod val="40000"/>
                  <a:lumOff val="60000"/>
                </a:srgbClr>
              </a:solidFill>
            </a:endParaRPr>
          </a:p>
        </p:txBody>
      </p:sp>
      <p:sp>
        <p:nvSpPr>
          <p:cNvPr id="3" name="TextBox 2">
            <a:extLst>
              <a:ext uri="{FF2B5EF4-FFF2-40B4-BE49-F238E27FC236}">
                <a16:creationId xmlns:a16="http://schemas.microsoft.com/office/drawing/2014/main" id="{EE97F629-E1AC-47C0-92C4-29DD3F43B6BB}"/>
              </a:ext>
            </a:extLst>
          </p:cNvPr>
          <p:cNvSpPr txBox="1"/>
          <p:nvPr/>
        </p:nvSpPr>
        <p:spPr>
          <a:xfrm>
            <a:off x="2721077" y="2566219"/>
            <a:ext cx="7374194" cy="707886"/>
          </a:xfrm>
          <a:prstGeom prst="rect">
            <a:avLst/>
          </a:prstGeom>
          <a:noFill/>
        </p:spPr>
        <p:txBody>
          <a:bodyPr wrap="square" rtlCol="0">
            <a:spAutoFit/>
          </a:bodyPr>
          <a:lstStyle/>
          <a:p>
            <a:r>
              <a:rPr lang="en-US" sz="4000" dirty="0">
                <a:solidFill>
                  <a:schemeClr val="bg1"/>
                </a:solidFill>
              </a:rPr>
              <a:t>See spreadsheet</a:t>
            </a:r>
          </a:p>
        </p:txBody>
      </p:sp>
    </p:spTree>
    <p:extLst>
      <p:ext uri="{BB962C8B-B14F-4D97-AF65-F5344CB8AC3E}">
        <p14:creationId xmlns:p14="http://schemas.microsoft.com/office/powerpoint/2010/main" val="32760545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48A3C-DD87-F946-B8B0-FAFAF88C771C}"/>
              </a:ext>
            </a:extLst>
          </p:cNvPr>
          <p:cNvSpPr>
            <a:spLocks noGrp="1"/>
          </p:cNvSpPr>
          <p:nvPr>
            <p:ph type="title"/>
          </p:nvPr>
        </p:nvSpPr>
        <p:spPr>
          <a:xfrm>
            <a:off x="326003" y="82296"/>
            <a:ext cx="11497587" cy="1325563"/>
          </a:xfrm>
        </p:spPr>
        <p:txBody>
          <a:bodyPr/>
          <a:lstStyle/>
          <a:p>
            <a:r>
              <a:rPr lang="en-US" sz="4400" dirty="0"/>
              <a:t>Epson Advantage over Color Label Competitors</a:t>
            </a:r>
          </a:p>
        </p:txBody>
      </p:sp>
      <p:sp>
        <p:nvSpPr>
          <p:cNvPr id="13" name="Slide Number Placeholder 12">
            <a:extLst>
              <a:ext uri="{FF2B5EF4-FFF2-40B4-BE49-F238E27FC236}">
                <a16:creationId xmlns:a16="http://schemas.microsoft.com/office/drawing/2014/main" id="{2220D639-4FF6-0446-BD4A-BAFDD134BA88}"/>
              </a:ext>
            </a:extLst>
          </p:cNvPr>
          <p:cNvSpPr>
            <a:spLocks noGrp="1"/>
          </p:cNvSpPr>
          <p:nvPr>
            <p:ph type="sldNum" sz="quarter" idx="12"/>
          </p:nvPr>
        </p:nvSpPr>
        <p:spPr/>
        <p:txBody>
          <a:bodyPr/>
          <a:lstStyle/>
          <a:p>
            <a:fld id="{D6CDAAEE-A9DE-FC47-AAC8-03389D2351D9}" type="slidenum">
              <a:rPr lang="en-US" smtClean="0"/>
              <a:pPr/>
              <a:t>31</a:t>
            </a:fld>
            <a:endParaRPr lang="en-US"/>
          </a:p>
        </p:txBody>
      </p:sp>
      <p:sp>
        <p:nvSpPr>
          <p:cNvPr id="2" name="Content Placeholder 1">
            <a:extLst>
              <a:ext uri="{FF2B5EF4-FFF2-40B4-BE49-F238E27FC236}">
                <a16:creationId xmlns:a16="http://schemas.microsoft.com/office/drawing/2014/main" id="{77C52413-3A4B-4461-BE5C-D3387622B666}"/>
              </a:ext>
            </a:extLst>
          </p:cNvPr>
          <p:cNvSpPr>
            <a:spLocks noGrp="1"/>
          </p:cNvSpPr>
          <p:nvPr>
            <p:ph idx="1"/>
          </p:nvPr>
        </p:nvSpPr>
        <p:spPr>
          <a:xfrm>
            <a:off x="1264257" y="1956816"/>
            <a:ext cx="9735975" cy="2493579"/>
          </a:xfrm>
        </p:spPr>
        <p:txBody>
          <a:bodyPr/>
          <a:lstStyle/>
          <a:p>
            <a:pPr marL="514350" indent="-514350">
              <a:buFont typeface="+mj-lt"/>
              <a:buAutoNum type="arabicParenR"/>
            </a:pPr>
            <a:r>
              <a:rPr lang="en-US" sz="3200" dirty="0">
                <a:ea typeface="ＭＳ Ｐゴシック" charset="0"/>
              </a:rPr>
              <a:t>Connectivity with required enterprise software</a:t>
            </a:r>
          </a:p>
          <a:p>
            <a:pPr marL="514350" indent="-514350">
              <a:buFont typeface="+mj-lt"/>
              <a:buAutoNum type="arabicParenR"/>
            </a:pPr>
            <a:r>
              <a:rPr lang="en-US" sz="3200" dirty="0">
                <a:ea typeface="ＭＳ Ｐゴシック" charset="0"/>
              </a:rPr>
              <a:t>Smooth integration into production workflow with its ZPL II, I/O port, and peeler features </a:t>
            </a:r>
            <a:r>
              <a:rPr lang="en-US" sz="3200" dirty="0">
                <a:ea typeface="ＭＳ Ｐゴシック" charset="0"/>
                <a:sym typeface="Wingdings" panose="05000000000000000000" pitchFamily="2" charset="2"/>
              </a:rPr>
              <a:t> enables print &amp; apply</a:t>
            </a:r>
          </a:p>
          <a:p>
            <a:pPr marL="514350" indent="-514350">
              <a:buFont typeface="+mj-lt"/>
              <a:buAutoNum type="arabicParenR"/>
            </a:pPr>
            <a:r>
              <a:rPr lang="en-US" sz="3200" dirty="0">
                <a:ea typeface="ＭＳ Ｐゴシック" charset="0"/>
                <a:sym typeface="Wingdings" panose="05000000000000000000" pitchFamily="2" charset="2"/>
              </a:rPr>
              <a:t>Service locations all over North America &amp; worldwide</a:t>
            </a:r>
            <a:endParaRPr lang="en-US" sz="3200" dirty="0">
              <a:ea typeface="ＭＳ Ｐゴシック" charset="0"/>
            </a:endParaRPr>
          </a:p>
          <a:p>
            <a:pPr marL="285750" indent="-285750">
              <a:buFont typeface="Arial" panose="020B0604020202020204" pitchFamily="34" charset="0"/>
              <a:buChar char="•"/>
            </a:pPr>
            <a:endParaRPr lang="en-US" sz="1100" dirty="0">
              <a:ea typeface="ＭＳ Ｐゴシック"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38745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63" y="82296"/>
            <a:ext cx="11809228" cy="1325563"/>
          </a:xfrm>
        </p:spPr>
        <p:txBody>
          <a:bodyPr/>
          <a:lstStyle/>
          <a:p>
            <a:pPr>
              <a:defRPr/>
            </a:pPr>
            <a:r>
              <a:rPr lang="en-US" dirty="0"/>
              <a:t>Color Laser Pros &amp; Cons</a:t>
            </a:r>
          </a:p>
        </p:txBody>
      </p:sp>
      <p:sp>
        <p:nvSpPr>
          <p:cNvPr id="4" name="Slide Number Placeholder 3"/>
          <p:cNvSpPr>
            <a:spLocks noGrp="1"/>
          </p:cNvSpPr>
          <p:nvPr>
            <p:ph type="sldNum" sz="quarter" idx="12"/>
          </p:nvPr>
        </p:nvSpPr>
        <p:spPr/>
        <p:txBody>
          <a:bodyPr/>
          <a:lstStyle/>
          <a:p>
            <a:pPr>
              <a:defRPr/>
            </a:pPr>
            <a:fld id="{AFA83644-0A3F-4598-BD35-7B37DE48708A}" type="slidenum">
              <a:rPr lang="en-US" smtClean="0">
                <a:solidFill>
                  <a:srgbClr val="4B7EBC">
                    <a:lumMod val="40000"/>
                    <a:lumOff val="60000"/>
                  </a:srgbClr>
                </a:solidFill>
              </a:rPr>
              <a:pPr>
                <a:defRPr/>
              </a:pPr>
              <a:t>32</a:t>
            </a:fld>
            <a:endParaRPr lang="en-US">
              <a:solidFill>
                <a:srgbClr val="4B7EBC">
                  <a:lumMod val="40000"/>
                  <a:lumOff val="60000"/>
                </a:srgbClr>
              </a:solidFill>
            </a:endParaRPr>
          </a:p>
        </p:txBody>
      </p:sp>
      <p:sp>
        <p:nvSpPr>
          <p:cNvPr id="5" name="Rectangle 3">
            <a:extLst>
              <a:ext uri="{FF2B5EF4-FFF2-40B4-BE49-F238E27FC236}">
                <a16:creationId xmlns:a16="http://schemas.microsoft.com/office/drawing/2014/main" id="{46EE9289-4A21-447E-953C-C57FC8BFBCE6}"/>
              </a:ext>
            </a:extLst>
          </p:cNvPr>
          <p:cNvSpPr txBox="1">
            <a:spLocks/>
          </p:cNvSpPr>
          <p:nvPr/>
        </p:nvSpPr>
        <p:spPr bwMode="auto">
          <a:xfrm>
            <a:off x="4893735" y="1555531"/>
            <a:ext cx="7188200" cy="442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4163" indent="-2841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461963" indent="-179388"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333"/>
              </a:spcBef>
              <a:spcAft>
                <a:spcPts val="400"/>
              </a:spcAft>
              <a:buClr>
                <a:schemeClr val="bg2"/>
              </a:buClr>
              <a:buFont typeface="Wingdings" pitchFamily="2" charset="2"/>
              <a:buChar char="§"/>
            </a:pPr>
            <a:r>
              <a:rPr lang="en-US" sz="2400" dirty="0">
                <a:solidFill>
                  <a:schemeClr val="bg1"/>
                </a:solidFill>
              </a:rPr>
              <a:t>Good image quality</a:t>
            </a:r>
            <a:r>
              <a:rPr lang="en-US" sz="2400" b="1" dirty="0">
                <a:solidFill>
                  <a:srgbClr val="FFC000"/>
                </a:solidFill>
                <a:sym typeface="Wingdings" pitchFamily="2" charset="2"/>
              </a:rPr>
              <a:t> </a:t>
            </a:r>
            <a:r>
              <a:rPr lang="en-US" sz="2400" dirty="0">
                <a:solidFill>
                  <a:srgbClr val="00B050"/>
                </a:solidFill>
                <a:sym typeface="Wingdings" pitchFamily="2" charset="2"/>
              </a:rPr>
              <a:t></a:t>
            </a:r>
            <a:endParaRPr lang="en-US" sz="2400" dirty="0">
              <a:solidFill>
                <a:schemeClr val="bg1"/>
              </a:solidFill>
            </a:endParaRPr>
          </a:p>
          <a:p>
            <a:pPr eaLnBrk="1" hangingPunct="1">
              <a:spcBef>
                <a:spcPts val="1333"/>
              </a:spcBef>
              <a:spcAft>
                <a:spcPts val="400"/>
              </a:spcAft>
              <a:buClr>
                <a:schemeClr val="bg2"/>
              </a:buClr>
              <a:buFont typeface="Wingdings" pitchFamily="2" charset="2"/>
              <a:buChar char="§"/>
            </a:pPr>
            <a:r>
              <a:rPr lang="en-US" sz="2400" dirty="0">
                <a:solidFill>
                  <a:schemeClr val="bg1"/>
                </a:solidFill>
              </a:rPr>
              <a:t>High speed </a:t>
            </a:r>
            <a:r>
              <a:rPr lang="en-US" sz="2400" dirty="0">
                <a:solidFill>
                  <a:srgbClr val="00B050"/>
                </a:solidFill>
                <a:sym typeface="Wingdings" pitchFamily="2" charset="2"/>
              </a:rPr>
              <a:t></a:t>
            </a:r>
            <a:endParaRPr lang="en-US" sz="2400" dirty="0">
              <a:solidFill>
                <a:schemeClr val="bg1"/>
              </a:solidFill>
            </a:endParaRPr>
          </a:p>
          <a:p>
            <a:pPr eaLnBrk="1" hangingPunct="1">
              <a:spcBef>
                <a:spcPts val="1333"/>
              </a:spcBef>
              <a:spcAft>
                <a:spcPts val="400"/>
              </a:spcAft>
              <a:buClr>
                <a:schemeClr val="bg2"/>
              </a:buClr>
              <a:buFont typeface="Wingdings" pitchFamily="2" charset="2"/>
              <a:buChar char="§"/>
            </a:pPr>
            <a:r>
              <a:rPr lang="en-US" sz="2400" dirty="0">
                <a:solidFill>
                  <a:schemeClr val="bg1"/>
                </a:solidFill>
              </a:rPr>
              <a:t>Best suited for batch print runs</a:t>
            </a:r>
            <a:r>
              <a:rPr lang="en-US" sz="2400" dirty="0">
                <a:solidFill>
                  <a:srgbClr val="FF0000"/>
                </a:solidFill>
                <a:sym typeface="Wingdings" pitchFamily="2" charset="2"/>
              </a:rPr>
              <a:t></a:t>
            </a:r>
            <a:endParaRPr lang="en-US" sz="2400" dirty="0">
              <a:solidFill>
                <a:srgbClr val="FF0000"/>
              </a:solidFill>
            </a:endParaRPr>
          </a:p>
          <a:p>
            <a:pPr eaLnBrk="1" hangingPunct="1">
              <a:spcBef>
                <a:spcPts val="1333"/>
              </a:spcBef>
              <a:spcAft>
                <a:spcPts val="400"/>
              </a:spcAft>
              <a:buClr>
                <a:schemeClr val="bg2"/>
              </a:buClr>
              <a:buFont typeface="Wingdings" pitchFamily="2" charset="2"/>
              <a:buChar char="§"/>
            </a:pPr>
            <a:r>
              <a:rPr lang="en-US" sz="2400" dirty="0">
                <a:solidFill>
                  <a:schemeClr val="bg1"/>
                </a:solidFill>
              </a:rPr>
              <a:t>Long warm up time to first label</a:t>
            </a:r>
            <a:r>
              <a:rPr lang="en-US" sz="2400" dirty="0">
                <a:solidFill>
                  <a:srgbClr val="FF0000"/>
                </a:solidFill>
                <a:sym typeface="Wingdings" pitchFamily="2" charset="2"/>
              </a:rPr>
              <a:t></a:t>
            </a:r>
            <a:endParaRPr lang="en-US" sz="2400" dirty="0">
              <a:solidFill>
                <a:srgbClr val="FF0000"/>
              </a:solidFill>
            </a:endParaRPr>
          </a:p>
          <a:p>
            <a:pPr eaLnBrk="1" hangingPunct="1">
              <a:spcBef>
                <a:spcPts val="1333"/>
              </a:spcBef>
              <a:spcAft>
                <a:spcPts val="400"/>
              </a:spcAft>
              <a:buClr>
                <a:schemeClr val="bg2"/>
              </a:buClr>
              <a:buFont typeface="Wingdings" pitchFamily="2" charset="2"/>
              <a:buChar char="§"/>
            </a:pPr>
            <a:r>
              <a:rPr lang="en-US" sz="2400" dirty="0">
                <a:solidFill>
                  <a:schemeClr val="bg1"/>
                </a:solidFill>
              </a:rPr>
              <a:t>Poor form factor for industrial applications</a:t>
            </a:r>
            <a:r>
              <a:rPr lang="en-US" sz="2400" dirty="0">
                <a:solidFill>
                  <a:srgbClr val="FF0000"/>
                </a:solidFill>
                <a:sym typeface="Wingdings" pitchFamily="2" charset="2"/>
              </a:rPr>
              <a:t> </a:t>
            </a:r>
            <a:endParaRPr lang="en-US" sz="2400" dirty="0">
              <a:solidFill>
                <a:schemeClr val="bg1"/>
              </a:solidFill>
            </a:endParaRPr>
          </a:p>
          <a:p>
            <a:pPr eaLnBrk="1" hangingPunct="1">
              <a:spcBef>
                <a:spcPts val="1333"/>
              </a:spcBef>
              <a:spcAft>
                <a:spcPts val="400"/>
              </a:spcAft>
              <a:buClr>
                <a:schemeClr val="bg2"/>
              </a:buClr>
              <a:buFont typeface="Wingdings" pitchFamily="2" charset="2"/>
              <a:buChar char="§"/>
            </a:pPr>
            <a:r>
              <a:rPr lang="en-US" sz="2400" dirty="0">
                <a:solidFill>
                  <a:schemeClr val="bg1"/>
                </a:solidFill>
              </a:rPr>
              <a:t>Label waste</a:t>
            </a:r>
            <a:r>
              <a:rPr lang="en-US" sz="2400" dirty="0">
                <a:solidFill>
                  <a:srgbClr val="FF0000"/>
                </a:solidFill>
                <a:sym typeface="Wingdings" pitchFamily="2" charset="2"/>
              </a:rPr>
              <a:t> </a:t>
            </a:r>
            <a:endParaRPr lang="en-US" sz="2400" dirty="0">
              <a:solidFill>
                <a:schemeClr val="bg1"/>
              </a:solidFill>
            </a:endParaRPr>
          </a:p>
          <a:p>
            <a:pPr lvl="2" eaLnBrk="1" hangingPunct="1">
              <a:spcBef>
                <a:spcPts val="267"/>
              </a:spcBef>
              <a:buFont typeface="Arial" pitchFamily="34" charset="0"/>
              <a:buChar char="•"/>
            </a:pPr>
            <a:r>
              <a:rPr lang="en-US" sz="2000" dirty="0">
                <a:solidFill>
                  <a:schemeClr val="bg1"/>
                </a:solidFill>
              </a:rPr>
              <a:t>Typically fed in large multi-up sheets.  If only one label is needed many can be waste</a:t>
            </a:r>
          </a:p>
          <a:p>
            <a:pPr eaLnBrk="1" hangingPunct="1">
              <a:spcBef>
                <a:spcPts val="1333"/>
              </a:spcBef>
              <a:spcAft>
                <a:spcPts val="400"/>
              </a:spcAft>
              <a:buClr>
                <a:schemeClr val="bg2"/>
              </a:buClr>
              <a:buFont typeface="Wingdings" pitchFamily="2" charset="2"/>
              <a:buChar char="§"/>
            </a:pPr>
            <a:r>
              <a:rPr lang="en-US" sz="2400" dirty="0">
                <a:solidFill>
                  <a:schemeClr val="bg1"/>
                </a:solidFill>
              </a:rPr>
              <a:t>High equipment cost</a:t>
            </a:r>
            <a:r>
              <a:rPr lang="en-US" sz="2400" dirty="0">
                <a:solidFill>
                  <a:srgbClr val="FF0000"/>
                </a:solidFill>
                <a:sym typeface="Wingdings" pitchFamily="2" charset="2"/>
              </a:rPr>
              <a:t> </a:t>
            </a:r>
            <a:endParaRPr lang="en-US" sz="2667" dirty="0">
              <a:solidFill>
                <a:schemeClr val="bg1"/>
              </a:solidFill>
            </a:endParaRPr>
          </a:p>
        </p:txBody>
      </p:sp>
      <p:pic>
        <p:nvPicPr>
          <p:cNvPr id="6" name="Content Placeholder 4">
            <a:extLst>
              <a:ext uri="{FF2B5EF4-FFF2-40B4-BE49-F238E27FC236}">
                <a16:creationId xmlns:a16="http://schemas.microsoft.com/office/drawing/2014/main" id="{D4E59264-A211-4156-99D3-BDC5E315E1E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59884" y="1132418"/>
            <a:ext cx="2944283" cy="2419349"/>
          </a:xfrm>
        </p:spPr>
      </p:pic>
      <p:pic>
        <p:nvPicPr>
          <p:cNvPr id="7" name="Picture 5">
            <a:extLst>
              <a:ext uri="{FF2B5EF4-FFF2-40B4-BE49-F238E27FC236}">
                <a16:creationId xmlns:a16="http://schemas.microsoft.com/office/drawing/2014/main" id="{783B5FE8-4307-4566-B12E-8B7C4752C0C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58751" y="3170767"/>
            <a:ext cx="43815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49281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63" y="82296"/>
            <a:ext cx="11809228" cy="1325563"/>
          </a:xfrm>
        </p:spPr>
        <p:txBody>
          <a:bodyPr/>
          <a:lstStyle/>
          <a:p>
            <a:pPr>
              <a:defRPr/>
            </a:pPr>
            <a:r>
              <a:rPr lang="en-US" dirty="0"/>
              <a:t>Epson Color Inkjet Pros &amp; Cons</a:t>
            </a:r>
          </a:p>
        </p:txBody>
      </p:sp>
      <p:sp>
        <p:nvSpPr>
          <p:cNvPr id="4" name="Slide Number Placeholder 3"/>
          <p:cNvSpPr>
            <a:spLocks noGrp="1"/>
          </p:cNvSpPr>
          <p:nvPr>
            <p:ph type="sldNum" sz="quarter" idx="12"/>
          </p:nvPr>
        </p:nvSpPr>
        <p:spPr/>
        <p:txBody>
          <a:bodyPr/>
          <a:lstStyle/>
          <a:p>
            <a:pPr>
              <a:defRPr/>
            </a:pPr>
            <a:fld id="{AFA83644-0A3F-4598-BD35-7B37DE48708A}" type="slidenum">
              <a:rPr lang="en-US" smtClean="0">
                <a:solidFill>
                  <a:srgbClr val="4B7EBC">
                    <a:lumMod val="40000"/>
                    <a:lumOff val="60000"/>
                  </a:srgbClr>
                </a:solidFill>
              </a:rPr>
              <a:pPr>
                <a:defRPr/>
              </a:pPr>
              <a:t>33</a:t>
            </a:fld>
            <a:endParaRPr lang="en-US">
              <a:solidFill>
                <a:srgbClr val="4B7EBC">
                  <a:lumMod val="40000"/>
                  <a:lumOff val="60000"/>
                </a:srgbClr>
              </a:solidFill>
            </a:endParaRPr>
          </a:p>
        </p:txBody>
      </p:sp>
      <p:sp>
        <p:nvSpPr>
          <p:cNvPr id="5" name="Rectangle 3">
            <a:extLst>
              <a:ext uri="{FF2B5EF4-FFF2-40B4-BE49-F238E27FC236}">
                <a16:creationId xmlns:a16="http://schemas.microsoft.com/office/drawing/2014/main" id="{28298B81-62EF-4414-BB63-475F7156D20E}"/>
              </a:ext>
            </a:extLst>
          </p:cNvPr>
          <p:cNvSpPr txBox="1">
            <a:spLocks/>
          </p:cNvSpPr>
          <p:nvPr/>
        </p:nvSpPr>
        <p:spPr bwMode="auto">
          <a:xfrm>
            <a:off x="5135545" y="1661826"/>
            <a:ext cx="6688593" cy="491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4163" indent="-2841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333"/>
              </a:spcBef>
              <a:spcAft>
                <a:spcPts val="400"/>
              </a:spcAft>
              <a:buClr>
                <a:schemeClr val="bg2"/>
              </a:buClr>
              <a:buFont typeface="Wingdings" pitchFamily="2" charset="2"/>
              <a:buChar char="§"/>
            </a:pPr>
            <a:r>
              <a:rPr lang="en-US" sz="2400" dirty="0">
                <a:solidFill>
                  <a:schemeClr val="bg1"/>
                </a:solidFill>
              </a:rPr>
              <a:t>Quick time to first label</a:t>
            </a:r>
            <a:r>
              <a:rPr lang="en-US" sz="2400" dirty="0">
                <a:solidFill>
                  <a:srgbClr val="FF0000"/>
                </a:solidFill>
                <a:sym typeface="Wingdings" pitchFamily="2" charset="2"/>
              </a:rPr>
              <a:t> </a:t>
            </a:r>
            <a:r>
              <a:rPr lang="en-US" sz="2400" dirty="0">
                <a:solidFill>
                  <a:srgbClr val="00B050"/>
                </a:solidFill>
                <a:sym typeface="Wingdings" pitchFamily="2" charset="2"/>
              </a:rPr>
              <a:t> </a:t>
            </a:r>
            <a:endParaRPr lang="en-US" sz="2400" dirty="0">
              <a:solidFill>
                <a:schemeClr val="bg1"/>
              </a:solidFill>
            </a:endParaRPr>
          </a:p>
          <a:p>
            <a:pPr eaLnBrk="1" hangingPunct="1">
              <a:spcBef>
                <a:spcPts val="1333"/>
              </a:spcBef>
              <a:spcAft>
                <a:spcPts val="400"/>
              </a:spcAft>
              <a:buClr>
                <a:schemeClr val="bg2"/>
              </a:buClr>
              <a:buFont typeface="Wingdings" pitchFamily="2" charset="2"/>
              <a:buChar char="§"/>
            </a:pPr>
            <a:r>
              <a:rPr lang="en-US" sz="2400" dirty="0">
                <a:solidFill>
                  <a:schemeClr val="bg1"/>
                </a:solidFill>
              </a:rPr>
              <a:t>Small footprint typical industrial form factor</a:t>
            </a:r>
            <a:r>
              <a:rPr lang="en-US" sz="2400" dirty="0">
                <a:solidFill>
                  <a:srgbClr val="00B050"/>
                </a:solidFill>
                <a:sym typeface="Wingdings" pitchFamily="2" charset="2"/>
              </a:rPr>
              <a:t> </a:t>
            </a:r>
            <a:endParaRPr lang="en-US" sz="2400" dirty="0">
              <a:solidFill>
                <a:schemeClr val="bg1"/>
              </a:solidFill>
            </a:endParaRPr>
          </a:p>
          <a:p>
            <a:pPr eaLnBrk="1" hangingPunct="1">
              <a:spcBef>
                <a:spcPts val="1333"/>
              </a:spcBef>
              <a:spcAft>
                <a:spcPts val="400"/>
              </a:spcAft>
              <a:buClr>
                <a:schemeClr val="bg2"/>
              </a:buClr>
              <a:buFont typeface="Wingdings" pitchFamily="2" charset="2"/>
              <a:buChar char="§"/>
            </a:pPr>
            <a:r>
              <a:rPr lang="en-US" sz="2400" dirty="0">
                <a:solidFill>
                  <a:schemeClr val="bg1"/>
                </a:solidFill>
              </a:rPr>
              <a:t>Good image quality</a:t>
            </a:r>
            <a:r>
              <a:rPr lang="en-US" sz="2400" dirty="0">
                <a:solidFill>
                  <a:srgbClr val="00B050"/>
                </a:solidFill>
                <a:sym typeface="Wingdings" pitchFamily="2" charset="2"/>
              </a:rPr>
              <a:t> </a:t>
            </a:r>
            <a:endParaRPr lang="en-US" sz="2400" dirty="0">
              <a:solidFill>
                <a:schemeClr val="bg1"/>
              </a:solidFill>
            </a:endParaRPr>
          </a:p>
          <a:p>
            <a:pPr eaLnBrk="1" hangingPunct="1">
              <a:spcBef>
                <a:spcPts val="1333"/>
              </a:spcBef>
              <a:spcAft>
                <a:spcPts val="400"/>
              </a:spcAft>
              <a:buClr>
                <a:schemeClr val="bg2"/>
              </a:buClr>
              <a:buFont typeface="Wingdings" pitchFamily="2" charset="2"/>
              <a:buChar char="§"/>
            </a:pPr>
            <a:r>
              <a:rPr lang="en-US" sz="2400" dirty="0">
                <a:solidFill>
                  <a:schemeClr val="bg1"/>
                </a:solidFill>
              </a:rPr>
              <a:t>Low equipment cost</a:t>
            </a:r>
            <a:r>
              <a:rPr lang="en-US" sz="2400" dirty="0">
                <a:solidFill>
                  <a:srgbClr val="00B050"/>
                </a:solidFill>
                <a:sym typeface="Wingdings" pitchFamily="2" charset="2"/>
              </a:rPr>
              <a:t> </a:t>
            </a:r>
            <a:endParaRPr lang="en-US" sz="2400" dirty="0">
              <a:solidFill>
                <a:schemeClr val="bg1"/>
              </a:solidFill>
            </a:endParaRPr>
          </a:p>
          <a:p>
            <a:pPr eaLnBrk="1" hangingPunct="1">
              <a:spcBef>
                <a:spcPts val="1333"/>
              </a:spcBef>
              <a:spcAft>
                <a:spcPts val="400"/>
              </a:spcAft>
              <a:buClr>
                <a:schemeClr val="bg2"/>
              </a:buClr>
              <a:buFont typeface="Wingdings" pitchFamily="2" charset="2"/>
              <a:buChar char="§"/>
            </a:pPr>
            <a:r>
              <a:rPr lang="en-US" sz="2400" dirty="0">
                <a:solidFill>
                  <a:schemeClr val="bg1"/>
                </a:solidFill>
              </a:rPr>
              <a:t>Suited for batch or on demand print runs</a:t>
            </a:r>
            <a:r>
              <a:rPr lang="en-US" sz="2400" dirty="0">
                <a:solidFill>
                  <a:srgbClr val="00B050"/>
                </a:solidFill>
                <a:sym typeface="Wingdings" pitchFamily="2" charset="2"/>
              </a:rPr>
              <a:t> </a:t>
            </a:r>
            <a:endParaRPr lang="en-US" sz="2400" dirty="0">
              <a:solidFill>
                <a:schemeClr val="bg1"/>
              </a:solidFill>
            </a:endParaRPr>
          </a:p>
          <a:p>
            <a:pPr eaLnBrk="1" hangingPunct="1">
              <a:spcBef>
                <a:spcPts val="1333"/>
              </a:spcBef>
              <a:spcAft>
                <a:spcPts val="400"/>
              </a:spcAft>
              <a:buClr>
                <a:schemeClr val="bg2"/>
              </a:buClr>
              <a:buFont typeface="Wingdings" pitchFamily="2" charset="2"/>
              <a:buChar char="§"/>
            </a:pPr>
            <a:r>
              <a:rPr lang="en-US" sz="2400" dirty="0">
                <a:solidFill>
                  <a:schemeClr val="bg1"/>
                </a:solidFill>
              </a:rPr>
              <a:t>Very simple to operate</a:t>
            </a:r>
            <a:r>
              <a:rPr lang="en-US" sz="2400" dirty="0">
                <a:solidFill>
                  <a:srgbClr val="00B050"/>
                </a:solidFill>
                <a:sym typeface="Wingdings" pitchFamily="2" charset="2"/>
              </a:rPr>
              <a:t> </a:t>
            </a:r>
            <a:endParaRPr lang="en-US" sz="2400" dirty="0">
              <a:solidFill>
                <a:schemeClr val="bg1"/>
              </a:solidFill>
            </a:endParaRPr>
          </a:p>
          <a:p>
            <a:pPr eaLnBrk="1" hangingPunct="1">
              <a:spcBef>
                <a:spcPts val="1333"/>
              </a:spcBef>
              <a:spcAft>
                <a:spcPts val="400"/>
              </a:spcAft>
              <a:buClr>
                <a:schemeClr val="bg2"/>
              </a:buClr>
              <a:buFont typeface="Wingdings" pitchFamily="2" charset="2"/>
              <a:buChar char="§"/>
            </a:pPr>
            <a:r>
              <a:rPr lang="en-US" sz="2400" dirty="0">
                <a:solidFill>
                  <a:schemeClr val="bg1"/>
                </a:solidFill>
              </a:rPr>
              <a:t>Very low maintenance</a:t>
            </a:r>
            <a:r>
              <a:rPr lang="en-US" sz="2400" dirty="0">
                <a:solidFill>
                  <a:srgbClr val="00B050"/>
                </a:solidFill>
                <a:sym typeface="Wingdings" pitchFamily="2" charset="2"/>
              </a:rPr>
              <a:t> </a:t>
            </a:r>
          </a:p>
          <a:p>
            <a:pPr eaLnBrk="1" hangingPunct="1">
              <a:spcBef>
                <a:spcPts val="1333"/>
              </a:spcBef>
              <a:spcAft>
                <a:spcPts val="400"/>
              </a:spcAft>
              <a:buClr>
                <a:schemeClr val="bg2"/>
              </a:buClr>
              <a:buFont typeface="Wingdings" pitchFamily="2" charset="2"/>
              <a:buChar char="§"/>
            </a:pPr>
            <a:r>
              <a:rPr lang="en-US" sz="2400" dirty="0">
                <a:solidFill>
                  <a:schemeClr val="bg1"/>
                </a:solidFill>
              </a:rPr>
              <a:t>Medium speed</a:t>
            </a:r>
            <a:r>
              <a:rPr lang="en-US" sz="2400" dirty="0">
                <a:solidFill>
                  <a:srgbClr val="00B050"/>
                </a:solidFill>
                <a:sym typeface="Wingdings" pitchFamily="2" charset="2"/>
              </a:rPr>
              <a:t> </a:t>
            </a:r>
            <a:r>
              <a:rPr lang="en-US" sz="2400" b="1" dirty="0">
                <a:solidFill>
                  <a:srgbClr val="FFC000"/>
                </a:solidFill>
                <a:sym typeface="Wingdings" pitchFamily="2" charset="2"/>
              </a:rPr>
              <a:t></a:t>
            </a:r>
            <a:endParaRPr lang="en-US" sz="2400" dirty="0">
              <a:solidFill>
                <a:schemeClr val="bg1"/>
              </a:solidFill>
            </a:endParaRPr>
          </a:p>
          <a:p>
            <a:pPr eaLnBrk="1" hangingPunct="1">
              <a:spcBef>
                <a:spcPts val="1333"/>
              </a:spcBef>
              <a:spcAft>
                <a:spcPts val="400"/>
              </a:spcAft>
              <a:buClr>
                <a:schemeClr val="bg2"/>
              </a:buClr>
              <a:buFont typeface="Wingdings" pitchFamily="2" charset="2"/>
              <a:buChar char="§"/>
            </a:pPr>
            <a:endParaRPr lang="en-US" sz="2667" dirty="0">
              <a:solidFill>
                <a:schemeClr val="bg1"/>
              </a:solidFill>
            </a:endParaRPr>
          </a:p>
        </p:txBody>
      </p:sp>
      <p:pic>
        <p:nvPicPr>
          <p:cNvPr id="7" name="Picture 6" descr="A close up of a printer&#10;&#10;Description automatically generated">
            <a:extLst>
              <a:ext uri="{FF2B5EF4-FFF2-40B4-BE49-F238E27FC236}">
                <a16:creationId xmlns:a16="http://schemas.microsoft.com/office/drawing/2014/main" id="{BEE5C7D2-7B5F-4A18-AB8B-4D87F5768C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17" y="1407859"/>
            <a:ext cx="4569200" cy="3426900"/>
          </a:xfrm>
          <a:prstGeom prst="rect">
            <a:avLst/>
          </a:prstGeom>
        </p:spPr>
      </p:pic>
      <p:pic>
        <p:nvPicPr>
          <p:cNvPr id="8" name="Picture 7" descr="A close up of a printer&#10;&#10;Description automatically generated">
            <a:extLst>
              <a:ext uri="{FF2B5EF4-FFF2-40B4-BE49-F238E27FC236}">
                <a16:creationId xmlns:a16="http://schemas.microsoft.com/office/drawing/2014/main" id="{7075F94C-97BD-4745-99F1-3052C405EE3B}"/>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foregroundMark x1="35508" y1="33425" x2="33791" y2="63462"/>
                        <a14:foregroundMark x1="33791" y1="63462" x2="28984" y2="48352"/>
                        <a14:foregroundMark x1="28984" y1="48352" x2="25962" y2="63645"/>
                        <a14:foregroundMark x1="25962" y1="63645" x2="28503" y2="50733"/>
                        <a14:foregroundMark x1="28503" y1="50733" x2="29396" y2="63553"/>
                        <a14:foregroundMark x1="29396" y1="63553" x2="29808" y2="49542"/>
                        <a14:foregroundMark x1="29808" y1="49542" x2="38462" y2="46703"/>
                        <a14:foregroundMark x1="38462" y1="46703" x2="42308" y2="62912"/>
                        <a14:foregroundMark x1="42308" y1="62912" x2="50481" y2="40018"/>
                        <a14:foregroundMark x1="50481" y1="40018" x2="50824" y2="58059"/>
                        <a14:foregroundMark x1="50824" y1="58059" x2="54464" y2="43590"/>
                        <a14:foregroundMark x1="54464" y1="43590" x2="60027" y2="54945"/>
                        <a14:foregroundMark x1="60027" y1="54945" x2="62294" y2="43132"/>
                        <a14:foregroundMark x1="62294" y1="43132" x2="66003" y2="53571"/>
                        <a14:foregroundMark x1="66003" y1="53571" x2="58585" y2="40751"/>
                        <a14:foregroundMark x1="58585" y1="40751" x2="50824" y2="34524"/>
                        <a14:foregroundMark x1="50824" y1="34524" x2="41758" y2="32875"/>
                        <a14:foregroundMark x1="41758" y1="32875" x2="31181" y2="35073"/>
                        <a14:foregroundMark x1="31181" y1="35073" x2="39766" y2="36813"/>
                        <a14:foregroundMark x1="39766" y1="36813" x2="30701" y2="33242"/>
                        <a14:foregroundMark x1="30701" y1="33242" x2="38324" y2="39469"/>
                        <a14:foregroundMark x1="38324" y1="39469" x2="45742" y2="31044"/>
                        <a14:foregroundMark x1="45742" y1="31044" x2="38462" y2="24725"/>
                        <a14:foregroundMark x1="38462" y1="24725" x2="29258" y2="28663"/>
                        <a14:foregroundMark x1="29258" y1="28663" x2="37363" y2="35897"/>
                        <a14:foregroundMark x1="37363" y1="35897" x2="43750" y2="26190"/>
                        <a14:foregroundMark x1="43750" y1="26190" x2="33036" y2="23352"/>
                        <a14:foregroundMark x1="33036" y1="23352" x2="42514" y2="33333"/>
                        <a14:foregroundMark x1="42514" y1="33333" x2="36538" y2="21886"/>
                        <a14:foregroundMark x1="36538" y1="21886" x2="21223" y2="21886"/>
                        <a14:foregroundMark x1="21223" y1="21886" x2="16552" y2="32418"/>
                        <a14:foregroundMark x1="16552" y1="32418" x2="17170" y2="18773"/>
                        <a14:foregroundMark x1="17170" y1="18773" x2="17720" y2="36447"/>
                        <a14:foregroundMark x1="17720" y1="36447" x2="21429" y2="25916"/>
                        <a14:foregroundMark x1="21429" y1="25916" x2="29464" y2="18498"/>
                        <a14:foregroundMark x1="29464" y1="18498" x2="31387" y2="30495"/>
                        <a14:foregroundMark x1="31387" y1="30495" x2="43681" y2="18132"/>
                        <a14:foregroundMark x1="43681" y1="18132" x2="44986" y2="34982"/>
                        <a14:foregroundMark x1="44986" y1="34982" x2="47321" y2="21886"/>
                        <a14:foregroundMark x1="47321" y1="21886" x2="48214" y2="42033"/>
                        <a14:foregroundMark x1="48214" y1="42033" x2="52404" y2="30037"/>
                        <a14:foregroundMark x1="52404" y1="30037" x2="52541" y2="42949"/>
                        <a14:foregroundMark x1="52541" y1="42949" x2="61813" y2="40659"/>
                        <a14:foregroundMark x1="61813" y1="40659" x2="69849" y2="51099"/>
                        <a14:foregroundMark x1="69849" y1="51099" x2="44849" y2="54121"/>
                        <a14:foregroundMark x1="44849" y1="54121" x2="53777" y2="53022"/>
                        <a14:foregroundMark x1="53777" y1="53022" x2="43475" y2="52289"/>
                        <a14:foregroundMark x1="43475" y1="52289" x2="33585" y2="55311"/>
                        <a14:foregroundMark x1="33585" y1="55311" x2="31456" y2="59890"/>
                        <a14:foregroundMark x1="31662" y1="10714" x2="40591" y2="11447"/>
                        <a14:foregroundMark x1="40591" y1="11447" x2="33379" y2="10989"/>
                      </a14:backgroundRemoval>
                    </a14:imgEffect>
                  </a14:imgLayer>
                </a14:imgProps>
              </a:ext>
              <a:ext uri="{28A0092B-C50C-407E-A947-70E740481C1C}">
                <a14:useLocalDpi xmlns:a14="http://schemas.microsoft.com/office/drawing/2010/main"/>
              </a:ext>
            </a:extLst>
          </a:blip>
          <a:stretch>
            <a:fillRect/>
          </a:stretch>
        </p:blipFill>
        <p:spPr>
          <a:xfrm>
            <a:off x="952294" y="3804746"/>
            <a:ext cx="3167378" cy="2375534"/>
          </a:xfrm>
          <a:prstGeom prst="rect">
            <a:avLst/>
          </a:prstGeom>
        </p:spPr>
      </p:pic>
    </p:spTree>
    <p:extLst>
      <p:ext uri="{BB962C8B-B14F-4D97-AF65-F5344CB8AC3E}">
        <p14:creationId xmlns:p14="http://schemas.microsoft.com/office/powerpoint/2010/main" val="387922221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F90AD04-1C42-D34E-9B09-4B68BD89B676}"/>
              </a:ext>
            </a:extLst>
          </p:cNvPr>
          <p:cNvSpPr/>
          <p:nvPr/>
        </p:nvSpPr>
        <p:spPr>
          <a:xfrm>
            <a:off x="5661660" y="937979"/>
            <a:ext cx="868680" cy="8686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400" b="1">
              <a:latin typeface="Arial" panose="020B0604020202020204" pitchFamily="34" charset="0"/>
              <a:ea typeface="Arial"/>
              <a:cs typeface="Arial" panose="020B0604020202020204" pitchFamily="34" charset="0"/>
            </a:endParaRPr>
          </a:p>
        </p:txBody>
      </p:sp>
      <p:cxnSp>
        <p:nvCxnSpPr>
          <p:cNvPr id="7" name="Straight Connector 6">
            <a:extLst>
              <a:ext uri="{FF2B5EF4-FFF2-40B4-BE49-F238E27FC236}">
                <a16:creationId xmlns:a16="http://schemas.microsoft.com/office/drawing/2014/main" id="{C6DBA12B-4C97-0F45-88D2-1445150DF3DB}"/>
              </a:ext>
            </a:extLst>
          </p:cNvPr>
          <p:cNvCxnSpPr>
            <a:cxnSpLocks/>
          </p:cNvCxnSpPr>
          <p:nvPr/>
        </p:nvCxnSpPr>
        <p:spPr>
          <a:xfrm>
            <a:off x="1531142" y="2527679"/>
            <a:ext cx="0" cy="211846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842BA20-2DC2-4F4A-802F-1B68FDCEF4A8}"/>
              </a:ext>
            </a:extLst>
          </p:cNvPr>
          <p:cNvCxnSpPr>
            <a:cxnSpLocks/>
          </p:cNvCxnSpPr>
          <p:nvPr/>
        </p:nvCxnSpPr>
        <p:spPr>
          <a:xfrm>
            <a:off x="10283845" y="2527679"/>
            <a:ext cx="0" cy="211846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8A710D6-4A2F-C148-9CF6-6937AD5AF0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7132" y="1163451"/>
            <a:ext cx="417736" cy="417736"/>
          </a:xfrm>
          <a:prstGeom prst="rect">
            <a:avLst/>
          </a:prstGeom>
        </p:spPr>
      </p:pic>
      <p:sp>
        <p:nvSpPr>
          <p:cNvPr id="4" name="Slide Number Placeholder 3">
            <a:extLst>
              <a:ext uri="{FF2B5EF4-FFF2-40B4-BE49-F238E27FC236}">
                <a16:creationId xmlns:a16="http://schemas.microsoft.com/office/drawing/2014/main" id="{D58CF9DF-64FC-2D43-99E9-0953A3FF248F}"/>
              </a:ext>
            </a:extLst>
          </p:cNvPr>
          <p:cNvSpPr>
            <a:spLocks noGrp="1"/>
          </p:cNvSpPr>
          <p:nvPr>
            <p:ph type="sldNum" sz="quarter" idx="12"/>
          </p:nvPr>
        </p:nvSpPr>
        <p:spPr/>
        <p:txBody>
          <a:bodyPr/>
          <a:lstStyle/>
          <a:p>
            <a:fld id="{D6CDAAEE-A9DE-FC47-AAC8-03389D2351D9}" type="slidenum">
              <a:rPr lang="en-US" smtClean="0"/>
              <a:pPr/>
              <a:t>34</a:t>
            </a:fld>
            <a:endParaRPr lang="en-US"/>
          </a:p>
        </p:txBody>
      </p:sp>
      <p:sp>
        <p:nvSpPr>
          <p:cNvPr id="12" name="Rectangle 11">
            <a:extLst>
              <a:ext uri="{FF2B5EF4-FFF2-40B4-BE49-F238E27FC236}">
                <a16:creationId xmlns:a16="http://schemas.microsoft.com/office/drawing/2014/main" id="{BDD422DE-6CA2-5542-B3E8-09747950C7AC}"/>
              </a:ext>
            </a:extLst>
          </p:cNvPr>
          <p:cNvSpPr/>
          <p:nvPr/>
        </p:nvSpPr>
        <p:spPr>
          <a:xfrm>
            <a:off x="2591798" y="2366328"/>
            <a:ext cx="6797924" cy="1323439"/>
          </a:xfrm>
          <a:prstGeom prst="rect">
            <a:avLst/>
          </a:prstGeom>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Service and Warranty Options</a:t>
            </a:r>
          </a:p>
        </p:txBody>
      </p:sp>
    </p:spTree>
    <p:extLst>
      <p:ext uri="{BB962C8B-B14F-4D97-AF65-F5344CB8AC3E}">
        <p14:creationId xmlns:p14="http://schemas.microsoft.com/office/powerpoint/2010/main" val="2379708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p:cNvSpPr>
          <p:nvPr>
            <p:ph type="title"/>
          </p:nvPr>
        </p:nvSpPr>
        <p:spPr>
          <a:xfrm>
            <a:off x="215153" y="82296"/>
            <a:ext cx="11772900" cy="1325563"/>
          </a:xfrm>
        </p:spPr>
        <p:txBody>
          <a:bodyPr/>
          <a:lstStyle/>
          <a:p>
            <a:r>
              <a:rPr lang="en-US" dirty="0">
                <a:ea typeface="ＭＳ Ｐゴシック"/>
              </a:rPr>
              <a:t>Service, Warranty, and Support</a:t>
            </a:r>
          </a:p>
        </p:txBody>
      </p:sp>
      <p:sp>
        <p:nvSpPr>
          <p:cNvPr id="301058" name="Rectangle 3"/>
          <p:cNvSpPr>
            <a:spLocks noGrp="1"/>
          </p:cNvSpPr>
          <p:nvPr>
            <p:ph idx="1"/>
          </p:nvPr>
        </p:nvSpPr>
        <p:spPr>
          <a:xfrm>
            <a:off x="682304" y="1732516"/>
            <a:ext cx="4051061" cy="3088256"/>
          </a:xfrm>
          <a:ln w="31750">
            <a:solidFill>
              <a:schemeClr val="accent6">
                <a:lumMod val="60000"/>
                <a:lumOff val="40000"/>
              </a:schemeClr>
            </a:solidFill>
          </a:ln>
        </p:spPr>
        <p:txBody>
          <a:bodyPr/>
          <a:lstStyle/>
          <a:p>
            <a:pPr algn="ctr"/>
            <a:r>
              <a:rPr lang="en-US" sz="2400" b="1" u="sng">
                <a:ea typeface="ＭＳ Ｐゴシック"/>
                <a:cs typeface="ＭＳ Ｐゴシック"/>
              </a:rPr>
              <a:t>Factory Warranty</a:t>
            </a:r>
          </a:p>
          <a:p>
            <a:r>
              <a:rPr lang="en-US" sz="2400">
                <a:ea typeface="ＭＳ Ｐゴシック"/>
                <a:cs typeface="ＭＳ Ｐゴシック"/>
              </a:rPr>
              <a:t>One Year Return to Depot</a:t>
            </a:r>
          </a:p>
          <a:p>
            <a:pPr marL="529590" lvl="1" indent="-548640">
              <a:spcBef>
                <a:spcPts val="0"/>
              </a:spcBef>
              <a:buFont typeface="Arial" panose="020B0604020202020204" pitchFamily="34" charset="0"/>
              <a:buChar char="•"/>
            </a:pPr>
            <a:endParaRPr lang="en-US" sz="1800">
              <a:ea typeface="ＭＳ Ｐゴシック"/>
            </a:endParaRPr>
          </a:p>
          <a:p>
            <a:pPr marL="529590" lvl="1" indent="-548640">
              <a:spcBef>
                <a:spcPts val="0"/>
              </a:spcBef>
              <a:buFont typeface="Arial" panose="020B0604020202020204" pitchFamily="34" charset="0"/>
              <a:buChar char="•"/>
            </a:pPr>
            <a:r>
              <a:rPr lang="en-US" sz="1800">
                <a:ea typeface="ＭＳ Ｐゴシック"/>
              </a:rPr>
              <a:t>Printer is shipped to Epson at end user’s expense</a:t>
            </a:r>
          </a:p>
          <a:p>
            <a:pPr marL="529590" lvl="1" indent="-548640">
              <a:spcBef>
                <a:spcPts val="0"/>
              </a:spcBef>
              <a:buFont typeface="Arial" panose="020B0604020202020204" pitchFamily="34" charset="0"/>
              <a:buChar char="•"/>
            </a:pPr>
            <a:endParaRPr lang="en-US" sz="1800">
              <a:ea typeface="ＭＳ Ｐゴシック"/>
              <a:cs typeface="ＭＳ Ｐゴシック"/>
            </a:endParaRPr>
          </a:p>
          <a:p>
            <a:pPr marL="529590" lvl="1" indent="-548640">
              <a:spcBef>
                <a:spcPts val="0"/>
              </a:spcBef>
              <a:buFont typeface="Arial" panose="020B0604020202020204" pitchFamily="34" charset="0"/>
              <a:buChar char="•"/>
            </a:pPr>
            <a:r>
              <a:rPr lang="en-US" sz="1800">
                <a:ea typeface="ＭＳ Ｐゴシック"/>
                <a:cs typeface="ＭＳ Ｐゴシック"/>
              </a:rPr>
              <a:t>Unit is repaired and returned with Epson paid shipping</a:t>
            </a:r>
          </a:p>
          <a:p>
            <a:endParaRPr lang="en-US" sz="2400">
              <a:ea typeface="ＭＳ Ｐゴシック"/>
              <a:cs typeface="ＭＳ Ｐゴシック"/>
            </a:endParaRPr>
          </a:p>
        </p:txBody>
      </p:sp>
      <p:sp>
        <p:nvSpPr>
          <p:cNvPr id="2" name="TextBox 1">
            <a:extLst>
              <a:ext uri="{FF2B5EF4-FFF2-40B4-BE49-F238E27FC236}">
                <a16:creationId xmlns:a16="http://schemas.microsoft.com/office/drawing/2014/main" id="{BD5954F8-49F4-4BB6-9EA2-88DBF0CE9DF4}"/>
              </a:ext>
            </a:extLst>
          </p:cNvPr>
          <p:cNvSpPr txBox="1"/>
          <p:nvPr/>
        </p:nvSpPr>
        <p:spPr>
          <a:xfrm>
            <a:off x="5846400" y="1732516"/>
            <a:ext cx="5796000" cy="4339650"/>
          </a:xfrm>
          <a:prstGeom prst="rect">
            <a:avLst/>
          </a:prstGeom>
          <a:noFill/>
          <a:ln w="31750">
            <a:solidFill>
              <a:schemeClr val="accent6">
                <a:lumMod val="60000"/>
                <a:lumOff val="40000"/>
              </a:schemeClr>
            </a:solidFill>
          </a:ln>
        </p:spPr>
        <p:txBody>
          <a:bodyPr wrap="square" rtlCol="0">
            <a:spAutoFit/>
          </a:bodyPr>
          <a:lstStyle/>
          <a:p>
            <a:pPr algn="ctr"/>
            <a:r>
              <a:rPr lang="en-US" sz="2400" b="1" u="sng" dirty="0">
                <a:solidFill>
                  <a:schemeClr val="bg1"/>
                </a:solidFill>
                <a:ea typeface="ＭＳ Ｐゴシック"/>
                <a:cs typeface="ＭＳ Ｐゴシック"/>
              </a:rPr>
              <a:t>Service Options (vary by model)</a:t>
            </a:r>
          </a:p>
          <a:p>
            <a:endParaRPr lang="en-US" dirty="0">
              <a:solidFill>
                <a:schemeClr val="bg1"/>
              </a:solidFill>
              <a:ea typeface="ＭＳ Ｐゴシック"/>
            </a:endParaRPr>
          </a:p>
          <a:p>
            <a:pPr lvl="1"/>
            <a:r>
              <a:rPr lang="en-US" dirty="0">
                <a:solidFill>
                  <a:schemeClr val="bg1"/>
                </a:solidFill>
                <a:ea typeface="ＭＳ Ｐゴシック"/>
              </a:rPr>
              <a:t>SITA</a:t>
            </a:r>
          </a:p>
          <a:p>
            <a:pPr marL="723900" lvl="2" indent="-285750">
              <a:buFont typeface="Arial" panose="020B0604020202020204" pitchFamily="34" charset="0"/>
              <a:buChar char="•"/>
            </a:pPr>
            <a:r>
              <a:rPr lang="en-US" sz="1600" dirty="0">
                <a:solidFill>
                  <a:schemeClr val="bg1"/>
                </a:solidFill>
                <a:ea typeface="ＭＳ Ｐゴシック"/>
              </a:rPr>
              <a:t>Customer calls and replacement printer shipped overnight</a:t>
            </a:r>
          </a:p>
          <a:p>
            <a:pPr marL="723900" lvl="2" indent="-285750">
              <a:buFont typeface="Arial" panose="020B0604020202020204" pitchFamily="34" charset="0"/>
              <a:buChar char="•"/>
            </a:pPr>
            <a:r>
              <a:rPr lang="en-US" sz="1600" dirty="0">
                <a:solidFill>
                  <a:schemeClr val="bg1"/>
                </a:solidFill>
                <a:ea typeface="ＭＳ Ｐゴシック"/>
              </a:rPr>
              <a:t>Customer packs broken printer and returns pre-paid to Epson</a:t>
            </a:r>
          </a:p>
          <a:p>
            <a:r>
              <a:rPr lang="en-US" dirty="0">
                <a:solidFill>
                  <a:schemeClr val="bg1"/>
                </a:solidFill>
                <a:ea typeface="ＭＳ Ｐゴシック"/>
                <a:cs typeface="ＭＳ Ｐゴシック"/>
              </a:rPr>
              <a:t>	</a:t>
            </a:r>
          </a:p>
          <a:p>
            <a:pPr lvl="1"/>
            <a:r>
              <a:rPr lang="en-US" dirty="0">
                <a:solidFill>
                  <a:schemeClr val="bg1"/>
                </a:solidFill>
                <a:ea typeface="ＭＳ Ｐゴシック"/>
                <a:cs typeface="ＭＳ Ｐゴシック"/>
              </a:rPr>
              <a:t>Extended Depot Warranty</a:t>
            </a:r>
          </a:p>
          <a:p>
            <a:pPr marL="723900" lvl="2" indent="-285750">
              <a:buFont typeface="Arial" panose="020B0604020202020204" pitchFamily="34" charset="0"/>
              <a:buChar char="•"/>
            </a:pPr>
            <a:r>
              <a:rPr lang="en-US" sz="1600" dirty="0">
                <a:solidFill>
                  <a:schemeClr val="bg1"/>
                </a:solidFill>
                <a:ea typeface="ＭＳ Ｐゴシック"/>
              </a:rPr>
              <a:t>Printer is shipped to Epson at end user’s expense</a:t>
            </a:r>
          </a:p>
          <a:p>
            <a:pPr marL="723900" lvl="2" indent="-285750">
              <a:buFont typeface="Arial" panose="020B0604020202020204" pitchFamily="34" charset="0"/>
              <a:buChar char="•"/>
            </a:pPr>
            <a:r>
              <a:rPr lang="en-US" sz="1600" dirty="0">
                <a:solidFill>
                  <a:schemeClr val="bg1"/>
                </a:solidFill>
                <a:ea typeface="ＭＳ Ｐゴシック"/>
              </a:rPr>
              <a:t>Unit is repaired and returned with Epson paid shipping</a:t>
            </a:r>
          </a:p>
          <a:p>
            <a:r>
              <a:rPr lang="en-US" dirty="0">
                <a:solidFill>
                  <a:schemeClr val="bg1"/>
                </a:solidFill>
                <a:ea typeface="ＭＳ Ｐゴシック"/>
              </a:rPr>
              <a:t>	</a:t>
            </a:r>
          </a:p>
          <a:p>
            <a:pPr lvl="1"/>
            <a:r>
              <a:rPr lang="en-US" dirty="0">
                <a:solidFill>
                  <a:schemeClr val="bg1"/>
                </a:solidFill>
                <a:ea typeface="ＭＳ Ｐゴシック"/>
              </a:rPr>
              <a:t>On-Site Service</a:t>
            </a:r>
          </a:p>
          <a:p>
            <a:pPr marL="723900" lvl="2" indent="-285750">
              <a:buFont typeface="Arial" panose="020B0604020202020204" pitchFamily="34" charset="0"/>
              <a:buChar char="•"/>
            </a:pPr>
            <a:r>
              <a:rPr lang="en-US" sz="1600" dirty="0">
                <a:solidFill>
                  <a:schemeClr val="bg1"/>
                </a:solidFill>
                <a:ea typeface="ＭＳ Ｐゴシック"/>
              </a:rPr>
              <a:t>Service technician travels next day to end user site to fix printer</a:t>
            </a:r>
          </a:p>
          <a:p>
            <a:pPr marL="723900" lvl="2" indent="-285750">
              <a:buFont typeface="Arial" panose="020B0604020202020204" pitchFamily="34" charset="0"/>
              <a:buChar char="•"/>
            </a:pPr>
            <a:r>
              <a:rPr lang="en-US" sz="1600" dirty="0">
                <a:solidFill>
                  <a:schemeClr val="bg1"/>
                </a:solidFill>
                <a:ea typeface="ＭＳ Ｐゴシック"/>
                <a:cs typeface="ＭＳ Ｐゴシック"/>
              </a:rPr>
              <a:t>Service locations all over North America &amp; worldwide</a:t>
            </a:r>
            <a:endParaRPr lang="en-US" dirty="0">
              <a:solidFill>
                <a:schemeClr val="bg1"/>
              </a:solidFill>
            </a:endParaRPr>
          </a:p>
        </p:txBody>
      </p:sp>
    </p:spTree>
    <p:extLst>
      <p:ext uri="{BB962C8B-B14F-4D97-AF65-F5344CB8AC3E}">
        <p14:creationId xmlns:p14="http://schemas.microsoft.com/office/powerpoint/2010/main" val="133170072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6476-732A-4BBE-967E-8C3F99D9F3FA}"/>
              </a:ext>
            </a:extLst>
          </p:cNvPr>
          <p:cNvSpPr>
            <a:spLocks noGrp="1"/>
          </p:cNvSpPr>
          <p:nvPr>
            <p:ph type="title"/>
          </p:nvPr>
        </p:nvSpPr>
        <p:spPr>
          <a:xfrm>
            <a:off x="526349" y="82296"/>
            <a:ext cx="10827451" cy="1325563"/>
          </a:xfrm>
        </p:spPr>
        <p:txBody>
          <a:bodyPr/>
          <a:lstStyle/>
          <a:p>
            <a:r>
              <a:rPr lang="en-US" dirty="0"/>
              <a:t>Summary</a:t>
            </a:r>
          </a:p>
        </p:txBody>
      </p:sp>
      <p:sp>
        <p:nvSpPr>
          <p:cNvPr id="3" name="Content Placeholder 2">
            <a:extLst>
              <a:ext uri="{FF2B5EF4-FFF2-40B4-BE49-F238E27FC236}">
                <a16:creationId xmlns:a16="http://schemas.microsoft.com/office/drawing/2014/main" id="{3E560E18-C55E-4E09-B2ED-0E777FDDEFFB}"/>
              </a:ext>
            </a:extLst>
          </p:cNvPr>
          <p:cNvSpPr>
            <a:spLocks noGrp="1"/>
          </p:cNvSpPr>
          <p:nvPr>
            <p:ph idx="1"/>
          </p:nvPr>
        </p:nvSpPr>
        <p:spPr>
          <a:xfrm>
            <a:off x="1002497" y="1672911"/>
            <a:ext cx="10351303" cy="4454012"/>
          </a:xfrm>
        </p:spPr>
        <p:txBody>
          <a:bodyPr/>
          <a:lstStyle/>
          <a:p>
            <a:r>
              <a:rPr lang="en-US" sz="3200" dirty="0"/>
              <a:t>Improve your business with color:</a:t>
            </a:r>
          </a:p>
          <a:p>
            <a:pPr marL="457200" indent="-457200">
              <a:buFont typeface="Arial" panose="020B0604020202020204" pitchFamily="34" charset="0"/>
              <a:buChar char="•"/>
            </a:pPr>
            <a:r>
              <a:rPr lang="en-US" sz="2800" dirty="0"/>
              <a:t>Eliminate waste of pre-printed labels</a:t>
            </a:r>
          </a:p>
          <a:p>
            <a:pPr marL="457200" indent="-457200">
              <a:buFont typeface="Arial" panose="020B0604020202020204" pitchFamily="34" charset="0"/>
              <a:buChar char="•"/>
            </a:pPr>
            <a:r>
              <a:rPr lang="en-US" sz="2800" dirty="0"/>
              <a:t>Color code to reduce errors, improve processing</a:t>
            </a:r>
          </a:p>
          <a:p>
            <a:pPr marL="457200" indent="-457200">
              <a:buFont typeface="Arial" panose="020B0604020202020204" pitchFamily="34" charset="0"/>
              <a:buChar char="•"/>
            </a:pPr>
            <a:r>
              <a:rPr lang="en-US" sz="2800" dirty="0"/>
              <a:t>Add pictures to help ID products</a:t>
            </a:r>
          </a:p>
          <a:p>
            <a:pPr marL="457200" indent="-457200">
              <a:buFont typeface="Arial" panose="020B0604020202020204" pitchFamily="34" charset="0"/>
              <a:buChar char="•"/>
            </a:pPr>
            <a:r>
              <a:rPr lang="en-US" sz="2800" dirty="0"/>
              <a:t>Improved branding to grow sales</a:t>
            </a:r>
          </a:p>
          <a:p>
            <a:pPr marL="457200" indent="-457200">
              <a:buFont typeface="Arial" panose="020B0604020202020204" pitchFamily="34" charset="0"/>
              <a:buChar char="•"/>
            </a:pPr>
            <a:r>
              <a:rPr lang="en-US" sz="2800" dirty="0"/>
              <a:t>Enable private brands and customization</a:t>
            </a:r>
          </a:p>
          <a:p>
            <a:pPr marL="457200" indent="-457200">
              <a:buFont typeface="Arial" panose="020B0604020202020204" pitchFamily="34" charset="0"/>
              <a:buChar char="•"/>
            </a:pPr>
            <a:r>
              <a:rPr lang="en-US" sz="2800" dirty="0"/>
              <a:t>Eliminate hassles of ribbons and thermal transfer </a:t>
            </a:r>
          </a:p>
        </p:txBody>
      </p:sp>
      <p:sp>
        <p:nvSpPr>
          <p:cNvPr id="4" name="Slide Number Placeholder 3">
            <a:extLst>
              <a:ext uri="{FF2B5EF4-FFF2-40B4-BE49-F238E27FC236}">
                <a16:creationId xmlns:a16="http://schemas.microsoft.com/office/drawing/2014/main" id="{837D371B-CFCD-414D-AB64-E15489E3A9E9}"/>
              </a:ext>
            </a:extLst>
          </p:cNvPr>
          <p:cNvSpPr>
            <a:spLocks noGrp="1"/>
          </p:cNvSpPr>
          <p:nvPr>
            <p:ph type="sldNum" sz="quarter" idx="12"/>
          </p:nvPr>
        </p:nvSpPr>
        <p:spPr/>
        <p:txBody>
          <a:bodyPr/>
          <a:lstStyle/>
          <a:p>
            <a:fld id="{D6CDAAEE-A9DE-FC47-AAC8-03389D2351D9}" type="slidenum">
              <a:rPr lang="en-US" smtClean="0"/>
              <a:pPr/>
              <a:t>36</a:t>
            </a:fld>
            <a:endParaRPr lang="en-US"/>
          </a:p>
        </p:txBody>
      </p:sp>
    </p:spTree>
    <p:extLst>
      <p:ext uri="{BB962C8B-B14F-4D97-AF65-F5344CB8AC3E}">
        <p14:creationId xmlns:p14="http://schemas.microsoft.com/office/powerpoint/2010/main" val="53746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p:cNvSpPr>
          <p:nvPr>
            <p:ph type="title"/>
          </p:nvPr>
        </p:nvSpPr>
        <p:spPr>
          <a:xfrm>
            <a:off x="215153" y="82296"/>
            <a:ext cx="11772900" cy="1325563"/>
          </a:xfrm>
        </p:spPr>
        <p:txBody>
          <a:bodyPr/>
          <a:lstStyle/>
          <a:p>
            <a:r>
              <a:rPr lang="en-US" dirty="0">
                <a:ea typeface="ＭＳ Ｐゴシック"/>
              </a:rPr>
              <a:t>Additional Resources</a:t>
            </a:r>
            <a:endParaRPr lang="en-US" dirty="0">
              <a:solidFill>
                <a:srgbClr val="FF0000"/>
              </a:solidFill>
              <a:ea typeface="ＭＳ Ｐゴシック"/>
            </a:endParaRPr>
          </a:p>
        </p:txBody>
      </p:sp>
      <p:sp>
        <p:nvSpPr>
          <p:cNvPr id="4" name="Content Placeholder 3">
            <a:extLst>
              <a:ext uri="{FF2B5EF4-FFF2-40B4-BE49-F238E27FC236}">
                <a16:creationId xmlns:a16="http://schemas.microsoft.com/office/drawing/2014/main" id="{9A5161DA-21DB-45D8-B225-744B4D9080A5}"/>
              </a:ext>
            </a:extLst>
          </p:cNvPr>
          <p:cNvSpPr>
            <a:spLocks noGrp="1"/>
          </p:cNvSpPr>
          <p:nvPr>
            <p:ph idx="1"/>
          </p:nvPr>
        </p:nvSpPr>
        <p:spPr>
          <a:xfrm>
            <a:off x="1043943" y="1724588"/>
            <a:ext cx="5052057" cy="3839184"/>
          </a:xfrm>
        </p:spPr>
        <p:txBody>
          <a:bodyPr/>
          <a:lstStyle/>
          <a:p>
            <a:r>
              <a:rPr lang="en-US" sz="2800" dirty="0"/>
              <a:t>Case Studies/ Success Stories</a:t>
            </a:r>
          </a:p>
          <a:p>
            <a:pPr marL="457200" indent="-457200">
              <a:buFont typeface="Arial" panose="020B0604020202020204" pitchFamily="34" charset="0"/>
              <a:buChar char="•"/>
            </a:pPr>
            <a:r>
              <a:rPr lang="en-US" sz="2000" dirty="0">
                <a:hlinkClick r:id="rId3"/>
              </a:rPr>
              <a:t>Immunalysis Corp</a:t>
            </a:r>
            <a:endParaRPr lang="en-US" sz="2000" dirty="0"/>
          </a:p>
          <a:p>
            <a:pPr marL="457200" indent="-457200">
              <a:buFont typeface="Arial" panose="020B0604020202020204" pitchFamily="34" charset="0"/>
              <a:buChar char="•"/>
            </a:pPr>
            <a:r>
              <a:rPr lang="en-US" sz="2000" dirty="0">
                <a:hlinkClick r:id="rId4"/>
              </a:rPr>
              <a:t>VWR International</a:t>
            </a:r>
            <a:endParaRPr lang="en-US" sz="2000" dirty="0"/>
          </a:p>
        </p:txBody>
      </p:sp>
      <p:sp>
        <p:nvSpPr>
          <p:cNvPr id="5" name="TextBox 4">
            <a:extLst>
              <a:ext uri="{FF2B5EF4-FFF2-40B4-BE49-F238E27FC236}">
                <a16:creationId xmlns:a16="http://schemas.microsoft.com/office/drawing/2014/main" id="{5E63FAA7-38EA-4A37-AE19-C28FDCE91D8D}"/>
              </a:ext>
            </a:extLst>
          </p:cNvPr>
          <p:cNvSpPr txBox="1"/>
          <p:nvPr/>
        </p:nvSpPr>
        <p:spPr>
          <a:xfrm>
            <a:off x="6727370" y="1724588"/>
            <a:ext cx="4884057" cy="3914918"/>
          </a:xfrm>
          <a:prstGeom prst="rect">
            <a:avLst/>
          </a:prstGeom>
          <a:noFill/>
        </p:spPr>
        <p:txBody>
          <a:bodyPr wrap="square" rtlCol="0">
            <a:spAutoFit/>
          </a:bodyPr>
          <a:lstStyle/>
          <a:p>
            <a:pPr>
              <a:lnSpc>
                <a:spcPct val="130000"/>
              </a:lnSpc>
            </a:pPr>
            <a:r>
              <a:rPr lang="en-US" sz="2800" dirty="0">
                <a:solidFill>
                  <a:schemeClr val="bg1"/>
                </a:solidFill>
                <a:latin typeface="Arial" panose="020B0604020202020204" pitchFamily="34" charset="0"/>
                <a:cs typeface="Arial" panose="020B0604020202020204" pitchFamily="34" charset="0"/>
              </a:rPr>
              <a:t>Videos</a:t>
            </a:r>
          </a:p>
          <a:p>
            <a:pPr marL="457200" indent="-457200">
              <a:lnSpc>
                <a:spcPct val="150000"/>
              </a:lnSpc>
              <a:buFont typeface="Arial" panose="020B0604020202020204" pitchFamily="34" charset="0"/>
              <a:buChar char="•"/>
            </a:pPr>
            <a:r>
              <a:rPr lang="en-US" sz="2000" dirty="0">
                <a:solidFill>
                  <a:srgbClr val="00B0F0"/>
                </a:solidFill>
                <a:hlinkClick r:id="rId5">
                  <a:extLst>
                    <a:ext uri="{A12FA001-AC4F-418D-AE19-62706E023703}">
                      <ahyp:hlinkClr xmlns:ahyp="http://schemas.microsoft.com/office/drawing/2018/hyperlinkcolor" val="tx"/>
                    </a:ext>
                  </a:extLst>
                </a:hlinkClick>
              </a:rPr>
              <a:t>Epson C6000 Series “Tough Guys”</a:t>
            </a:r>
            <a:endParaRPr lang="en-US" sz="2000" dirty="0">
              <a:solidFill>
                <a:srgbClr val="00B0F0"/>
              </a:solidFill>
              <a:hlinkClick r:id="rId6">
                <a:extLst>
                  <a:ext uri="{A12FA001-AC4F-418D-AE19-62706E023703}">
                    <ahyp:hlinkClr xmlns:ahyp="http://schemas.microsoft.com/office/drawing/2018/hyperlinkcolor" val="tx"/>
                  </a:ext>
                </a:extLst>
              </a:hlinkClick>
            </a:endParaRPr>
          </a:p>
          <a:p>
            <a:pPr marL="457200" indent="-457200">
              <a:lnSpc>
                <a:spcPct val="150000"/>
              </a:lnSpc>
              <a:buFont typeface="Arial" panose="020B0604020202020204" pitchFamily="34" charset="0"/>
              <a:buChar char="•"/>
            </a:pPr>
            <a:r>
              <a:rPr lang="en-US" sz="2000" dirty="0">
                <a:solidFill>
                  <a:srgbClr val="00B0F0"/>
                </a:solidFill>
                <a:hlinkClick r:id="rId7">
                  <a:extLst>
                    <a:ext uri="{A12FA001-AC4F-418D-AE19-62706E023703}">
                      <ahyp:hlinkClr xmlns:ahyp="http://schemas.microsoft.com/office/drawing/2018/hyperlinkcolor" val="tx"/>
                    </a:ext>
                  </a:extLst>
                </a:hlinkClick>
              </a:rPr>
              <a:t>Millstone Medical</a:t>
            </a:r>
            <a:endParaRPr lang="en-US" sz="2000" dirty="0">
              <a:solidFill>
                <a:srgbClr val="00B0F0"/>
              </a:solidFill>
            </a:endParaRPr>
          </a:p>
          <a:p>
            <a:pPr marL="457200" indent="-457200">
              <a:lnSpc>
                <a:spcPct val="150000"/>
              </a:lnSpc>
              <a:buFont typeface="Arial" panose="020B0604020202020204" pitchFamily="34" charset="0"/>
              <a:buChar char="•"/>
            </a:pPr>
            <a:r>
              <a:rPr lang="en-US" sz="2000" dirty="0">
                <a:solidFill>
                  <a:srgbClr val="00B0F0"/>
                </a:solidFill>
                <a:hlinkClick r:id="rId8">
                  <a:extLst>
                    <a:ext uri="{A12FA001-AC4F-418D-AE19-62706E023703}">
                      <ahyp:hlinkClr xmlns:ahyp="http://schemas.microsoft.com/office/drawing/2018/hyperlinkcolor" val="tx"/>
                    </a:ext>
                  </a:extLst>
                </a:hlinkClick>
              </a:rPr>
              <a:t>Epson C6000 Series – Take the Tour</a:t>
            </a:r>
          </a:p>
          <a:p>
            <a:pPr marL="457200" indent="-457200">
              <a:lnSpc>
                <a:spcPct val="150000"/>
              </a:lnSpc>
              <a:buFont typeface="Arial" panose="020B0604020202020204" pitchFamily="34" charset="0"/>
              <a:buChar char="•"/>
            </a:pPr>
            <a:r>
              <a:rPr lang="en-US" sz="2000" dirty="0">
                <a:solidFill>
                  <a:srgbClr val="00B0F0"/>
                </a:solidFill>
                <a:hlinkClick r:id="rId9">
                  <a:extLst>
                    <a:ext uri="{A12FA001-AC4F-418D-AE19-62706E023703}">
                      <ahyp:hlinkClr xmlns:ahyp="http://schemas.microsoft.com/office/drawing/2018/hyperlinkcolor" val="tx"/>
                    </a:ext>
                  </a:extLst>
                </a:hlinkClick>
              </a:rPr>
              <a:t>Epson C7500 Series – Take the Tour</a:t>
            </a:r>
            <a:endParaRPr lang="en-US" sz="2000" dirty="0">
              <a:solidFill>
                <a:srgbClr val="00B0F0"/>
              </a:solidFill>
            </a:endParaRPr>
          </a:p>
          <a:p>
            <a:pPr marL="457200" indent="-457200">
              <a:lnSpc>
                <a:spcPct val="150000"/>
              </a:lnSpc>
              <a:buFont typeface="Arial" panose="020B0604020202020204" pitchFamily="34" charset="0"/>
              <a:buChar char="•"/>
            </a:pPr>
            <a:r>
              <a:rPr lang="en-US" sz="2000" dirty="0">
                <a:solidFill>
                  <a:srgbClr val="00B0F0"/>
                </a:solidFill>
                <a:hlinkClick r:id="rId10">
                  <a:extLst>
                    <a:ext uri="{A12FA001-AC4F-418D-AE19-62706E023703}">
                      <ahyp:hlinkClr xmlns:ahyp="http://schemas.microsoft.com/office/drawing/2018/hyperlinkcolor" val="tx"/>
                    </a:ext>
                  </a:extLst>
                </a:hlinkClick>
              </a:rPr>
              <a:t>Epson C3500 – Take the Tour</a:t>
            </a:r>
            <a:endParaRPr lang="en-US" sz="2000" dirty="0">
              <a:solidFill>
                <a:srgbClr val="00B0F0"/>
              </a:solidFill>
              <a:hlinkClick r:id="rId8">
                <a:extLst>
                  <a:ext uri="{A12FA001-AC4F-418D-AE19-62706E023703}">
                    <ahyp:hlinkClr xmlns:ahyp="http://schemas.microsoft.com/office/drawing/2018/hyperlinkcolor" val="tx"/>
                  </a:ext>
                </a:extLst>
              </a:hlinkClick>
            </a:endParaRPr>
          </a:p>
          <a:p>
            <a:pPr marL="457200" indent="-457200">
              <a:lnSpc>
                <a:spcPct val="130000"/>
              </a:lnSpc>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endParaRPr>
          </a:p>
          <a:p>
            <a:pPr marL="457200" indent="-457200">
              <a:buFont typeface="Arial" panose="020B0604020202020204" pitchFamily="34" charset="0"/>
              <a:buChar char="•"/>
            </a:pPr>
            <a:endParaRPr lang="en-US" dirty="0">
              <a:hlinkClick r:id="rId8"/>
            </a:endParaRPr>
          </a:p>
          <a:p>
            <a:endParaRPr lang="en-US" dirty="0"/>
          </a:p>
        </p:txBody>
      </p:sp>
    </p:spTree>
    <p:extLst>
      <p:ext uri="{BB962C8B-B14F-4D97-AF65-F5344CB8AC3E}">
        <p14:creationId xmlns:p14="http://schemas.microsoft.com/office/powerpoint/2010/main" val="2586111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2BF1-75B6-0B4F-9568-28D28E7CEB49}"/>
              </a:ext>
            </a:extLst>
          </p:cNvPr>
          <p:cNvSpPr>
            <a:spLocks noGrp="1"/>
          </p:cNvSpPr>
          <p:nvPr>
            <p:ph type="title"/>
          </p:nvPr>
        </p:nvSpPr>
        <p:spPr/>
        <p:txBody>
          <a:bodyPr anchor="t"/>
          <a:lstStyle/>
          <a:p>
            <a:r>
              <a:rPr lang="en-US"/>
              <a:t>Thank you</a:t>
            </a:r>
          </a:p>
        </p:txBody>
      </p:sp>
      <p:sp>
        <p:nvSpPr>
          <p:cNvPr id="3" name="Text Placeholder 2">
            <a:extLst>
              <a:ext uri="{FF2B5EF4-FFF2-40B4-BE49-F238E27FC236}">
                <a16:creationId xmlns:a16="http://schemas.microsoft.com/office/drawing/2014/main" id="{B6CDC320-0618-7C4E-BFA3-00834B787E2D}"/>
              </a:ext>
            </a:extLst>
          </p:cNvPr>
          <p:cNvSpPr>
            <a:spLocks noGrp="1"/>
          </p:cNvSpPr>
          <p:nvPr>
            <p:ph type="body" idx="1"/>
          </p:nvPr>
        </p:nvSpPr>
        <p:spPr/>
        <p:txBody>
          <a:bodyPr>
            <a:normAutofit/>
          </a:bodyPr>
          <a:lstStyle/>
          <a:p>
            <a:r>
              <a:rPr lang="en-US" sz="1600" err="1">
                <a:solidFill>
                  <a:srgbClr val="CAD7DC"/>
                </a:solidFill>
              </a:rPr>
              <a:t>epson.com</a:t>
            </a:r>
            <a:endParaRPr lang="en-US" sz="1600">
              <a:solidFill>
                <a:srgbClr val="CAD7DC"/>
              </a:solidFill>
            </a:endParaRPr>
          </a:p>
        </p:txBody>
      </p:sp>
    </p:spTree>
    <p:extLst>
      <p:ext uri="{BB962C8B-B14F-4D97-AF65-F5344CB8AC3E}">
        <p14:creationId xmlns:p14="http://schemas.microsoft.com/office/powerpoint/2010/main" val="848770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F90AD04-1C42-D34E-9B09-4B68BD89B676}"/>
              </a:ext>
            </a:extLst>
          </p:cNvPr>
          <p:cNvSpPr/>
          <p:nvPr/>
        </p:nvSpPr>
        <p:spPr>
          <a:xfrm>
            <a:off x="5661660" y="937979"/>
            <a:ext cx="868680" cy="8686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400" b="1">
              <a:latin typeface="Arial" panose="020B0604020202020204" pitchFamily="34" charset="0"/>
              <a:ea typeface="Arial"/>
              <a:cs typeface="Arial" panose="020B0604020202020204" pitchFamily="34" charset="0"/>
            </a:endParaRPr>
          </a:p>
        </p:txBody>
      </p:sp>
      <p:cxnSp>
        <p:nvCxnSpPr>
          <p:cNvPr id="7" name="Straight Connector 6">
            <a:extLst>
              <a:ext uri="{FF2B5EF4-FFF2-40B4-BE49-F238E27FC236}">
                <a16:creationId xmlns:a16="http://schemas.microsoft.com/office/drawing/2014/main" id="{C6DBA12B-4C97-0F45-88D2-1445150DF3DB}"/>
              </a:ext>
            </a:extLst>
          </p:cNvPr>
          <p:cNvCxnSpPr>
            <a:cxnSpLocks/>
          </p:cNvCxnSpPr>
          <p:nvPr/>
        </p:nvCxnSpPr>
        <p:spPr>
          <a:xfrm>
            <a:off x="1531142" y="2527679"/>
            <a:ext cx="0" cy="211846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842BA20-2DC2-4F4A-802F-1B68FDCEF4A8}"/>
              </a:ext>
            </a:extLst>
          </p:cNvPr>
          <p:cNvCxnSpPr>
            <a:cxnSpLocks/>
          </p:cNvCxnSpPr>
          <p:nvPr/>
        </p:nvCxnSpPr>
        <p:spPr>
          <a:xfrm>
            <a:off x="10283845" y="2527679"/>
            <a:ext cx="0" cy="211846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8A710D6-4A2F-C148-9CF6-6937AD5AF0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7132" y="1163451"/>
            <a:ext cx="417736" cy="417736"/>
          </a:xfrm>
          <a:prstGeom prst="rect">
            <a:avLst/>
          </a:prstGeom>
        </p:spPr>
      </p:pic>
      <p:sp>
        <p:nvSpPr>
          <p:cNvPr id="4" name="Slide Number Placeholder 3">
            <a:extLst>
              <a:ext uri="{FF2B5EF4-FFF2-40B4-BE49-F238E27FC236}">
                <a16:creationId xmlns:a16="http://schemas.microsoft.com/office/drawing/2014/main" id="{D58CF9DF-64FC-2D43-99E9-0953A3FF248F}"/>
              </a:ext>
            </a:extLst>
          </p:cNvPr>
          <p:cNvSpPr>
            <a:spLocks noGrp="1"/>
          </p:cNvSpPr>
          <p:nvPr>
            <p:ph type="sldNum" sz="quarter" idx="12"/>
          </p:nvPr>
        </p:nvSpPr>
        <p:spPr/>
        <p:txBody>
          <a:bodyPr/>
          <a:lstStyle/>
          <a:p>
            <a:fld id="{D6CDAAEE-A9DE-FC47-AAC8-03389D2351D9}" type="slidenum">
              <a:rPr lang="en-US" smtClean="0"/>
              <a:pPr/>
              <a:t>4</a:t>
            </a:fld>
            <a:endParaRPr lang="en-US"/>
          </a:p>
        </p:txBody>
      </p:sp>
      <p:sp>
        <p:nvSpPr>
          <p:cNvPr id="12" name="Rectangle 11">
            <a:extLst>
              <a:ext uri="{FF2B5EF4-FFF2-40B4-BE49-F238E27FC236}">
                <a16:creationId xmlns:a16="http://schemas.microsoft.com/office/drawing/2014/main" id="{BDD422DE-6CA2-5542-B3E8-09747950C7AC}"/>
              </a:ext>
            </a:extLst>
          </p:cNvPr>
          <p:cNvSpPr/>
          <p:nvPr/>
        </p:nvSpPr>
        <p:spPr>
          <a:xfrm>
            <a:off x="2591798" y="2366328"/>
            <a:ext cx="6797924" cy="1938992"/>
          </a:xfrm>
          <a:prstGeom prst="rect">
            <a:avLst/>
          </a:prstGeom>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Color Labels Create a </a:t>
            </a:r>
          </a:p>
          <a:p>
            <a:r>
              <a:rPr lang="en-US" sz="4000" b="1" dirty="0">
                <a:solidFill>
                  <a:schemeClr val="bg1"/>
                </a:solidFill>
                <a:latin typeface="Arial" panose="020B0604020202020204" pitchFamily="34" charset="0"/>
                <a:cs typeface="Arial" panose="020B0604020202020204" pitchFamily="34" charset="0"/>
              </a:rPr>
              <a:t>Better Customer Experience</a:t>
            </a:r>
          </a:p>
        </p:txBody>
      </p:sp>
    </p:spTree>
    <p:extLst>
      <p:ext uri="{BB962C8B-B14F-4D97-AF65-F5344CB8AC3E}">
        <p14:creationId xmlns:p14="http://schemas.microsoft.com/office/powerpoint/2010/main" val="531171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48A3C-DD87-F946-B8B0-FAFAF88C771C}"/>
              </a:ext>
            </a:extLst>
          </p:cNvPr>
          <p:cNvSpPr>
            <a:spLocks noGrp="1"/>
          </p:cNvSpPr>
          <p:nvPr>
            <p:ph type="title"/>
          </p:nvPr>
        </p:nvSpPr>
        <p:spPr>
          <a:xfrm>
            <a:off x="399143" y="82296"/>
            <a:ext cx="11393714" cy="1325563"/>
          </a:xfrm>
        </p:spPr>
        <p:txBody>
          <a:bodyPr/>
          <a:lstStyle/>
          <a:p>
            <a:r>
              <a:rPr lang="en-US" sz="4800" dirty="0"/>
              <a:t>A Picture is Worth a Thousand Words</a:t>
            </a:r>
          </a:p>
        </p:txBody>
      </p:sp>
      <p:sp>
        <p:nvSpPr>
          <p:cNvPr id="13" name="Slide Number Placeholder 12">
            <a:extLst>
              <a:ext uri="{FF2B5EF4-FFF2-40B4-BE49-F238E27FC236}">
                <a16:creationId xmlns:a16="http://schemas.microsoft.com/office/drawing/2014/main" id="{2220D639-4FF6-0446-BD4A-BAFDD134BA88}"/>
              </a:ext>
            </a:extLst>
          </p:cNvPr>
          <p:cNvSpPr>
            <a:spLocks noGrp="1"/>
          </p:cNvSpPr>
          <p:nvPr>
            <p:ph type="sldNum" sz="quarter" idx="12"/>
          </p:nvPr>
        </p:nvSpPr>
        <p:spPr/>
        <p:txBody>
          <a:bodyPr/>
          <a:lstStyle/>
          <a:p>
            <a:fld id="{D6CDAAEE-A9DE-FC47-AAC8-03389D2351D9}" type="slidenum">
              <a:rPr lang="en-US" smtClean="0"/>
              <a:pPr/>
              <a:t>5</a:t>
            </a:fld>
            <a:endParaRPr lang="en-US"/>
          </a:p>
        </p:txBody>
      </p:sp>
      <p:pic>
        <p:nvPicPr>
          <p:cNvPr id="11" name="Picture 10">
            <a:extLst>
              <a:ext uri="{FF2B5EF4-FFF2-40B4-BE49-F238E27FC236}">
                <a16:creationId xmlns:a16="http://schemas.microsoft.com/office/drawing/2014/main" id="{24A2120A-827E-4E3C-BC52-A000C9169F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2629" y="1463682"/>
            <a:ext cx="4090388" cy="3408657"/>
          </a:xfrm>
          <a:prstGeom prst="rect">
            <a:avLst/>
          </a:prstGeom>
          <a:effectLst>
            <a:outerShdw blurRad="50800" dist="38100" dir="8100000" algn="tr" rotWithShape="0">
              <a:prstClr val="black">
                <a:alpha val="40000"/>
              </a:prstClr>
            </a:outerShdw>
          </a:effectLst>
        </p:spPr>
      </p:pic>
      <p:sp>
        <p:nvSpPr>
          <p:cNvPr id="12" name="TextBox 11">
            <a:extLst>
              <a:ext uri="{FF2B5EF4-FFF2-40B4-BE49-F238E27FC236}">
                <a16:creationId xmlns:a16="http://schemas.microsoft.com/office/drawing/2014/main" id="{29D06566-096D-41C7-9D5E-12CB0427EC2E}"/>
              </a:ext>
            </a:extLst>
          </p:cNvPr>
          <p:cNvSpPr txBox="1"/>
          <p:nvPr/>
        </p:nvSpPr>
        <p:spPr>
          <a:xfrm>
            <a:off x="1881448" y="5174673"/>
            <a:ext cx="2331720" cy="757130"/>
          </a:xfrm>
          <a:prstGeom prst="rect">
            <a:avLst/>
          </a:prstGeom>
          <a:noFill/>
        </p:spPr>
        <p:txBody>
          <a:bodyPr wrap="square" rtlCol="0">
            <a:spAutoFit/>
          </a:bodyPr>
          <a:lstStyle/>
          <a:p>
            <a:pPr algn="ctr" defTabSz="1097280">
              <a:defRPr/>
            </a:pPr>
            <a:r>
              <a:rPr lang="en-US" sz="2160" dirty="0">
                <a:solidFill>
                  <a:schemeClr val="bg1"/>
                </a:solidFill>
                <a:latin typeface="Arial"/>
              </a:rPr>
              <a:t>OLD THERMAL TRANSFER</a:t>
            </a:r>
          </a:p>
        </p:txBody>
      </p:sp>
      <p:sp>
        <p:nvSpPr>
          <p:cNvPr id="15" name="TextBox 14">
            <a:extLst>
              <a:ext uri="{FF2B5EF4-FFF2-40B4-BE49-F238E27FC236}">
                <a16:creationId xmlns:a16="http://schemas.microsoft.com/office/drawing/2014/main" id="{4487EDE9-1D49-4447-AD61-4EBD7F8E04CA}"/>
              </a:ext>
            </a:extLst>
          </p:cNvPr>
          <p:cNvSpPr txBox="1"/>
          <p:nvPr/>
        </p:nvSpPr>
        <p:spPr>
          <a:xfrm>
            <a:off x="8003768" y="5174672"/>
            <a:ext cx="2331720" cy="757130"/>
          </a:xfrm>
          <a:prstGeom prst="rect">
            <a:avLst/>
          </a:prstGeom>
          <a:noFill/>
        </p:spPr>
        <p:txBody>
          <a:bodyPr wrap="square" rtlCol="0">
            <a:spAutoFit/>
          </a:bodyPr>
          <a:lstStyle/>
          <a:p>
            <a:pPr algn="ctr" defTabSz="1097280">
              <a:defRPr/>
            </a:pPr>
            <a:r>
              <a:rPr lang="en-US" sz="2160" dirty="0">
                <a:solidFill>
                  <a:schemeClr val="bg1"/>
                </a:solidFill>
                <a:latin typeface="Arial"/>
              </a:rPr>
              <a:t>NEW COLOR INKJET</a:t>
            </a:r>
          </a:p>
        </p:txBody>
      </p:sp>
      <p:sp>
        <p:nvSpPr>
          <p:cNvPr id="16" name="Arrow: Right 15">
            <a:extLst>
              <a:ext uri="{FF2B5EF4-FFF2-40B4-BE49-F238E27FC236}">
                <a16:creationId xmlns:a16="http://schemas.microsoft.com/office/drawing/2014/main" id="{E958029C-998B-4321-84FC-F0B16FDDDF12}"/>
              </a:ext>
            </a:extLst>
          </p:cNvPr>
          <p:cNvSpPr/>
          <p:nvPr/>
        </p:nvSpPr>
        <p:spPr bwMode="auto">
          <a:xfrm>
            <a:off x="5684512" y="2591492"/>
            <a:ext cx="972589" cy="11430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fontAlgn="base">
              <a:spcBef>
                <a:spcPct val="0"/>
              </a:spcBef>
              <a:spcAft>
                <a:spcPct val="0"/>
              </a:spcAft>
              <a:defRPr/>
            </a:pPr>
            <a:endParaRPr lang="en-US" sz="2880" baseline="-25000">
              <a:solidFill>
                <a:srgbClr val="000000"/>
              </a:solidFill>
              <a:latin typeface="Arial" charset="0"/>
              <a:ea typeface="ＭＳ Ｐゴシック" charset="0"/>
              <a:cs typeface="ＭＳ Ｐゴシック" charset="0"/>
            </a:endParaRPr>
          </a:p>
        </p:txBody>
      </p:sp>
      <p:pic>
        <p:nvPicPr>
          <p:cNvPr id="19" name="Picture 18">
            <a:extLst>
              <a:ext uri="{FF2B5EF4-FFF2-40B4-BE49-F238E27FC236}">
                <a16:creationId xmlns:a16="http://schemas.microsoft.com/office/drawing/2014/main" id="{ED1B1B62-26D5-436F-9DA9-B14B180E02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6449" y="1364302"/>
            <a:ext cx="4011516" cy="3523793"/>
          </a:xfrm>
          <a:prstGeom prst="rect">
            <a:avLst/>
          </a:prstGeom>
        </p:spPr>
      </p:pic>
    </p:spTree>
    <p:extLst>
      <p:ext uri="{BB962C8B-B14F-4D97-AF65-F5344CB8AC3E}">
        <p14:creationId xmlns:p14="http://schemas.microsoft.com/office/powerpoint/2010/main" val="472869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48A3C-DD87-F946-B8B0-FAFAF88C771C}"/>
              </a:ext>
            </a:extLst>
          </p:cNvPr>
          <p:cNvSpPr>
            <a:spLocks noGrp="1"/>
          </p:cNvSpPr>
          <p:nvPr>
            <p:ph type="title"/>
          </p:nvPr>
        </p:nvSpPr>
        <p:spPr>
          <a:xfrm>
            <a:off x="355600" y="82296"/>
            <a:ext cx="11364686" cy="1325563"/>
          </a:xfrm>
        </p:spPr>
        <p:txBody>
          <a:bodyPr/>
          <a:lstStyle/>
          <a:p>
            <a:r>
              <a:rPr lang="en-US" sz="4000" dirty="0"/>
              <a:t>Color Images Help Customers Identify</a:t>
            </a:r>
            <a:br>
              <a:rPr lang="en-US" sz="4000" dirty="0"/>
            </a:br>
            <a:r>
              <a:rPr lang="en-US" sz="4000" dirty="0"/>
              <a:t>Right Product</a:t>
            </a:r>
            <a:endParaRPr lang="en-US" sz="4000" dirty="0">
              <a:solidFill>
                <a:srgbClr val="FF0000"/>
              </a:solidFill>
            </a:endParaRPr>
          </a:p>
        </p:txBody>
      </p:sp>
      <p:sp>
        <p:nvSpPr>
          <p:cNvPr id="13" name="Slide Number Placeholder 12">
            <a:extLst>
              <a:ext uri="{FF2B5EF4-FFF2-40B4-BE49-F238E27FC236}">
                <a16:creationId xmlns:a16="http://schemas.microsoft.com/office/drawing/2014/main" id="{2220D639-4FF6-0446-BD4A-BAFDD134BA88}"/>
              </a:ext>
            </a:extLst>
          </p:cNvPr>
          <p:cNvSpPr>
            <a:spLocks noGrp="1"/>
          </p:cNvSpPr>
          <p:nvPr>
            <p:ph type="sldNum" sz="quarter" idx="12"/>
          </p:nvPr>
        </p:nvSpPr>
        <p:spPr/>
        <p:txBody>
          <a:bodyPr/>
          <a:lstStyle/>
          <a:p>
            <a:fld id="{D6CDAAEE-A9DE-FC47-AAC8-03389D2351D9}" type="slidenum">
              <a:rPr lang="en-US" smtClean="0"/>
              <a:pPr/>
              <a:t>6</a:t>
            </a:fld>
            <a:endParaRPr lang="en-US"/>
          </a:p>
        </p:txBody>
      </p:sp>
      <p:sp>
        <p:nvSpPr>
          <p:cNvPr id="14" name="Content Placeholder 4">
            <a:extLst>
              <a:ext uri="{FF2B5EF4-FFF2-40B4-BE49-F238E27FC236}">
                <a16:creationId xmlns:a16="http://schemas.microsoft.com/office/drawing/2014/main" id="{41B66633-2E1E-4C3E-BE39-EF2C26ED2FA9}"/>
              </a:ext>
            </a:extLst>
          </p:cNvPr>
          <p:cNvSpPr txBox="1">
            <a:spLocks/>
          </p:cNvSpPr>
          <p:nvPr/>
        </p:nvSpPr>
        <p:spPr bwMode="auto">
          <a:xfrm>
            <a:off x="1465050" y="5095934"/>
            <a:ext cx="981646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4163" indent="-2841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0996" indent="-340996" defTabSz="1097280">
              <a:spcBef>
                <a:spcPts val="1200"/>
              </a:spcBef>
              <a:spcAft>
                <a:spcPts val="360"/>
              </a:spcAft>
              <a:buClr>
                <a:srgbClr val="7F7F7F"/>
              </a:buClr>
              <a:buFont typeface="Wingdings" pitchFamily="2" charset="2"/>
              <a:buChar char="§"/>
              <a:defRPr/>
            </a:pPr>
            <a:r>
              <a:rPr lang="en-US" sz="2800" dirty="0">
                <a:solidFill>
                  <a:schemeClr val="bg1"/>
                </a:solidFill>
              </a:rPr>
              <a:t>How easy can you find a 8mm gold coated curvature plate on right? Left?</a:t>
            </a:r>
          </a:p>
        </p:txBody>
      </p:sp>
      <p:sp>
        <p:nvSpPr>
          <p:cNvPr id="15" name="Arrow: Right 14">
            <a:extLst>
              <a:ext uri="{FF2B5EF4-FFF2-40B4-BE49-F238E27FC236}">
                <a16:creationId xmlns:a16="http://schemas.microsoft.com/office/drawing/2014/main" id="{75843E5D-9A54-4B3F-B6D5-1AFE1903F12C}"/>
              </a:ext>
            </a:extLst>
          </p:cNvPr>
          <p:cNvSpPr/>
          <p:nvPr/>
        </p:nvSpPr>
        <p:spPr bwMode="auto">
          <a:xfrm>
            <a:off x="5784564" y="2835518"/>
            <a:ext cx="707161" cy="795545"/>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fontAlgn="base">
              <a:spcBef>
                <a:spcPct val="0"/>
              </a:spcBef>
              <a:spcAft>
                <a:spcPct val="0"/>
              </a:spcAft>
              <a:defRPr/>
            </a:pPr>
            <a:endParaRPr lang="en-US" sz="2880" baseline="-25000">
              <a:solidFill>
                <a:srgbClr val="000000"/>
              </a:solidFill>
              <a:latin typeface="Arial" charset="0"/>
              <a:ea typeface="ＭＳ Ｐゴシック" charset="0"/>
              <a:cs typeface="ＭＳ Ｐゴシック" charset="0"/>
            </a:endParaRPr>
          </a:p>
        </p:txBody>
      </p:sp>
      <p:pic>
        <p:nvPicPr>
          <p:cNvPr id="2" name="Picture 1">
            <a:extLst>
              <a:ext uri="{FF2B5EF4-FFF2-40B4-BE49-F238E27FC236}">
                <a16:creationId xmlns:a16="http://schemas.microsoft.com/office/drawing/2014/main" id="{27DF2A9C-8E9F-46EE-A334-EAE2D91B8A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4661" y="3883015"/>
            <a:ext cx="1488438" cy="1048897"/>
          </a:xfrm>
          <a:prstGeom prst="rect">
            <a:avLst/>
          </a:prstGeom>
        </p:spPr>
      </p:pic>
      <p:pic>
        <p:nvPicPr>
          <p:cNvPr id="25" name="Picture 24">
            <a:extLst>
              <a:ext uri="{FF2B5EF4-FFF2-40B4-BE49-F238E27FC236}">
                <a16:creationId xmlns:a16="http://schemas.microsoft.com/office/drawing/2014/main" id="{26907ECA-E390-45EE-A6AC-803DC1CE11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3412" y="1561905"/>
            <a:ext cx="1486137" cy="1047276"/>
          </a:xfrm>
          <a:prstGeom prst="rect">
            <a:avLst/>
          </a:prstGeom>
        </p:spPr>
      </p:pic>
      <p:pic>
        <p:nvPicPr>
          <p:cNvPr id="26" name="Picture 25">
            <a:extLst>
              <a:ext uri="{FF2B5EF4-FFF2-40B4-BE49-F238E27FC236}">
                <a16:creationId xmlns:a16="http://schemas.microsoft.com/office/drawing/2014/main" id="{8218BB8B-EF26-4098-A078-34B0DCAF8D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2726" y="1561905"/>
            <a:ext cx="1486137" cy="1047276"/>
          </a:xfrm>
          <a:prstGeom prst="rect">
            <a:avLst/>
          </a:prstGeom>
        </p:spPr>
      </p:pic>
      <p:pic>
        <p:nvPicPr>
          <p:cNvPr id="27" name="Picture 26">
            <a:extLst>
              <a:ext uri="{FF2B5EF4-FFF2-40B4-BE49-F238E27FC236}">
                <a16:creationId xmlns:a16="http://schemas.microsoft.com/office/drawing/2014/main" id="{A31130CA-10B0-48C7-A25F-1A901D0218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477" y="2709655"/>
            <a:ext cx="1486137" cy="1047276"/>
          </a:xfrm>
          <a:prstGeom prst="rect">
            <a:avLst/>
          </a:prstGeom>
        </p:spPr>
      </p:pic>
      <p:pic>
        <p:nvPicPr>
          <p:cNvPr id="30" name="Picture 29">
            <a:extLst>
              <a:ext uri="{FF2B5EF4-FFF2-40B4-BE49-F238E27FC236}">
                <a16:creationId xmlns:a16="http://schemas.microsoft.com/office/drawing/2014/main" id="{6A8DE9A2-4D92-4868-A8C5-ACC8D95030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2022" y="3883825"/>
            <a:ext cx="1486139" cy="1047277"/>
          </a:xfrm>
          <a:prstGeom prst="rect">
            <a:avLst/>
          </a:prstGeom>
        </p:spPr>
      </p:pic>
      <p:pic>
        <p:nvPicPr>
          <p:cNvPr id="34" name="Picture 33">
            <a:extLst>
              <a:ext uri="{FF2B5EF4-FFF2-40B4-BE49-F238E27FC236}">
                <a16:creationId xmlns:a16="http://schemas.microsoft.com/office/drawing/2014/main" id="{6149128D-C9A2-41A3-A3F5-1AAAEE5D6D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1286" y="3883826"/>
            <a:ext cx="1486137" cy="1047276"/>
          </a:xfrm>
          <a:prstGeom prst="rect">
            <a:avLst/>
          </a:prstGeom>
        </p:spPr>
      </p:pic>
      <p:pic>
        <p:nvPicPr>
          <p:cNvPr id="35" name="Picture 34">
            <a:extLst>
              <a:ext uri="{FF2B5EF4-FFF2-40B4-BE49-F238E27FC236}">
                <a16:creationId xmlns:a16="http://schemas.microsoft.com/office/drawing/2014/main" id="{FDDF2BAE-A183-4C3B-8FD6-CC817E57CD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1286" y="1561905"/>
            <a:ext cx="1486137" cy="1047276"/>
          </a:xfrm>
          <a:prstGeom prst="rect">
            <a:avLst/>
          </a:prstGeom>
        </p:spPr>
      </p:pic>
      <p:pic>
        <p:nvPicPr>
          <p:cNvPr id="36" name="Picture 35">
            <a:extLst>
              <a:ext uri="{FF2B5EF4-FFF2-40B4-BE49-F238E27FC236}">
                <a16:creationId xmlns:a16="http://schemas.microsoft.com/office/drawing/2014/main" id="{672C9F9D-0F08-49D3-BF9E-B94C9FB20E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9482" y="2709653"/>
            <a:ext cx="1486139" cy="1047277"/>
          </a:xfrm>
          <a:prstGeom prst="rect">
            <a:avLst/>
          </a:prstGeom>
        </p:spPr>
      </p:pic>
      <p:pic>
        <p:nvPicPr>
          <p:cNvPr id="37" name="Picture 36">
            <a:extLst>
              <a:ext uri="{FF2B5EF4-FFF2-40B4-BE49-F238E27FC236}">
                <a16:creationId xmlns:a16="http://schemas.microsoft.com/office/drawing/2014/main" id="{783AE89C-CC46-4558-B3CB-189E4AC5FC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92023" y="2720075"/>
            <a:ext cx="1486139" cy="1047277"/>
          </a:xfrm>
          <a:prstGeom prst="rect">
            <a:avLst/>
          </a:prstGeom>
        </p:spPr>
      </p:pic>
      <p:pic>
        <p:nvPicPr>
          <p:cNvPr id="38" name="Picture 37">
            <a:extLst>
              <a:ext uri="{FF2B5EF4-FFF2-40B4-BE49-F238E27FC236}">
                <a16:creationId xmlns:a16="http://schemas.microsoft.com/office/drawing/2014/main" id="{847323D0-E3AB-4573-A7B6-B8E7AC598E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20985" y="1561905"/>
            <a:ext cx="1486137" cy="1047276"/>
          </a:xfrm>
          <a:prstGeom prst="rect">
            <a:avLst/>
          </a:prstGeom>
        </p:spPr>
      </p:pic>
      <p:pic>
        <p:nvPicPr>
          <p:cNvPr id="42" name="Picture 41">
            <a:extLst>
              <a:ext uri="{FF2B5EF4-FFF2-40B4-BE49-F238E27FC236}">
                <a16:creationId xmlns:a16="http://schemas.microsoft.com/office/drawing/2014/main" id="{A14F9A56-B68C-4597-B70F-C00E2B39741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22203" y="1561905"/>
            <a:ext cx="1486137" cy="1047276"/>
          </a:xfrm>
          <a:prstGeom prst="rect">
            <a:avLst/>
          </a:prstGeom>
        </p:spPr>
      </p:pic>
      <p:pic>
        <p:nvPicPr>
          <p:cNvPr id="43" name="Picture 42">
            <a:extLst>
              <a:ext uri="{FF2B5EF4-FFF2-40B4-BE49-F238E27FC236}">
                <a16:creationId xmlns:a16="http://schemas.microsoft.com/office/drawing/2014/main" id="{F537A2C2-BC36-4DDF-A670-B2DB617C6E5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22203" y="2720075"/>
            <a:ext cx="1471349" cy="1036855"/>
          </a:xfrm>
          <a:prstGeom prst="rect">
            <a:avLst/>
          </a:prstGeom>
        </p:spPr>
      </p:pic>
      <p:pic>
        <p:nvPicPr>
          <p:cNvPr id="44" name="Picture 43">
            <a:extLst>
              <a:ext uri="{FF2B5EF4-FFF2-40B4-BE49-F238E27FC236}">
                <a16:creationId xmlns:a16="http://schemas.microsoft.com/office/drawing/2014/main" id="{59080BAE-45EC-4FEE-A33D-F3192512693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59757" y="3861197"/>
            <a:ext cx="1471349" cy="1036855"/>
          </a:xfrm>
          <a:prstGeom prst="rect">
            <a:avLst/>
          </a:prstGeom>
        </p:spPr>
      </p:pic>
      <p:pic>
        <p:nvPicPr>
          <p:cNvPr id="45" name="Content Placeholder 44">
            <a:extLst>
              <a:ext uri="{FF2B5EF4-FFF2-40B4-BE49-F238E27FC236}">
                <a16:creationId xmlns:a16="http://schemas.microsoft.com/office/drawing/2014/main" id="{A522C2E4-A77D-428C-8F35-954003BF88C8}"/>
              </a:ext>
            </a:extLst>
          </p:cNvPr>
          <p:cNvPicPr>
            <a:picLocks noGrp="1" noChangeAspect="1"/>
          </p:cNvPicPr>
          <p:nvPr>
            <p:ph idx="1"/>
          </p:nvPr>
        </p:nvPicPr>
        <p:blipFill>
          <a:blip r:embed="rId7" cstate="email">
            <a:extLst>
              <a:ext uri="{28A0092B-C50C-407E-A947-70E740481C1C}">
                <a14:useLocalDpi xmlns:a14="http://schemas.microsoft.com/office/drawing/2010/main"/>
              </a:ext>
            </a:extLst>
          </a:blip>
          <a:stretch>
            <a:fillRect/>
          </a:stretch>
        </p:blipFill>
        <p:spPr>
          <a:xfrm>
            <a:off x="9720984" y="3850776"/>
            <a:ext cx="1486137" cy="1047276"/>
          </a:xfrm>
          <a:prstGeom prst="rect">
            <a:avLst/>
          </a:prstGeom>
        </p:spPr>
      </p:pic>
      <p:pic>
        <p:nvPicPr>
          <p:cNvPr id="47" name="Picture 46">
            <a:extLst>
              <a:ext uri="{FF2B5EF4-FFF2-40B4-BE49-F238E27FC236}">
                <a16:creationId xmlns:a16="http://schemas.microsoft.com/office/drawing/2014/main" id="{D9451AE2-E7DA-4BDD-B652-2F644B817BA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59756" y="1561905"/>
            <a:ext cx="1449802" cy="1047276"/>
          </a:xfrm>
          <a:prstGeom prst="rect">
            <a:avLst/>
          </a:prstGeom>
        </p:spPr>
      </p:pic>
      <p:pic>
        <p:nvPicPr>
          <p:cNvPr id="48" name="Picture 47">
            <a:extLst>
              <a:ext uri="{FF2B5EF4-FFF2-40B4-BE49-F238E27FC236}">
                <a16:creationId xmlns:a16="http://schemas.microsoft.com/office/drawing/2014/main" id="{600694FB-1E5C-49A6-B565-76D0B478D29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52373" y="3852655"/>
            <a:ext cx="1486137" cy="1047276"/>
          </a:xfrm>
          <a:prstGeom prst="rect">
            <a:avLst/>
          </a:prstGeom>
        </p:spPr>
      </p:pic>
      <p:pic>
        <p:nvPicPr>
          <p:cNvPr id="49" name="Picture 48">
            <a:extLst>
              <a:ext uri="{FF2B5EF4-FFF2-40B4-BE49-F238E27FC236}">
                <a16:creationId xmlns:a16="http://schemas.microsoft.com/office/drawing/2014/main" id="{5D796CCA-6B56-4E7A-9132-3E007D7F727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714820" y="2720075"/>
            <a:ext cx="1471350" cy="1036855"/>
          </a:xfrm>
          <a:prstGeom prst="rect">
            <a:avLst/>
          </a:prstGeom>
        </p:spPr>
      </p:pic>
      <p:pic>
        <p:nvPicPr>
          <p:cNvPr id="50" name="Picture 49">
            <a:extLst>
              <a:ext uri="{FF2B5EF4-FFF2-40B4-BE49-F238E27FC236}">
                <a16:creationId xmlns:a16="http://schemas.microsoft.com/office/drawing/2014/main" id="{7E4B08A9-76AD-4C0D-AE3C-CF4820F87C1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59756" y="2727413"/>
            <a:ext cx="1471350" cy="1036855"/>
          </a:xfrm>
          <a:prstGeom prst="rect">
            <a:avLst/>
          </a:prstGeom>
        </p:spPr>
      </p:pic>
    </p:spTree>
    <p:extLst>
      <p:ext uri="{BB962C8B-B14F-4D97-AF65-F5344CB8AC3E}">
        <p14:creationId xmlns:p14="http://schemas.microsoft.com/office/powerpoint/2010/main" val="346468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F90AD04-1C42-D34E-9B09-4B68BD89B676}"/>
              </a:ext>
            </a:extLst>
          </p:cNvPr>
          <p:cNvSpPr/>
          <p:nvPr/>
        </p:nvSpPr>
        <p:spPr>
          <a:xfrm>
            <a:off x="5661660" y="937979"/>
            <a:ext cx="868680" cy="8686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400" b="1">
              <a:latin typeface="Arial" panose="020B0604020202020204" pitchFamily="34" charset="0"/>
              <a:ea typeface="Arial"/>
              <a:cs typeface="Arial" panose="020B0604020202020204" pitchFamily="34" charset="0"/>
            </a:endParaRPr>
          </a:p>
        </p:txBody>
      </p:sp>
      <p:cxnSp>
        <p:nvCxnSpPr>
          <p:cNvPr id="7" name="Straight Connector 6">
            <a:extLst>
              <a:ext uri="{FF2B5EF4-FFF2-40B4-BE49-F238E27FC236}">
                <a16:creationId xmlns:a16="http://schemas.microsoft.com/office/drawing/2014/main" id="{C6DBA12B-4C97-0F45-88D2-1445150DF3DB}"/>
              </a:ext>
            </a:extLst>
          </p:cNvPr>
          <p:cNvCxnSpPr>
            <a:cxnSpLocks/>
          </p:cNvCxnSpPr>
          <p:nvPr/>
        </p:nvCxnSpPr>
        <p:spPr>
          <a:xfrm>
            <a:off x="1531142" y="2527679"/>
            <a:ext cx="0" cy="211846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842BA20-2DC2-4F4A-802F-1B68FDCEF4A8}"/>
              </a:ext>
            </a:extLst>
          </p:cNvPr>
          <p:cNvCxnSpPr>
            <a:cxnSpLocks/>
          </p:cNvCxnSpPr>
          <p:nvPr/>
        </p:nvCxnSpPr>
        <p:spPr>
          <a:xfrm>
            <a:off x="10283845" y="2527679"/>
            <a:ext cx="0" cy="211846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8A710D6-4A2F-C148-9CF6-6937AD5AF0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7132" y="1163451"/>
            <a:ext cx="417736" cy="417736"/>
          </a:xfrm>
          <a:prstGeom prst="rect">
            <a:avLst/>
          </a:prstGeom>
        </p:spPr>
      </p:pic>
      <p:sp>
        <p:nvSpPr>
          <p:cNvPr id="4" name="Slide Number Placeholder 3">
            <a:extLst>
              <a:ext uri="{FF2B5EF4-FFF2-40B4-BE49-F238E27FC236}">
                <a16:creationId xmlns:a16="http://schemas.microsoft.com/office/drawing/2014/main" id="{D58CF9DF-64FC-2D43-99E9-0953A3FF248F}"/>
              </a:ext>
            </a:extLst>
          </p:cNvPr>
          <p:cNvSpPr>
            <a:spLocks noGrp="1"/>
          </p:cNvSpPr>
          <p:nvPr>
            <p:ph type="sldNum" sz="quarter" idx="12"/>
          </p:nvPr>
        </p:nvSpPr>
        <p:spPr/>
        <p:txBody>
          <a:bodyPr/>
          <a:lstStyle/>
          <a:p>
            <a:fld id="{D6CDAAEE-A9DE-FC47-AAC8-03389D2351D9}" type="slidenum">
              <a:rPr lang="en-US" smtClean="0"/>
              <a:pPr/>
              <a:t>7</a:t>
            </a:fld>
            <a:endParaRPr lang="en-US"/>
          </a:p>
        </p:txBody>
      </p:sp>
      <p:sp>
        <p:nvSpPr>
          <p:cNvPr id="12" name="Rectangle 11">
            <a:extLst>
              <a:ext uri="{FF2B5EF4-FFF2-40B4-BE49-F238E27FC236}">
                <a16:creationId xmlns:a16="http://schemas.microsoft.com/office/drawing/2014/main" id="{BDD422DE-6CA2-5542-B3E8-09747950C7AC}"/>
              </a:ext>
            </a:extLst>
          </p:cNvPr>
          <p:cNvSpPr/>
          <p:nvPr/>
        </p:nvSpPr>
        <p:spPr>
          <a:xfrm>
            <a:off x="2591798" y="2366328"/>
            <a:ext cx="6797924" cy="707886"/>
          </a:xfrm>
          <a:prstGeom prst="rect">
            <a:avLst/>
          </a:prstGeom>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The Solution</a:t>
            </a:r>
          </a:p>
        </p:txBody>
      </p:sp>
    </p:spTree>
    <p:extLst>
      <p:ext uri="{BB962C8B-B14F-4D97-AF65-F5344CB8AC3E}">
        <p14:creationId xmlns:p14="http://schemas.microsoft.com/office/powerpoint/2010/main" val="263482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C24325-238A-2649-A57A-1455A6ED7AB5}"/>
              </a:ext>
            </a:extLst>
          </p:cNvPr>
          <p:cNvSpPr>
            <a:spLocks noGrp="1"/>
          </p:cNvSpPr>
          <p:nvPr>
            <p:ph type="title"/>
          </p:nvPr>
        </p:nvSpPr>
        <p:spPr/>
        <p:txBody>
          <a:bodyPr/>
          <a:lstStyle/>
          <a:p>
            <a:r>
              <a:rPr lang="en-US" dirty="0"/>
              <a:t>ColorWorks Value Proposition</a:t>
            </a:r>
          </a:p>
        </p:txBody>
      </p:sp>
      <p:sp>
        <p:nvSpPr>
          <p:cNvPr id="2" name="Slide Number Placeholder 1">
            <a:extLst>
              <a:ext uri="{FF2B5EF4-FFF2-40B4-BE49-F238E27FC236}">
                <a16:creationId xmlns:a16="http://schemas.microsoft.com/office/drawing/2014/main" id="{437EAB09-B4FA-BA4A-A68C-2A5CE6006A79}"/>
              </a:ext>
            </a:extLst>
          </p:cNvPr>
          <p:cNvSpPr>
            <a:spLocks noGrp="1"/>
          </p:cNvSpPr>
          <p:nvPr>
            <p:ph type="sldNum" sz="quarter" idx="12"/>
          </p:nvPr>
        </p:nvSpPr>
        <p:spPr/>
        <p:txBody>
          <a:bodyPr/>
          <a:lstStyle/>
          <a:p>
            <a:fld id="{D6CDAAEE-A9DE-FC47-AAC8-03389D2351D9}" type="slidenum">
              <a:rPr lang="en-US" smtClean="0"/>
              <a:pPr/>
              <a:t>8</a:t>
            </a:fld>
            <a:endParaRPr lang="en-US"/>
          </a:p>
        </p:txBody>
      </p:sp>
      <p:sp>
        <p:nvSpPr>
          <p:cNvPr id="14" name="Rectangle 13">
            <a:extLst>
              <a:ext uri="{FF2B5EF4-FFF2-40B4-BE49-F238E27FC236}">
                <a16:creationId xmlns:a16="http://schemas.microsoft.com/office/drawing/2014/main" id="{8E37BA44-749B-2A41-A928-ECC8FEB48336}"/>
              </a:ext>
            </a:extLst>
          </p:cNvPr>
          <p:cNvSpPr/>
          <p:nvPr/>
        </p:nvSpPr>
        <p:spPr bwMode="auto">
          <a:xfrm>
            <a:off x="5099384" y="1597338"/>
            <a:ext cx="6566267" cy="4436828"/>
          </a:xfrm>
          <a:prstGeom prst="rect">
            <a:avLst/>
          </a:prstGeom>
          <a:noFill/>
          <a:ln w="1270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0"/>
              </a:spcBef>
              <a:spcAft>
                <a:spcPts val="1200"/>
              </a:spcAft>
              <a:buClrTx/>
              <a:buSzTx/>
              <a:tabLst/>
            </a:pPr>
            <a:r>
              <a:rPr lang="en-US" sz="2200" dirty="0">
                <a:solidFill>
                  <a:schemeClr val="bg1"/>
                </a:solidFill>
                <a:latin typeface="Arial" panose="020B0604020202020204" pitchFamily="34" charset="0"/>
                <a:ea typeface="ＭＳ Ｐゴシック" charset="0"/>
                <a:cs typeface="Arial" panose="020B0604020202020204" pitchFamily="34" charset="0"/>
              </a:rPr>
              <a:t>Epson ColorWorks printers:</a:t>
            </a:r>
          </a:p>
          <a:p>
            <a:pPr marL="285750" indent="-285750" fontAlgn="base">
              <a:spcBef>
                <a:spcPct val="0"/>
              </a:spcBef>
              <a:spcAft>
                <a:spcPts val="1200"/>
              </a:spcAft>
              <a:buFont typeface="Arial" panose="020B0604020202020204" pitchFamily="34" charset="0"/>
              <a:buChar char="•"/>
            </a:pPr>
            <a:r>
              <a:rPr lang="en-US" sz="2200" dirty="0">
                <a:solidFill>
                  <a:schemeClr val="bg1"/>
                </a:solidFill>
                <a:latin typeface="Arial" panose="020B0604020202020204" pitchFamily="34" charset="0"/>
                <a:ea typeface="ＭＳ Ｐゴシック" charset="0"/>
                <a:cs typeface="Arial" panose="020B0604020202020204" pitchFamily="34" charset="0"/>
              </a:rPr>
              <a:t>Effortlessly handle variable color content, custom label designs, diverse sizes, and evolving requirements </a:t>
            </a:r>
          </a:p>
          <a:p>
            <a:pPr marL="285750" indent="-285750" fontAlgn="base">
              <a:spcBef>
                <a:spcPct val="0"/>
              </a:spcBef>
              <a:spcAft>
                <a:spcPts val="1200"/>
              </a:spcAft>
              <a:buFont typeface="Arial" panose="020B0604020202020204" pitchFamily="34" charset="0"/>
              <a:buChar char="•"/>
            </a:pPr>
            <a:r>
              <a:rPr lang="en-US" sz="2200" dirty="0">
                <a:solidFill>
                  <a:schemeClr val="bg1"/>
                </a:solidFill>
                <a:latin typeface="Arial" panose="020B0604020202020204" pitchFamily="34" charset="0"/>
                <a:ea typeface="ＭＳ Ｐゴシック" charset="0"/>
                <a:cs typeface="Arial" panose="020B0604020202020204" pitchFamily="34" charset="0"/>
              </a:rPr>
              <a:t>High resolution images, barcodes, and text</a:t>
            </a:r>
          </a:p>
          <a:p>
            <a:pPr marL="285750" indent="-285750" fontAlgn="base">
              <a:spcBef>
                <a:spcPct val="0"/>
              </a:spcBef>
              <a:spcAft>
                <a:spcPts val="1200"/>
              </a:spcAft>
              <a:buFont typeface="Arial" panose="020B0604020202020204" pitchFamily="34" charset="0"/>
              <a:buChar char="•"/>
            </a:pPr>
            <a:r>
              <a:rPr lang="en-US" sz="2200" dirty="0">
                <a:solidFill>
                  <a:schemeClr val="bg1"/>
                </a:solidFill>
                <a:latin typeface="Arial" panose="020B0604020202020204" pitchFamily="34" charset="0"/>
                <a:ea typeface="ＭＳ Ｐゴシック" charset="0"/>
                <a:cs typeface="Arial" panose="020B0604020202020204" pitchFamily="34" charset="0"/>
              </a:rPr>
              <a:t>Eliminate pre-printed labels</a:t>
            </a:r>
          </a:p>
          <a:p>
            <a:pPr marL="285750" indent="-285750" fontAlgn="base">
              <a:spcBef>
                <a:spcPct val="0"/>
              </a:spcBef>
              <a:spcAft>
                <a:spcPts val="1200"/>
              </a:spcAft>
              <a:buFont typeface="Arial" panose="020B0604020202020204" pitchFamily="34" charset="0"/>
              <a:buChar char="•"/>
            </a:pPr>
            <a:r>
              <a:rPr lang="en-US" sz="2200" dirty="0">
                <a:solidFill>
                  <a:schemeClr val="bg1"/>
                </a:solidFill>
                <a:latin typeface="Arial" panose="020B0604020202020204" pitchFamily="34" charset="0"/>
                <a:ea typeface="ＭＳ Ｐゴシック" charset="0"/>
                <a:cs typeface="Arial" panose="020B0604020202020204" pitchFamily="34" charset="0"/>
              </a:rPr>
              <a:t>BS5609 certified labels last under extreme conditions</a:t>
            </a:r>
          </a:p>
          <a:p>
            <a:pPr marL="285750" indent="-285750" fontAlgn="base">
              <a:spcBef>
                <a:spcPct val="0"/>
              </a:spcBef>
              <a:spcAft>
                <a:spcPts val="1200"/>
              </a:spcAft>
              <a:buFont typeface="Arial" panose="020B0604020202020204" pitchFamily="34" charset="0"/>
              <a:buChar char="•"/>
            </a:pPr>
            <a:r>
              <a:rPr lang="en-US" sz="2200" dirty="0">
                <a:solidFill>
                  <a:schemeClr val="bg1"/>
                </a:solidFill>
                <a:latin typeface="Arial" panose="020B0604020202020204" pitchFamily="34" charset="0"/>
                <a:ea typeface="ＭＳ Ｐゴシック" charset="0"/>
                <a:cs typeface="Arial" panose="020B0604020202020204" pitchFamily="34" charset="0"/>
              </a:rPr>
              <a:t>Connectivity with required enterprise software</a:t>
            </a:r>
          </a:p>
          <a:p>
            <a:pPr marL="342900" marR="0"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pPr>
            <a:r>
              <a:rPr lang="en-US" sz="2200" dirty="0">
                <a:solidFill>
                  <a:schemeClr val="bg1"/>
                </a:solidFill>
                <a:latin typeface="Arial" panose="020B0604020202020204" pitchFamily="34" charset="0"/>
                <a:ea typeface="ＭＳ Ｐゴシック" charset="0"/>
                <a:cs typeface="Arial" panose="020B0604020202020204" pitchFamily="34" charset="0"/>
              </a:rPr>
              <a:t>Smooth integration into production workflow with its ZPL II, I/O port, and peeler features</a:t>
            </a:r>
          </a:p>
          <a:p>
            <a:pPr marL="342900" marR="0"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pPr>
            <a:endParaRPr lang="en-US" sz="2000"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8" name="Picture 7">
            <a:extLst>
              <a:ext uri="{FF2B5EF4-FFF2-40B4-BE49-F238E27FC236}">
                <a16:creationId xmlns:a16="http://schemas.microsoft.com/office/drawing/2014/main" id="{7E101095-5CA5-49D8-B7D7-158C6FEB9F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918" y="1923512"/>
            <a:ext cx="3298229" cy="3571015"/>
          </a:xfrm>
          <a:prstGeom prst="rect">
            <a:avLst/>
          </a:prstGeom>
        </p:spPr>
      </p:pic>
    </p:spTree>
    <p:extLst>
      <p:ext uri="{BB962C8B-B14F-4D97-AF65-F5344CB8AC3E}">
        <p14:creationId xmlns:p14="http://schemas.microsoft.com/office/powerpoint/2010/main" val="377238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48A3C-DD87-F946-B8B0-FAFAF88C771C}"/>
              </a:ext>
            </a:extLst>
          </p:cNvPr>
          <p:cNvSpPr>
            <a:spLocks noGrp="1"/>
          </p:cNvSpPr>
          <p:nvPr>
            <p:ph type="title"/>
          </p:nvPr>
        </p:nvSpPr>
        <p:spPr/>
        <p:txBody>
          <a:bodyPr/>
          <a:lstStyle/>
          <a:p>
            <a:r>
              <a:rPr lang="en-US"/>
              <a:t>Product Lineup</a:t>
            </a:r>
            <a:endParaRPr lang="en-US" dirty="0"/>
          </a:p>
        </p:txBody>
      </p:sp>
      <p:sp>
        <p:nvSpPr>
          <p:cNvPr id="13" name="Slide Number Placeholder 12">
            <a:extLst>
              <a:ext uri="{FF2B5EF4-FFF2-40B4-BE49-F238E27FC236}">
                <a16:creationId xmlns:a16="http://schemas.microsoft.com/office/drawing/2014/main" id="{2220D639-4FF6-0446-BD4A-BAFDD134BA88}"/>
              </a:ext>
            </a:extLst>
          </p:cNvPr>
          <p:cNvSpPr>
            <a:spLocks noGrp="1"/>
          </p:cNvSpPr>
          <p:nvPr>
            <p:ph type="sldNum" sz="quarter" idx="12"/>
          </p:nvPr>
        </p:nvSpPr>
        <p:spPr/>
        <p:txBody>
          <a:bodyPr/>
          <a:lstStyle/>
          <a:p>
            <a:fld id="{D6CDAAEE-A9DE-FC47-AAC8-03389D2351D9}" type="slidenum">
              <a:rPr lang="en-US" smtClean="0"/>
              <a:pPr/>
              <a:t>9</a:t>
            </a:fld>
            <a:endParaRPr lang="en-US"/>
          </a:p>
        </p:txBody>
      </p:sp>
      <p:pic>
        <p:nvPicPr>
          <p:cNvPr id="14" name="Picture 5">
            <a:extLst>
              <a:ext uri="{FF2B5EF4-FFF2-40B4-BE49-F238E27FC236}">
                <a16:creationId xmlns:a16="http://schemas.microsoft.com/office/drawing/2014/main" id="{0179A342-358E-4A83-89ED-FA5FAF60A4B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365337" y="1447478"/>
            <a:ext cx="1075858" cy="79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図 11">
            <a:extLst>
              <a:ext uri="{FF2B5EF4-FFF2-40B4-BE49-F238E27FC236}">
                <a16:creationId xmlns:a16="http://schemas.microsoft.com/office/drawing/2014/main" id="{7B089BE0-18D6-4650-9E54-C0DB2EC11F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4774" y="1434456"/>
            <a:ext cx="1201890" cy="901417"/>
          </a:xfrm>
          <a:prstGeom prst="rect">
            <a:avLst/>
          </a:prstGeom>
        </p:spPr>
      </p:pic>
      <p:graphicFrame>
        <p:nvGraphicFramePr>
          <p:cNvPr id="5" name="Table 4">
            <a:extLst>
              <a:ext uri="{FF2B5EF4-FFF2-40B4-BE49-F238E27FC236}">
                <a16:creationId xmlns:a16="http://schemas.microsoft.com/office/drawing/2014/main" id="{115DC866-3A84-4BAE-A162-344A25B876AF}"/>
              </a:ext>
            </a:extLst>
          </p:cNvPr>
          <p:cNvGraphicFramePr>
            <a:graphicFrameLocks noGrp="1"/>
          </p:cNvGraphicFramePr>
          <p:nvPr/>
        </p:nvGraphicFramePr>
        <p:xfrm>
          <a:off x="1857138" y="2283232"/>
          <a:ext cx="7569681" cy="3774746"/>
        </p:xfrm>
        <a:graphic>
          <a:graphicData uri="http://schemas.openxmlformats.org/drawingml/2006/table">
            <a:tbl>
              <a:tblPr firstRow="1" bandRow="1">
                <a:tableStyleId>{5C22544A-7EE6-4342-B048-85BDC9FD1C3A}</a:tableStyleId>
              </a:tblPr>
              <a:tblGrid>
                <a:gridCol w="1554281">
                  <a:extLst>
                    <a:ext uri="{9D8B030D-6E8A-4147-A177-3AD203B41FA5}">
                      <a16:colId xmlns:a16="http://schemas.microsoft.com/office/drawing/2014/main" val="1586790391"/>
                    </a:ext>
                  </a:extLst>
                </a:gridCol>
                <a:gridCol w="1203080">
                  <a:extLst>
                    <a:ext uri="{9D8B030D-6E8A-4147-A177-3AD203B41FA5}">
                      <a16:colId xmlns:a16="http://schemas.microsoft.com/office/drawing/2014/main" val="3827435161"/>
                    </a:ext>
                  </a:extLst>
                </a:gridCol>
                <a:gridCol w="1203080">
                  <a:extLst>
                    <a:ext uri="{9D8B030D-6E8A-4147-A177-3AD203B41FA5}">
                      <a16:colId xmlns:a16="http://schemas.microsoft.com/office/drawing/2014/main" val="539562158"/>
                    </a:ext>
                  </a:extLst>
                </a:gridCol>
                <a:gridCol w="1203080">
                  <a:extLst>
                    <a:ext uri="{9D8B030D-6E8A-4147-A177-3AD203B41FA5}">
                      <a16:colId xmlns:a16="http://schemas.microsoft.com/office/drawing/2014/main" val="2744683229"/>
                    </a:ext>
                  </a:extLst>
                </a:gridCol>
                <a:gridCol w="1203080">
                  <a:extLst>
                    <a:ext uri="{9D8B030D-6E8A-4147-A177-3AD203B41FA5}">
                      <a16:colId xmlns:a16="http://schemas.microsoft.com/office/drawing/2014/main" val="3283549710"/>
                    </a:ext>
                  </a:extLst>
                </a:gridCol>
                <a:gridCol w="1203080">
                  <a:extLst>
                    <a:ext uri="{9D8B030D-6E8A-4147-A177-3AD203B41FA5}">
                      <a16:colId xmlns:a16="http://schemas.microsoft.com/office/drawing/2014/main" val="1535721828"/>
                    </a:ext>
                  </a:extLst>
                </a:gridCol>
              </a:tblGrid>
              <a:tr h="91440">
                <a:tc>
                  <a:txBody>
                    <a:bodyPr/>
                    <a:lstStyle/>
                    <a:p>
                      <a:r>
                        <a:rPr lang="en-US" sz="1200" b="1" dirty="0">
                          <a:effectLst/>
                          <a:latin typeface="+mj-lt"/>
                        </a:rPr>
                        <a:t>Attribute</a:t>
                      </a:r>
                    </a:p>
                  </a:txBody>
                  <a:tcPr marL="65283" marR="65283" marT="32641" marB="32641" anchor="ctr"/>
                </a:tc>
                <a:tc>
                  <a:txBody>
                    <a:bodyPr/>
                    <a:lstStyle/>
                    <a:p>
                      <a:pPr algn="ctr"/>
                      <a:r>
                        <a:rPr lang="en-US" sz="1200" b="1" dirty="0">
                          <a:effectLst/>
                          <a:latin typeface="+mj-lt"/>
                        </a:rPr>
                        <a:t>C6000</a:t>
                      </a:r>
                    </a:p>
                  </a:txBody>
                  <a:tcPr marL="65283" marR="65283" marT="32641" marB="32641" anchor="ctr"/>
                </a:tc>
                <a:tc>
                  <a:txBody>
                    <a:bodyPr/>
                    <a:lstStyle/>
                    <a:p>
                      <a:pPr algn="ctr"/>
                      <a:r>
                        <a:rPr lang="en-US" sz="1200" b="1" dirty="0">
                          <a:effectLst/>
                          <a:latin typeface="+mj-lt"/>
                        </a:rPr>
                        <a:t>C6500</a:t>
                      </a:r>
                    </a:p>
                  </a:txBody>
                  <a:tcPr marL="65283" marR="65283" marT="32641" marB="32641" anchor="ctr"/>
                </a:tc>
                <a:tc>
                  <a:txBody>
                    <a:bodyPr/>
                    <a:lstStyle/>
                    <a:p>
                      <a:pPr algn="ctr"/>
                      <a:r>
                        <a:rPr lang="en-US" sz="1200" b="1" dirty="0">
                          <a:effectLst/>
                          <a:latin typeface="+mj-lt"/>
                        </a:rPr>
                        <a:t>C7500G</a:t>
                      </a:r>
                    </a:p>
                  </a:txBody>
                  <a:tcPr marL="65283" marR="65283" marT="32641" marB="32641" anchor="ctr"/>
                </a:tc>
                <a:tc>
                  <a:txBody>
                    <a:bodyPr/>
                    <a:lstStyle/>
                    <a:p>
                      <a:pPr algn="ctr"/>
                      <a:r>
                        <a:rPr lang="en-US" sz="1200" b="1" dirty="0">
                          <a:effectLst/>
                          <a:latin typeface="+mj-lt"/>
                        </a:rPr>
                        <a:t>C7500</a:t>
                      </a:r>
                    </a:p>
                  </a:txBody>
                  <a:tcPr marL="65283" marR="65283" marT="32641" marB="32641" anchor="ctr"/>
                </a:tc>
                <a:tc>
                  <a:txBody>
                    <a:bodyPr/>
                    <a:lstStyle/>
                    <a:p>
                      <a:pPr algn="ctr"/>
                      <a:r>
                        <a:rPr lang="en-US" sz="1200" b="1" dirty="0">
                          <a:effectLst/>
                          <a:latin typeface="+mj-lt"/>
                        </a:rPr>
                        <a:t>C3500</a:t>
                      </a:r>
                    </a:p>
                  </a:txBody>
                  <a:tcPr marL="65283" marR="65283" marT="32641" marB="32641" anchor="ctr"/>
                </a:tc>
                <a:extLst>
                  <a:ext uri="{0D108BD9-81ED-4DB2-BD59-A6C34878D82A}">
                    <a16:rowId xmlns:a16="http://schemas.microsoft.com/office/drawing/2014/main" val="1052058269"/>
                  </a:ext>
                </a:extLst>
              </a:tr>
              <a:tr h="91440">
                <a:tc>
                  <a:txBody>
                    <a:bodyPr/>
                    <a:lstStyle/>
                    <a:p>
                      <a:r>
                        <a:rPr lang="en-US" sz="1200" dirty="0">
                          <a:solidFill>
                            <a:schemeClr val="tx1"/>
                          </a:solidFill>
                          <a:effectLst/>
                          <a:latin typeface="+mj-lt"/>
                        </a:rPr>
                        <a:t>MSRP</a:t>
                      </a:r>
                    </a:p>
                  </a:txBody>
                  <a:tcPr marL="65283" marR="65283" marT="32641" marB="32641" anchor="ctr"/>
                </a:tc>
                <a:tc>
                  <a:txBody>
                    <a:bodyPr/>
                    <a:lstStyle/>
                    <a:p>
                      <a:pPr algn="ctr"/>
                      <a:r>
                        <a:rPr lang="en-US" sz="1200" dirty="0">
                          <a:solidFill>
                            <a:schemeClr val="tx1"/>
                          </a:solidFill>
                          <a:effectLst/>
                          <a:latin typeface="+mj-lt"/>
                        </a:rPr>
                        <a:t>$2,580-3,050</a:t>
                      </a:r>
                    </a:p>
                  </a:txBody>
                  <a:tcPr marL="65283" marR="65283" marT="32641" marB="32641" anchor="ctr"/>
                </a:tc>
                <a:tc>
                  <a:txBody>
                    <a:bodyPr/>
                    <a:lstStyle/>
                    <a:p>
                      <a:pPr algn="ctr"/>
                      <a:r>
                        <a:rPr lang="en-US" sz="1200" dirty="0">
                          <a:solidFill>
                            <a:schemeClr val="tx1"/>
                          </a:solidFill>
                          <a:effectLst/>
                          <a:latin typeface="+mj-lt"/>
                        </a:rPr>
                        <a:t>$3,500-3,980</a:t>
                      </a:r>
                    </a:p>
                  </a:txBody>
                  <a:tcPr marL="65283" marR="65283" marT="32641" marB="32641" anchor="ctr"/>
                </a:tc>
                <a:tc>
                  <a:txBody>
                    <a:bodyPr/>
                    <a:lstStyle/>
                    <a:p>
                      <a:pPr algn="ctr"/>
                      <a:r>
                        <a:rPr lang="en-US" sz="1200" dirty="0">
                          <a:solidFill>
                            <a:schemeClr val="tx1"/>
                          </a:solidFill>
                          <a:effectLst/>
                          <a:latin typeface="+mj-lt"/>
                        </a:rPr>
                        <a:t>$8,819</a:t>
                      </a:r>
                    </a:p>
                  </a:txBody>
                  <a:tcPr marL="65283" marR="65283" marT="32641" marB="32641" anchor="ctr"/>
                </a:tc>
                <a:tc>
                  <a:txBody>
                    <a:bodyPr/>
                    <a:lstStyle/>
                    <a:p>
                      <a:pPr algn="ctr"/>
                      <a:r>
                        <a:rPr lang="en-US" sz="1200" dirty="0">
                          <a:solidFill>
                            <a:schemeClr val="tx1"/>
                          </a:solidFill>
                          <a:effectLst/>
                          <a:latin typeface="+mj-lt"/>
                        </a:rPr>
                        <a:t>$8,819</a:t>
                      </a:r>
                    </a:p>
                  </a:txBody>
                  <a:tcPr marL="65283" marR="65283" marT="32641" marB="32641" anchor="ctr"/>
                </a:tc>
                <a:tc>
                  <a:txBody>
                    <a:bodyPr/>
                    <a:lstStyle/>
                    <a:p>
                      <a:pPr algn="ctr"/>
                      <a:r>
                        <a:rPr lang="en-US" sz="1200" dirty="0">
                          <a:solidFill>
                            <a:schemeClr val="tx1"/>
                          </a:solidFill>
                          <a:effectLst/>
                          <a:latin typeface="+mj-lt"/>
                        </a:rPr>
                        <a:t>$1,919</a:t>
                      </a:r>
                    </a:p>
                  </a:txBody>
                  <a:tcPr marL="65283" marR="65283" marT="32641" marB="32641" anchor="ctr"/>
                </a:tc>
                <a:extLst>
                  <a:ext uri="{0D108BD9-81ED-4DB2-BD59-A6C34878D82A}">
                    <a16:rowId xmlns:a16="http://schemas.microsoft.com/office/drawing/2014/main" val="2914379804"/>
                  </a:ext>
                </a:extLst>
              </a:tr>
              <a:tr h="91440">
                <a:tc>
                  <a:txBody>
                    <a:bodyPr/>
                    <a:lstStyle/>
                    <a:p>
                      <a:r>
                        <a:rPr lang="en-US" sz="1200" dirty="0">
                          <a:effectLst/>
                          <a:latin typeface="+mj-lt"/>
                        </a:rPr>
                        <a:t>Print</a:t>
                      </a:r>
                      <a:r>
                        <a:rPr lang="en-US" sz="1200" baseline="0" dirty="0">
                          <a:effectLst/>
                          <a:latin typeface="+mj-lt"/>
                        </a:rPr>
                        <a:t> </a:t>
                      </a:r>
                      <a:r>
                        <a:rPr lang="en-US" sz="1200" dirty="0">
                          <a:effectLst/>
                          <a:latin typeface="+mj-lt"/>
                        </a:rPr>
                        <a:t>speed (inches per second)</a:t>
                      </a:r>
                    </a:p>
                  </a:txBody>
                  <a:tcPr marL="65283" marR="65283" marT="32641" marB="32641" anchor="ctr"/>
                </a:tc>
                <a:tc>
                  <a:txBody>
                    <a:bodyPr/>
                    <a:lstStyle/>
                    <a:p>
                      <a:pPr algn="ctr"/>
                      <a:r>
                        <a:rPr lang="en-US" sz="1200" dirty="0">
                          <a:effectLst/>
                          <a:latin typeface="+mj-lt"/>
                        </a:rPr>
                        <a:t>4.7</a:t>
                      </a:r>
                    </a:p>
                  </a:txBody>
                  <a:tcPr marL="65283" marR="65283" marT="32641" marB="32641" anchor="ctr"/>
                </a:tc>
                <a:tc>
                  <a:txBody>
                    <a:bodyPr/>
                    <a:lstStyle/>
                    <a:p>
                      <a:pPr algn="ctr"/>
                      <a:r>
                        <a:rPr lang="en-US" sz="1200" dirty="0">
                          <a:effectLst/>
                          <a:latin typeface="+mj-lt"/>
                        </a:rPr>
                        <a:t>3.4</a:t>
                      </a:r>
                    </a:p>
                  </a:txBody>
                  <a:tcPr marL="65283" marR="65283" marT="32641" marB="32641" anchor="ctr"/>
                </a:tc>
                <a:tc>
                  <a:txBody>
                    <a:bodyPr/>
                    <a:lstStyle/>
                    <a:p>
                      <a:pPr algn="ctr"/>
                      <a:r>
                        <a:rPr lang="en-US" sz="1200" dirty="0">
                          <a:effectLst/>
                          <a:latin typeface="+mj-lt"/>
                        </a:rPr>
                        <a:t>11.8 </a:t>
                      </a:r>
                      <a:endParaRPr lang="en-US" sz="1200">
                        <a:effectLst/>
                        <a:latin typeface="+mj-lt"/>
                      </a:endParaRPr>
                    </a:p>
                  </a:txBody>
                  <a:tcPr marL="65283" marR="65283" marT="32641" marB="32641" anchor="ctr"/>
                </a:tc>
                <a:tc>
                  <a:txBody>
                    <a:bodyPr/>
                    <a:lstStyle/>
                    <a:p>
                      <a:pPr algn="ctr"/>
                      <a:r>
                        <a:rPr lang="en-US" sz="1200" dirty="0">
                          <a:effectLst/>
                          <a:latin typeface="+mj-lt"/>
                        </a:rPr>
                        <a:t>11.8</a:t>
                      </a:r>
                    </a:p>
                  </a:txBody>
                  <a:tcPr marL="65283" marR="65283" marT="32641" marB="32641" anchor="ctr"/>
                </a:tc>
                <a:tc>
                  <a:txBody>
                    <a:bodyPr/>
                    <a:lstStyle/>
                    <a:p>
                      <a:pPr algn="ctr"/>
                      <a:r>
                        <a:rPr lang="en-US" sz="1200" dirty="0">
                          <a:effectLst/>
                          <a:latin typeface="+mj-lt"/>
                        </a:rPr>
                        <a:t>3.3</a:t>
                      </a:r>
                    </a:p>
                  </a:txBody>
                  <a:tcPr marL="65283" marR="65283" marT="32641" marB="32641" anchor="ctr"/>
                </a:tc>
                <a:extLst>
                  <a:ext uri="{0D108BD9-81ED-4DB2-BD59-A6C34878D82A}">
                    <a16:rowId xmlns:a16="http://schemas.microsoft.com/office/drawing/2014/main" val="2353471715"/>
                  </a:ext>
                </a:extLst>
              </a:tr>
              <a:tr h="91440">
                <a:tc>
                  <a:txBody>
                    <a:bodyPr/>
                    <a:lstStyle/>
                    <a:p>
                      <a:r>
                        <a:rPr lang="en-US" sz="1200" dirty="0">
                          <a:effectLst/>
                          <a:latin typeface="+mj-lt"/>
                        </a:rPr>
                        <a:t>Print</a:t>
                      </a:r>
                      <a:r>
                        <a:rPr lang="en-US" sz="1200" baseline="0" dirty="0">
                          <a:effectLst/>
                          <a:latin typeface="+mj-lt"/>
                        </a:rPr>
                        <a:t> width maximum</a:t>
                      </a:r>
                      <a:endParaRPr lang="en-US" sz="1200" dirty="0">
                        <a:effectLst/>
                        <a:latin typeface="+mj-lt"/>
                      </a:endParaRPr>
                    </a:p>
                  </a:txBody>
                  <a:tcPr marL="65283" marR="65283" marT="32641" marB="32641" anchor="ctr"/>
                </a:tc>
                <a:tc>
                  <a:txBody>
                    <a:bodyPr/>
                    <a:lstStyle/>
                    <a:p>
                      <a:pPr algn="ctr"/>
                      <a:r>
                        <a:rPr lang="en-US" sz="1200" dirty="0">
                          <a:effectLst/>
                          <a:latin typeface="+mj-lt"/>
                        </a:rPr>
                        <a:t>4.25”</a:t>
                      </a:r>
                    </a:p>
                  </a:txBody>
                  <a:tcPr marL="65283" marR="65283" marT="32641" marB="32641" anchor="ctr"/>
                </a:tc>
                <a:tc>
                  <a:txBody>
                    <a:bodyPr/>
                    <a:lstStyle/>
                    <a:p>
                      <a:pPr algn="ctr"/>
                      <a:r>
                        <a:rPr lang="en-US" sz="1200" dirty="0">
                          <a:effectLst/>
                          <a:latin typeface="+mj-lt"/>
                        </a:rPr>
                        <a:t>8.34”</a:t>
                      </a:r>
                    </a:p>
                  </a:txBody>
                  <a:tcPr marL="65283" marR="65283" marT="32641" marB="32641" anchor="ctr"/>
                </a:tc>
                <a:tc>
                  <a:txBody>
                    <a:bodyPr/>
                    <a:lstStyle/>
                    <a:p>
                      <a:pPr algn="ctr"/>
                      <a:r>
                        <a:rPr lang="en-US" sz="1200" dirty="0">
                          <a:effectLst/>
                          <a:latin typeface="+mj-lt"/>
                        </a:rPr>
                        <a:t>4.25”</a:t>
                      </a:r>
                    </a:p>
                  </a:txBody>
                  <a:tcPr marL="65283" marR="65283" marT="32641" marB="32641" anchor="ctr"/>
                </a:tc>
                <a:tc>
                  <a:txBody>
                    <a:bodyPr/>
                    <a:lstStyle/>
                    <a:p>
                      <a:pPr algn="ctr"/>
                      <a:r>
                        <a:rPr lang="en-US" sz="1200" dirty="0">
                          <a:effectLst/>
                          <a:latin typeface="+mj-lt"/>
                        </a:rPr>
                        <a:t>4.25”</a:t>
                      </a:r>
                    </a:p>
                  </a:txBody>
                  <a:tcPr marL="65283" marR="65283" marT="32641" marB="32641" anchor="ctr"/>
                </a:tc>
                <a:tc>
                  <a:txBody>
                    <a:bodyPr/>
                    <a:lstStyle/>
                    <a:p>
                      <a:pPr algn="ctr"/>
                      <a:r>
                        <a:rPr lang="en-US" sz="1200" dirty="0">
                          <a:effectLst/>
                          <a:latin typeface="+mj-lt"/>
                        </a:rPr>
                        <a:t>4.1”</a:t>
                      </a:r>
                    </a:p>
                  </a:txBody>
                  <a:tcPr marL="65283" marR="65283" marT="32641" marB="32641" anchor="ctr"/>
                </a:tc>
                <a:extLst>
                  <a:ext uri="{0D108BD9-81ED-4DB2-BD59-A6C34878D82A}">
                    <a16:rowId xmlns:a16="http://schemas.microsoft.com/office/drawing/2014/main" val="1645890420"/>
                  </a:ext>
                </a:extLst>
              </a:tr>
              <a:tr h="91440">
                <a:tc>
                  <a:txBody>
                    <a:bodyPr/>
                    <a:lstStyle/>
                    <a:p>
                      <a:r>
                        <a:rPr lang="en-US" sz="1200" dirty="0">
                          <a:effectLst/>
                          <a:latin typeface="+mj-lt"/>
                        </a:rPr>
                        <a:t>Resolution</a:t>
                      </a:r>
                    </a:p>
                  </a:txBody>
                  <a:tcPr marL="65283" marR="65283" marT="32641" marB="32641" anchor="ctr"/>
                </a:tc>
                <a:tc>
                  <a:txBody>
                    <a:bodyPr/>
                    <a:lstStyle/>
                    <a:p>
                      <a:pPr algn="ctr"/>
                      <a:r>
                        <a:rPr lang="en-US" sz="1200" dirty="0">
                          <a:effectLst/>
                          <a:latin typeface="+mj-lt"/>
                        </a:rPr>
                        <a:t>1200 x 1200</a:t>
                      </a:r>
                    </a:p>
                  </a:txBody>
                  <a:tcPr marL="65283" marR="65283" marT="32641" marB="32641" anchor="ctr"/>
                </a:tc>
                <a:tc>
                  <a:txBody>
                    <a:bodyPr/>
                    <a:lstStyle/>
                    <a:p>
                      <a:pPr algn="ctr"/>
                      <a:r>
                        <a:rPr lang="en-US" sz="1200" dirty="0">
                          <a:effectLst/>
                          <a:latin typeface="+mj-lt"/>
                        </a:rPr>
                        <a:t>1200 x 1200</a:t>
                      </a:r>
                    </a:p>
                  </a:txBody>
                  <a:tcPr marL="65283" marR="65283" marT="32641" marB="32641" anchor="ctr"/>
                </a:tc>
                <a:tc>
                  <a:txBody>
                    <a:bodyPr/>
                    <a:lstStyle/>
                    <a:p>
                      <a:pPr algn="ctr"/>
                      <a:r>
                        <a:rPr lang="en-US" sz="1200" dirty="0">
                          <a:effectLst/>
                          <a:latin typeface="+mj-lt"/>
                        </a:rPr>
                        <a:t>1200 x 600</a:t>
                      </a:r>
                    </a:p>
                  </a:txBody>
                  <a:tcPr marL="65283" marR="65283" marT="32641" marB="32641" anchor="ctr"/>
                </a:tc>
                <a:tc>
                  <a:txBody>
                    <a:bodyPr/>
                    <a:lstStyle/>
                    <a:p>
                      <a:pPr algn="ctr"/>
                      <a:r>
                        <a:rPr lang="en-US" sz="1200" dirty="0">
                          <a:effectLst/>
                          <a:latin typeface="+mj-lt"/>
                        </a:rPr>
                        <a:t>1200 x 600</a:t>
                      </a:r>
                    </a:p>
                  </a:txBody>
                  <a:tcPr marL="65283" marR="65283" marT="32641" marB="32641" anchor="ctr"/>
                </a:tc>
                <a:tc>
                  <a:txBody>
                    <a:bodyPr/>
                    <a:lstStyle/>
                    <a:p>
                      <a:pPr algn="ctr"/>
                      <a:r>
                        <a:rPr lang="en-US" sz="1200" dirty="0">
                          <a:effectLst/>
                          <a:latin typeface="+mj-lt"/>
                        </a:rPr>
                        <a:t>720 x 360</a:t>
                      </a:r>
                    </a:p>
                  </a:txBody>
                  <a:tcPr marL="65283" marR="65283" marT="32641" marB="32641" anchor="ctr"/>
                </a:tc>
                <a:extLst>
                  <a:ext uri="{0D108BD9-81ED-4DB2-BD59-A6C34878D82A}">
                    <a16:rowId xmlns:a16="http://schemas.microsoft.com/office/drawing/2014/main" val="3692968911"/>
                  </a:ext>
                </a:extLst>
              </a:tr>
              <a:tr h="91440">
                <a:tc>
                  <a:txBody>
                    <a:bodyPr/>
                    <a:lstStyle/>
                    <a:p>
                      <a:r>
                        <a:rPr lang="en-US" sz="1200" dirty="0">
                          <a:effectLst/>
                          <a:latin typeface="+mj-lt"/>
                        </a:rPr>
                        <a:t>BS5609</a:t>
                      </a:r>
                    </a:p>
                  </a:txBody>
                  <a:tcPr marL="65283" marR="65283" marT="32641" marB="32641" anchor="ctr"/>
                </a:tc>
                <a:tc>
                  <a:txBody>
                    <a:bodyPr/>
                    <a:lstStyle/>
                    <a:p>
                      <a:pPr algn="ctr"/>
                      <a:r>
                        <a:rPr lang="en-US" sz="1200" dirty="0">
                          <a:effectLst/>
                          <a:latin typeface="+mj-lt"/>
                        </a:rPr>
                        <a:t>Yes</a:t>
                      </a:r>
                    </a:p>
                  </a:txBody>
                  <a:tcPr marL="65283" marR="65283" marT="32641" marB="32641" anchor="ctr"/>
                </a:tc>
                <a:tc>
                  <a:txBody>
                    <a:bodyPr/>
                    <a:lstStyle/>
                    <a:p>
                      <a:pPr algn="ctr"/>
                      <a:r>
                        <a:rPr lang="en-US" sz="1200" dirty="0">
                          <a:effectLst/>
                          <a:latin typeface="+mj-lt"/>
                        </a:rPr>
                        <a:t>Yes</a:t>
                      </a:r>
                    </a:p>
                  </a:txBody>
                  <a:tcPr marL="65283" marR="65283" marT="32641" marB="32641" anchor="ctr"/>
                </a:tc>
                <a:tc>
                  <a:txBody>
                    <a:bodyPr/>
                    <a:lstStyle/>
                    <a:p>
                      <a:pPr algn="ctr"/>
                      <a:r>
                        <a:rPr lang="en-US" sz="1200" dirty="0">
                          <a:effectLst/>
                          <a:latin typeface="+mj-lt"/>
                        </a:rPr>
                        <a:t>Yes</a:t>
                      </a:r>
                    </a:p>
                  </a:txBody>
                  <a:tcPr marL="65283" marR="65283" marT="32641" marB="32641" anchor="ctr"/>
                </a:tc>
                <a:tc>
                  <a:txBody>
                    <a:bodyPr/>
                    <a:lstStyle/>
                    <a:p>
                      <a:pPr algn="ctr"/>
                      <a:r>
                        <a:rPr lang="en-US" sz="1200" dirty="0">
                          <a:effectLst/>
                          <a:latin typeface="+mj-lt"/>
                        </a:rPr>
                        <a:t>Yes</a:t>
                      </a:r>
                    </a:p>
                  </a:txBody>
                  <a:tcPr marL="65283" marR="65283" marT="32641" marB="32641" anchor="ctr"/>
                </a:tc>
                <a:tc>
                  <a:txBody>
                    <a:bodyPr/>
                    <a:lstStyle/>
                    <a:p>
                      <a:pPr algn="ctr"/>
                      <a:r>
                        <a:rPr lang="en-US" sz="1200" dirty="0">
                          <a:effectLst/>
                          <a:latin typeface="+mj-lt"/>
                        </a:rPr>
                        <a:t>Yes</a:t>
                      </a:r>
                    </a:p>
                  </a:txBody>
                  <a:tcPr marL="65283" marR="65283" marT="32641" marB="32641" anchor="ctr"/>
                </a:tc>
                <a:extLst>
                  <a:ext uri="{0D108BD9-81ED-4DB2-BD59-A6C34878D82A}">
                    <a16:rowId xmlns:a16="http://schemas.microsoft.com/office/drawing/2014/main" val="2905201183"/>
                  </a:ext>
                </a:extLst>
              </a:tr>
              <a:tr h="91440">
                <a:tc>
                  <a:txBody>
                    <a:bodyPr/>
                    <a:lstStyle/>
                    <a:p>
                      <a:r>
                        <a:rPr lang="en-US" sz="1200" dirty="0">
                          <a:effectLst/>
                          <a:latin typeface="+mj-lt"/>
                        </a:rPr>
                        <a:t>Internal media</a:t>
                      </a:r>
                      <a:r>
                        <a:rPr lang="en-US" sz="1200" baseline="0" dirty="0">
                          <a:effectLst/>
                          <a:latin typeface="+mj-lt"/>
                        </a:rPr>
                        <a:t> </a:t>
                      </a:r>
                      <a:r>
                        <a:rPr lang="en-US" sz="1200" dirty="0">
                          <a:effectLst/>
                          <a:latin typeface="+mj-lt"/>
                        </a:rPr>
                        <a:t>support</a:t>
                      </a:r>
                    </a:p>
                  </a:txBody>
                  <a:tcPr marL="65283" marR="65283" marT="32641" marB="32641" anchor="ctr"/>
                </a:tc>
                <a:tc>
                  <a:txBody>
                    <a:bodyPr/>
                    <a:lstStyle/>
                    <a:p>
                      <a:pPr algn="ctr"/>
                      <a:r>
                        <a:rPr lang="en-US" sz="1200" dirty="0">
                          <a:effectLst/>
                          <a:latin typeface="+mj-lt"/>
                        </a:rPr>
                        <a:t>8” roll</a:t>
                      </a:r>
                    </a:p>
                  </a:txBody>
                  <a:tcPr marL="65283" marR="65283" marT="32641" marB="32641" anchor="ctr"/>
                </a:tc>
                <a:tc>
                  <a:txBody>
                    <a:bodyPr/>
                    <a:lstStyle/>
                    <a:p>
                      <a:pPr algn="ctr"/>
                      <a:r>
                        <a:rPr lang="en-US" sz="1200" dirty="0">
                          <a:effectLst/>
                          <a:latin typeface="+mj-lt"/>
                        </a:rPr>
                        <a:t>6” roll</a:t>
                      </a:r>
                    </a:p>
                  </a:txBody>
                  <a:tcPr marL="65283" marR="65283" marT="32641" marB="32641" anchor="ctr"/>
                </a:tc>
                <a:tc>
                  <a:txBody>
                    <a:bodyPr/>
                    <a:lstStyle/>
                    <a:p>
                      <a:pPr algn="ctr"/>
                      <a:r>
                        <a:rPr lang="en-US" sz="1200" dirty="0">
                          <a:effectLst/>
                          <a:latin typeface="+mj-lt"/>
                        </a:rPr>
                        <a:t>8” roll</a:t>
                      </a:r>
                    </a:p>
                  </a:txBody>
                  <a:tcPr marL="65283" marR="65283" marT="32641" marB="32641" anchor="ctr"/>
                </a:tc>
                <a:tc>
                  <a:txBody>
                    <a:bodyPr/>
                    <a:lstStyle/>
                    <a:p>
                      <a:pPr algn="ctr"/>
                      <a:r>
                        <a:rPr lang="en-US" sz="1200" dirty="0">
                          <a:effectLst/>
                          <a:latin typeface="+mj-lt"/>
                        </a:rPr>
                        <a:t>8” roll</a:t>
                      </a:r>
                    </a:p>
                  </a:txBody>
                  <a:tcPr marL="65283" marR="65283" marT="32641" marB="32641" anchor="ctr"/>
                </a:tc>
                <a:tc>
                  <a:txBody>
                    <a:bodyPr/>
                    <a:lstStyle/>
                    <a:p>
                      <a:pPr algn="ctr"/>
                      <a:r>
                        <a:rPr lang="en-US" sz="1200" dirty="0">
                          <a:effectLst/>
                          <a:latin typeface="+mj-lt"/>
                        </a:rPr>
                        <a:t>4” roll</a:t>
                      </a:r>
                    </a:p>
                  </a:txBody>
                  <a:tcPr marL="65283" marR="65283" marT="32641" marB="32641" anchor="ctr"/>
                </a:tc>
                <a:extLst>
                  <a:ext uri="{0D108BD9-81ED-4DB2-BD59-A6C34878D82A}">
                    <a16:rowId xmlns:a16="http://schemas.microsoft.com/office/drawing/2014/main" val="471113516"/>
                  </a:ext>
                </a:extLst>
              </a:tr>
              <a:tr h="91440">
                <a:tc>
                  <a:txBody>
                    <a:bodyPr/>
                    <a:lstStyle/>
                    <a:p>
                      <a:r>
                        <a:rPr lang="en-US" sz="1200" dirty="0">
                          <a:effectLst/>
                          <a:latin typeface="+mj-lt"/>
                        </a:rPr>
                        <a:t>Rear</a:t>
                      </a:r>
                      <a:r>
                        <a:rPr lang="en-US" sz="1200" baseline="0" dirty="0">
                          <a:effectLst/>
                          <a:latin typeface="+mj-lt"/>
                        </a:rPr>
                        <a:t> media feed support</a:t>
                      </a:r>
                      <a:endParaRPr lang="en-US" sz="1200" dirty="0">
                        <a:effectLst/>
                        <a:latin typeface="+mj-lt"/>
                      </a:endParaRPr>
                    </a:p>
                  </a:txBody>
                  <a:tcPr marL="65283" marR="65283" marT="32641" marB="3264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Ext. Roll &amp; fanfold</a:t>
                      </a:r>
                    </a:p>
                  </a:txBody>
                  <a:tcPr marL="65283" marR="65283" marT="32641" marB="3264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Ext. Roll &amp; fanfold</a:t>
                      </a:r>
                    </a:p>
                  </a:txBody>
                  <a:tcPr marL="65283" marR="65283" marT="32641" marB="32641" anchor="ctr"/>
                </a:tc>
                <a:tc>
                  <a:txBody>
                    <a:bodyPr/>
                    <a:lstStyle/>
                    <a:p>
                      <a:pPr algn="ctr"/>
                      <a:r>
                        <a:rPr lang="en-US" sz="1200" dirty="0">
                          <a:effectLst/>
                          <a:latin typeface="+mj-lt"/>
                        </a:rPr>
                        <a:t>Ext. Roll &amp; fanfold</a:t>
                      </a:r>
                    </a:p>
                  </a:txBody>
                  <a:tcPr marL="65283" marR="65283" marT="32641" marB="32641" anchor="ctr"/>
                </a:tc>
                <a:tc>
                  <a:txBody>
                    <a:bodyPr/>
                    <a:lstStyle/>
                    <a:p>
                      <a:pPr algn="ctr"/>
                      <a:r>
                        <a:rPr lang="en-US" sz="1200" dirty="0">
                          <a:effectLst/>
                          <a:latin typeface="+mj-lt"/>
                        </a:rPr>
                        <a:t>Ext. Roll &amp; fanfold</a:t>
                      </a:r>
                    </a:p>
                  </a:txBody>
                  <a:tcPr marL="65283" marR="65283" marT="32641" marB="32641" anchor="ctr"/>
                </a:tc>
                <a:tc>
                  <a:txBody>
                    <a:bodyPr/>
                    <a:lstStyle/>
                    <a:p>
                      <a:pPr algn="ctr"/>
                      <a:r>
                        <a:rPr lang="en-US" sz="1200" dirty="0">
                          <a:effectLst/>
                          <a:latin typeface="+mj-lt"/>
                        </a:rPr>
                        <a:t>Ext. Roll &amp; fanfold</a:t>
                      </a:r>
                    </a:p>
                  </a:txBody>
                  <a:tcPr marL="65283" marR="65283" marT="32641" marB="32641" anchor="ctr"/>
                </a:tc>
                <a:extLst>
                  <a:ext uri="{0D108BD9-81ED-4DB2-BD59-A6C34878D82A}">
                    <a16:rowId xmlns:a16="http://schemas.microsoft.com/office/drawing/2014/main" val="2687329230"/>
                  </a:ext>
                </a:extLst>
              </a:tr>
              <a:tr h="187390">
                <a:tc>
                  <a:txBody>
                    <a:bodyPr/>
                    <a:lstStyle/>
                    <a:p>
                      <a:r>
                        <a:rPr lang="en-US" sz="1200" dirty="0">
                          <a:effectLst/>
                          <a:latin typeface="+mj-lt"/>
                        </a:rPr>
                        <a:t>Time to first print</a:t>
                      </a:r>
                    </a:p>
                  </a:txBody>
                  <a:tcPr marL="65283" marR="65283" marT="32641" marB="32641" anchor="ctr"/>
                </a:tc>
                <a:tc>
                  <a:txBody>
                    <a:bodyPr/>
                    <a:lstStyle/>
                    <a:p>
                      <a:pPr algn="ctr"/>
                      <a:r>
                        <a:rPr lang="en-US" sz="1200" dirty="0">
                          <a:effectLst/>
                          <a:latin typeface="+mj-lt"/>
                        </a:rPr>
                        <a:t>Near instant</a:t>
                      </a:r>
                    </a:p>
                  </a:txBody>
                  <a:tcPr marL="65283" marR="65283" marT="32641" marB="32641" anchor="ctr"/>
                </a:tc>
                <a:tc>
                  <a:txBody>
                    <a:bodyPr/>
                    <a:lstStyle/>
                    <a:p>
                      <a:pPr algn="ctr"/>
                      <a:r>
                        <a:rPr lang="en-US" sz="1200" dirty="0">
                          <a:effectLst/>
                          <a:latin typeface="+mj-lt"/>
                        </a:rPr>
                        <a:t>Near instant</a:t>
                      </a:r>
                    </a:p>
                  </a:txBody>
                  <a:tcPr marL="65283" marR="65283" marT="32641" marB="32641" anchor="ctr"/>
                </a:tc>
                <a:tc>
                  <a:txBody>
                    <a:bodyPr/>
                    <a:lstStyle/>
                    <a:p>
                      <a:pPr algn="ctr"/>
                      <a:r>
                        <a:rPr lang="en-US" sz="1200" dirty="0">
                          <a:effectLst/>
                          <a:latin typeface="+mj-lt"/>
                        </a:rPr>
                        <a:t>10-15</a:t>
                      </a:r>
                      <a:r>
                        <a:rPr lang="en-US" sz="1200" baseline="0" dirty="0">
                          <a:effectLst/>
                          <a:latin typeface="+mj-lt"/>
                        </a:rPr>
                        <a:t> seconds</a:t>
                      </a:r>
                      <a:endParaRPr lang="en-US" sz="1200" dirty="0">
                        <a:effectLst/>
                        <a:latin typeface="+mj-lt"/>
                      </a:endParaRPr>
                    </a:p>
                  </a:txBody>
                  <a:tcPr marL="65283" marR="65283" marT="32641" marB="32641" anchor="ctr"/>
                </a:tc>
                <a:tc>
                  <a:txBody>
                    <a:bodyPr/>
                    <a:lstStyle/>
                    <a:p>
                      <a:pPr algn="ctr"/>
                      <a:r>
                        <a:rPr lang="en-US" sz="1200" dirty="0">
                          <a:effectLst/>
                          <a:latin typeface="+mj-lt"/>
                        </a:rPr>
                        <a:t>10-15 seconds</a:t>
                      </a:r>
                    </a:p>
                  </a:txBody>
                  <a:tcPr marL="65283" marR="65283" marT="32641" marB="32641" anchor="ctr"/>
                </a:tc>
                <a:tc>
                  <a:txBody>
                    <a:bodyPr/>
                    <a:lstStyle/>
                    <a:p>
                      <a:pPr algn="ctr"/>
                      <a:r>
                        <a:rPr lang="en-US" sz="1200" dirty="0">
                          <a:effectLst/>
                          <a:latin typeface="+mj-lt"/>
                        </a:rPr>
                        <a:t>Near instant</a:t>
                      </a:r>
                    </a:p>
                  </a:txBody>
                  <a:tcPr marL="65283" marR="65283" marT="32641" marB="32641" anchor="ctr"/>
                </a:tc>
                <a:extLst>
                  <a:ext uri="{0D108BD9-81ED-4DB2-BD59-A6C34878D82A}">
                    <a16:rowId xmlns:a16="http://schemas.microsoft.com/office/drawing/2014/main" val="2289322514"/>
                  </a:ext>
                </a:extLst>
              </a:tr>
              <a:tr h="91440">
                <a:tc>
                  <a:txBody>
                    <a:bodyPr/>
                    <a:lstStyle/>
                    <a:p>
                      <a:r>
                        <a:rPr lang="en-US" sz="1200" dirty="0">
                          <a:effectLst/>
                          <a:latin typeface="+mj-lt"/>
                        </a:rPr>
                        <a:t>High gloss media </a:t>
                      </a:r>
                      <a:endParaRPr lang="en-US" sz="1200">
                        <a:effectLst/>
                        <a:latin typeface="+mj-lt"/>
                      </a:endParaRPr>
                    </a:p>
                  </a:txBody>
                  <a:tcPr marL="65283" marR="65283" marT="32641" marB="32641" anchor="ctr"/>
                </a:tc>
                <a:tc>
                  <a:txBody>
                    <a:bodyPr/>
                    <a:lstStyle/>
                    <a:p>
                      <a:pPr algn="ctr"/>
                      <a:r>
                        <a:rPr lang="en-US" sz="1200" dirty="0">
                          <a:effectLst/>
                          <a:latin typeface="+mj-lt"/>
                        </a:rPr>
                        <a:t>Yes</a:t>
                      </a:r>
                    </a:p>
                  </a:txBody>
                  <a:tcPr marL="65283" marR="65283" marT="32641" marB="32641" anchor="ctr"/>
                </a:tc>
                <a:tc>
                  <a:txBody>
                    <a:bodyPr/>
                    <a:lstStyle/>
                    <a:p>
                      <a:pPr algn="ctr"/>
                      <a:r>
                        <a:rPr lang="en-US" sz="1200" dirty="0">
                          <a:effectLst/>
                          <a:latin typeface="+mj-lt"/>
                        </a:rPr>
                        <a:t>Yes</a:t>
                      </a:r>
                    </a:p>
                  </a:txBody>
                  <a:tcPr marL="65283" marR="65283" marT="32641" marB="32641" anchor="ctr"/>
                </a:tc>
                <a:tc>
                  <a:txBody>
                    <a:bodyPr/>
                    <a:lstStyle/>
                    <a:p>
                      <a:pPr algn="ctr"/>
                      <a:r>
                        <a:rPr lang="en-US" sz="1200" dirty="0">
                          <a:effectLst/>
                          <a:latin typeface="+mj-lt"/>
                        </a:rPr>
                        <a:t>Yes</a:t>
                      </a:r>
                    </a:p>
                  </a:txBody>
                  <a:tcPr marL="65283" marR="65283" marT="32641" marB="32641" anchor="ctr"/>
                </a:tc>
                <a:tc>
                  <a:txBody>
                    <a:bodyPr/>
                    <a:lstStyle/>
                    <a:p>
                      <a:pPr algn="ctr"/>
                      <a:r>
                        <a:rPr lang="en-US" sz="1200" dirty="0">
                          <a:effectLst/>
                          <a:latin typeface="+mj-lt"/>
                        </a:rPr>
                        <a:t>No</a:t>
                      </a:r>
                    </a:p>
                  </a:txBody>
                  <a:tcPr marL="65283" marR="65283" marT="32641" marB="32641" anchor="ctr"/>
                </a:tc>
                <a:tc>
                  <a:txBody>
                    <a:bodyPr/>
                    <a:lstStyle/>
                    <a:p>
                      <a:pPr algn="ctr"/>
                      <a:r>
                        <a:rPr lang="en-US" sz="1200" dirty="0">
                          <a:solidFill>
                            <a:schemeClr val="tx1"/>
                          </a:solidFill>
                          <a:effectLst/>
                          <a:latin typeface="+mj-lt"/>
                        </a:rPr>
                        <a:t>Yes</a:t>
                      </a:r>
                    </a:p>
                  </a:txBody>
                  <a:tcPr marL="65283" marR="65283" marT="32641" marB="32641" anchor="ctr"/>
                </a:tc>
                <a:extLst>
                  <a:ext uri="{0D108BD9-81ED-4DB2-BD59-A6C34878D82A}">
                    <a16:rowId xmlns:a16="http://schemas.microsoft.com/office/drawing/2014/main" val="3509708367"/>
                  </a:ext>
                </a:extLst>
              </a:tr>
              <a:tr h="91440">
                <a:tc>
                  <a:txBody>
                    <a:bodyPr/>
                    <a:lstStyle/>
                    <a:p>
                      <a:r>
                        <a:rPr lang="en-US" sz="1200" dirty="0">
                          <a:effectLst/>
                          <a:latin typeface="+mj-lt"/>
                        </a:rPr>
                        <a:t>Semi</a:t>
                      </a:r>
                      <a:r>
                        <a:rPr lang="en-US" sz="1200" baseline="0" dirty="0">
                          <a:effectLst/>
                          <a:latin typeface="+mj-lt"/>
                        </a:rPr>
                        <a:t> gloss media</a:t>
                      </a:r>
                      <a:endParaRPr lang="en-US" sz="1200" dirty="0">
                        <a:effectLst/>
                        <a:latin typeface="+mj-lt"/>
                      </a:endParaRPr>
                    </a:p>
                  </a:txBody>
                  <a:tcPr marL="65283" marR="65283" marT="32641" marB="32641" anchor="ctr"/>
                </a:tc>
                <a:tc>
                  <a:txBody>
                    <a:bodyPr/>
                    <a:lstStyle/>
                    <a:p>
                      <a:pPr algn="ctr"/>
                      <a:r>
                        <a:rPr lang="en-US" sz="1200" dirty="0">
                          <a:effectLst/>
                          <a:latin typeface="+mj-lt"/>
                        </a:rPr>
                        <a:t>Yes</a:t>
                      </a:r>
                    </a:p>
                  </a:txBody>
                  <a:tcPr marL="65283" marR="65283" marT="32641" marB="32641" anchor="ctr"/>
                </a:tc>
                <a:tc>
                  <a:txBody>
                    <a:bodyPr/>
                    <a:lstStyle/>
                    <a:p>
                      <a:pPr algn="ctr"/>
                      <a:r>
                        <a:rPr lang="en-US" sz="1200" dirty="0">
                          <a:effectLst/>
                          <a:latin typeface="+mj-lt"/>
                        </a:rPr>
                        <a:t>Yes</a:t>
                      </a:r>
                    </a:p>
                  </a:txBody>
                  <a:tcPr marL="65283" marR="65283" marT="32641" marB="32641" anchor="ctr"/>
                </a:tc>
                <a:tc>
                  <a:txBody>
                    <a:bodyPr/>
                    <a:lstStyle/>
                    <a:p>
                      <a:pPr algn="ctr"/>
                      <a:r>
                        <a:rPr lang="en-US" sz="1200" dirty="0">
                          <a:effectLst/>
                          <a:latin typeface="+mj-lt"/>
                        </a:rPr>
                        <a:t>Yes</a:t>
                      </a:r>
                    </a:p>
                  </a:txBody>
                  <a:tcPr marL="65283" marR="65283" marT="32641" marB="32641" anchor="ctr"/>
                </a:tc>
                <a:tc>
                  <a:txBody>
                    <a:bodyPr/>
                    <a:lstStyle/>
                    <a:p>
                      <a:pPr algn="ctr"/>
                      <a:r>
                        <a:rPr lang="en-US" sz="1200" dirty="0">
                          <a:effectLst/>
                          <a:latin typeface="+mj-lt"/>
                        </a:rPr>
                        <a:t>No</a:t>
                      </a:r>
                    </a:p>
                  </a:txBody>
                  <a:tcPr marL="65283" marR="65283" marT="32641" marB="32641" anchor="ctr"/>
                </a:tc>
                <a:tc>
                  <a:txBody>
                    <a:bodyPr/>
                    <a:lstStyle/>
                    <a:p>
                      <a:pPr algn="ctr"/>
                      <a:r>
                        <a:rPr lang="en-US" sz="1200" dirty="0">
                          <a:effectLst/>
                          <a:latin typeface="+mj-lt"/>
                        </a:rPr>
                        <a:t>Yes</a:t>
                      </a:r>
                    </a:p>
                  </a:txBody>
                  <a:tcPr marL="65283" marR="65283" marT="32641" marB="32641" anchor="ctr"/>
                </a:tc>
                <a:extLst>
                  <a:ext uri="{0D108BD9-81ED-4DB2-BD59-A6C34878D82A}">
                    <a16:rowId xmlns:a16="http://schemas.microsoft.com/office/drawing/2014/main" val="1463713925"/>
                  </a:ext>
                </a:extLst>
              </a:tr>
              <a:tr h="91440">
                <a:tc>
                  <a:txBody>
                    <a:bodyPr/>
                    <a:lstStyle/>
                    <a:p>
                      <a:r>
                        <a:rPr lang="en-US" sz="1200" dirty="0">
                          <a:effectLst/>
                          <a:latin typeface="+mj-lt"/>
                        </a:rPr>
                        <a:t>Matte</a:t>
                      </a:r>
                      <a:r>
                        <a:rPr lang="en-US" sz="1200" baseline="0" dirty="0">
                          <a:effectLst/>
                          <a:latin typeface="+mj-lt"/>
                        </a:rPr>
                        <a:t> media</a:t>
                      </a:r>
                      <a:endParaRPr lang="en-US" sz="1200" dirty="0">
                        <a:effectLst/>
                        <a:latin typeface="+mj-lt"/>
                      </a:endParaRPr>
                    </a:p>
                  </a:txBody>
                  <a:tcPr marL="65283" marR="65283" marT="32641" marB="3264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Yes</a:t>
                      </a:r>
                    </a:p>
                  </a:txBody>
                  <a:tcPr marL="65283" marR="65283" marT="32641" marB="3264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Yes</a:t>
                      </a:r>
                    </a:p>
                  </a:txBody>
                  <a:tcPr marL="65283" marR="65283" marT="32641" marB="3264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Yes</a:t>
                      </a:r>
                    </a:p>
                  </a:txBody>
                  <a:tcPr marL="65283" marR="65283" marT="32641" marB="32641" anchor="ctr"/>
                </a:tc>
                <a:tc>
                  <a:txBody>
                    <a:bodyPr/>
                    <a:lstStyle/>
                    <a:p>
                      <a:pPr algn="ctr"/>
                      <a:r>
                        <a:rPr lang="en-US" sz="1200" dirty="0">
                          <a:effectLst/>
                          <a:latin typeface="+mj-lt"/>
                        </a:rPr>
                        <a:t>Yes</a:t>
                      </a:r>
                    </a:p>
                  </a:txBody>
                  <a:tcPr marL="65283" marR="65283" marT="32641" marB="32641" anchor="ctr"/>
                </a:tc>
                <a:tc>
                  <a:txBody>
                    <a:bodyPr/>
                    <a:lstStyle/>
                    <a:p>
                      <a:pPr algn="ctr"/>
                      <a:r>
                        <a:rPr lang="en-US" sz="1200" dirty="0">
                          <a:effectLst/>
                          <a:latin typeface="+mj-lt"/>
                        </a:rPr>
                        <a:t>Yes</a:t>
                      </a:r>
                    </a:p>
                  </a:txBody>
                  <a:tcPr marL="65283" marR="65283" marT="32641" marB="32641" anchor="ctr"/>
                </a:tc>
                <a:extLst>
                  <a:ext uri="{0D108BD9-81ED-4DB2-BD59-A6C34878D82A}">
                    <a16:rowId xmlns:a16="http://schemas.microsoft.com/office/drawing/2014/main" val="7590822"/>
                  </a:ext>
                </a:extLst>
              </a:tr>
              <a:tr h="91440">
                <a:tc>
                  <a:txBody>
                    <a:bodyPr/>
                    <a:lstStyle/>
                    <a:p>
                      <a:r>
                        <a:rPr lang="en-US" sz="1200" dirty="0">
                          <a:effectLst/>
                          <a:latin typeface="+mj-lt"/>
                        </a:rPr>
                        <a:t>Peeler</a:t>
                      </a:r>
                    </a:p>
                  </a:txBody>
                  <a:tcPr marL="65283" marR="65283" marT="32641" marB="32641" anchor="ctr"/>
                </a:tc>
                <a:tc>
                  <a:txBody>
                    <a:bodyPr/>
                    <a:lstStyle/>
                    <a:p>
                      <a:pPr algn="ctr"/>
                      <a:r>
                        <a:rPr lang="en-US" sz="1200" dirty="0">
                          <a:effectLst/>
                          <a:latin typeface="+mj-lt"/>
                        </a:rPr>
                        <a:t>Yes</a:t>
                      </a:r>
                    </a:p>
                  </a:txBody>
                  <a:tcPr marL="65283" marR="65283" marT="32641" marB="32641" anchor="ctr"/>
                </a:tc>
                <a:tc>
                  <a:txBody>
                    <a:bodyPr/>
                    <a:lstStyle/>
                    <a:p>
                      <a:pPr algn="ctr"/>
                      <a:r>
                        <a:rPr lang="en-US" sz="1200" dirty="0">
                          <a:effectLst/>
                          <a:latin typeface="+mj-lt"/>
                        </a:rPr>
                        <a:t>Yes</a:t>
                      </a:r>
                    </a:p>
                  </a:txBody>
                  <a:tcPr marL="65283" marR="65283" marT="32641" marB="32641" anchor="ctr"/>
                </a:tc>
                <a:tc>
                  <a:txBody>
                    <a:bodyPr/>
                    <a:lstStyle/>
                    <a:p>
                      <a:pPr algn="ctr"/>
                      <a:r>
                        <a:rPr lang="en-US" sz="1200" dirty="0">
                          <a:effectLst/>
                          <a:latin typeface="+mj-lt"/>
                        </a:rPr>
                        <a:t>No</a:t>
                      </a:r>
                    </a:p>
                  </a:txBody>
                  <a:tcPr marL="65283" marR="65283" marT="32641" marB="32641" anchor="ctr"/>
                </a:tc>
                <a:tc>
                  <a:txBody>
                    <a:bodyPr/>
                    <a:lstStyle/>
                    <a:p>
                      <a:pPr algn="ctr"/>
                      <a:r>
                        <a:rPr lang="en-US" sz="1200" dirty="0">
                          <a:effectLst/>
                          <a:latin typeface="+mj-lt"/>
                        </a:rPr>
                        <a:t>No</a:t>
                      </a:r>
                    </a:p>
                  </a:txBody>
                  <a:tcPr marL="65283" marR="65283" marT="32641" marB="32641" anchor="ctr"/>
                </a:tc>
                <a:tc>
                  <a:txBody>
                    <a:bodyPr/>
                    <a:lstStyle/>
                    <a:p>
                      <a:pPr algn="ctr"/>
                      <a:r>
                        <a:rPr lang="en-US" sz="1200" dirty="0">
                          <a:effectLst/>
                          <a:latin typeface="+mj-lt"/>
                        </a:rPr>
                        <a:t>No</a:t>
                      </a:r>
                    </a:p>
                  </a:txBody>
                  <a:tcPr marL="65283" marR="65283" marT="32641" marB="32641" anchor="ctr"/>
                </a:tc>
                <a:extLst>
                  <a:ext uri="{0D108BD9-81ED-4DB2-BD59-A6C34878D82A}">
                    <a16:rowId xmlns:a16="http://schemas.microsoft.com/office/drawing/2014/main" val="2018744030"/>
                  </a:ext>
                </a:extLst>
              </a:tr>
            </a:tbl>
          </a:graphicData>
        </a:graphic>
      </p:graphicFrame>
      <p:pic>
        <p:nvPicPr>
          <p:cNvPr id="18" name="図 20">
            <a:extLst>
              <a:ext uri="{FF2B5EF4-FFF2-40B4-BE49-F238E27FC236}">
                <a16:creationId xmlns:a16="http://schemas.microsoft.com/office/drawing/2014/main" id="{820BEEA4-9F27-4AF9-99C7-E4BD971833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45644" y="1497724"/>
            <a:ext cx="1037417" cy="785508"/>
          </a:xfrm>
          <a:prstGeom prst="rect">
            <a:avLst/>
          </a:prstGeom>
        </p:spPr>
      </p:pic>
      <p:pic>
        <p:nvPicPr>
          <p:cNvPr id="2050" name="Picture 2" descr="ColorWorks C3500 Color Label Printer">
            <a:extLst>
              <a:ext uri="{FF2B5EF4-FFF2-40B4-BE49-F238E27FC236}">
                <a16:creationId xmlns:a16="http://schemas.microsoft.com/office/drawing/2014/main" id="{A60E4167-B217-4CC9-A50B-DA58FABC82D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393726" y="1368794"/>
            <a:ext cx="931685" cy="8617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3D53394-5005-4148-8E92-386B9FD29FA9}"/>
              </a:ext>
            </a:extLst>
          </p:cNvPr>
          <p:cNvSpPr txBox="1"/>
          <p:nvPr/>
        </p:nvSpPr>
        <p:spPr>
          <a:xfrm>
            <a:off x="4216361" y="6391975"/>
            <a:ext cx="5627077" cy="261610"/>
          </a:xfrm>
          <a:prstGeom prst="rect">
            <a:avLst/>
          </a:prstGeom>
          <a:noFill/>
        </p:spPr>
        <p:txBody>
          <a:bodyPr wrap="square" rtlCol="0">
            <a:spAutoFit/>
          </a:bodyPr>
          <a:lstStyle/>
          <a:p>
            <a:r>
              <a:rPr lang="en-US" sz="1100">
                <a:solidFill>
                  <a:schemeClr val="bg1"/>
                </a:solidFill>
              </a:rPr>
              <a:t>MSRP prices effective 10/20/2019</a:t>
            </a:r>
          </a:p>
        </p:txBody>
      </p:sp>
    </p:spTree>
    <p:extLst>
      <p:ext uri="{BB962C8B-B14F-4D97-AF65-F5344CB8AC3E}">
        <p14:creationId xmlns:p14="http://schemas.microsoft.com/office/powerpoint/2010/main" val="2299508018"/>
      </p:ext>
    </p:extLst>
  </p:cSld>
  <p:clrMapOvr>
    <a:masterClrMapping/>
  </p:clrMapOvr>
</p:sld>
</file>

<file path=ppt/theme/theme1.xml><?xml version="1.0" encoding="utf-8"?>
<a:theme xmlns:a="http://schemas.openxmlformats.org/drawingml/2006/main" name="Office Theme">
  <a:themeElements>
    <a:clrScheme name="2019 EP">
      <a:dk1>
        <a:srgbClr val="343433"/>
      </a:dk1>
      <a:lt1>
        <a:srgbClr val="FFFFFF"/>
      </a:lt1>
      <a:dk2>
        <a:srgbClr val="343433"/>
      </a:dk2>
      <a:lt2>
        <a:srgbClr val="E7E6E6"/>
      </a:lt2>
      <a:accent1>
        <a:srgbClr val="1B75BC"/>
      </a:accent1>
      <a:accent2>
        <a:srgbClr val="27AAE1"/>
      </a:accent2>
      <a:accent3>
        <a:srgbClr val="F7931D"/>
      </a:accent3>
      <a:accent4>
        <a:srgbClr val="B77020"/>
      </a:accent4>
      <a:accent5>
        <a:srgbClr val="767776"/>
      </a:accent5>
      <a:accent6>
        <a:srgbClr val="9E9F9E"/>
      </a:accent6>
      <a:hlink>
        <a:srgbClr val="27AAE1"/>
      </a:hlink>
      <a:folHlink>
        <a:srgbClr val="1B75B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5411073C8F1D4C943635A8B3F677C7" ma:contentTypeVersion="12" ma:contentTypeDescription="Create a new document." ma:contentTypeScope="" ma:versionID="91e5aa42ff519ec0a16037d1ba3706af">
  <xsd:schema xmlns:xsd="http://www.w3.org/2001/XMLSchema" xmlns:xs="http://www.w3.org/2001/XMLSchema" xmlns:p="http://schemas.microsoft.com/office/2006/metadata/properties" xmlns:ns2="da45004a-92cd-4c6c-b906-a22c744f475a" xmlns:ns3="6226db20-d253-4cfa-911a-4285a1e03031" targetNamespace="http://schemas.microsoft.com/office/2006/metadata/properties" ma:root="true" ma:fieldsID="b523615a93f9ba8c65ba9296d622eee7" ns2:_="" ns3:_="">
    <xsd:import namespace="da45004a-92cd-4c6c-b906-a22c744f475a"/>
    <xsd:import namespace="6226db20-d253-4cfa-911a-4285a1e030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5004a-92cd-4c6c-b906-a22c744f47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26db20-d253-4cfa-911a-4285a1e030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226db20-d253-4cfa-911a-4285a1e03031">
      <UserInfo>
        <DisplayName>Dan Victory</DisplayName>
        <AccountId>90</AccountId>
        <AccountType/>
      </UserInfo>
      <UserInfo>
        <DisplayName>Dennis Moore</DisplayName>
        <AccountId>91</AccountId>
        <AccountType/>
      </UserInfo>
    </SharedWithUsers>
  </documentManagement>
</p:properties>
</file>

<file path=customXml/itemProps1.xml><?xml version="1.0" encoding="utf-8"?>
<ds:datastoreItem xmlns:ds="http://schemas.openxmlformats.org/officeDocument/2006/customXml" ds:itemID="{7E47C775-52AA-4A0E-ADEC-F5C4CD7FCF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45004a-92cd-4c6c-b906-a22c744f475a"/>
    <ds:schemaRef ds:uri="6226db20-d253-4cfa-911a-4285a1e030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24F87A-B6B1-4A89-8D4D-FBE42EF651EB}">
  <ds:schemaRefs>
    <ds:schemaRef ds:uri="http://schemas.microsoft.com/sharepoint/v3/contenttype/forms"/>
  </ds:schemaRefs>
</ds:datastoreItem>
</file>

<file path=customXml/itemProps3.xml><?xml version="1.0" encoding="utf-8"?>
<ds:datastoreItem xmlns:ds="http://schemas.openxmlformats.org/officeDocument/2006/customXml" ds:itemID="{35D2A11F-4F80-43C4-9D1F-1650958AAA63}">
  <ds:schemaRefs>
    <ds:schemaRef ds:uri="http://schemas.microsoft.com/office/2006/documentManagement/types"/>
    <ds:schemaRef ds:uri="http://purl.org/dc/terms/"/>
    <ds:schemaRef ds:uri="http://schemas.microsoft.com/office/2006/metadata/properties"/>
    <ds:schemaRef ds:uri="da45004a-92cd-4c6c-b906-a22c744f475a"/>
    <ds:schemaRef ds:uri="6226db20-d253-4cfa-911a-4285a1e03031"/>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6293</TotalTime>
  <Words>1708</Words>
  <Application>Microsoft Office PowerPoint</Application>
  <PresentationFormat>Widescreen</PresentationFormat>
  <Paragraphs>344</Paragraphs>
  <Slides>38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Meiryo UI</vt:lpstr>
      <vt:lpstr>Arial</vt:lpstr>
      <vt:lpstr>Tahoma</vt:lpstr>
      <vt:lpstr>Wingdings</vt:lpstr>
      <vt:lpstr>Office Theme</vt:lpstr>
      <vt:lpstr>ColorWorks Product Offering for the Medical Device Industry</vt:lpstr>
      <vt:lpstr>Agenda</vt:lpstr>
      <vt:lpstr>Medical Device Industry</vt:lpstr>
      <vt:lpstr>PowerPoint Presentation</vt:lpstr>
      <vt:lpstr>A Picture is Worth a Thousand Words</vt:lpstr>
      <vt:lpstr>Color Images Help Customers Identify Right Product</vt:lpstr>
      <vt:lpstr>PowerPoint Presentation</vt:lpstr>
      <vt:lpstr>ColorWorks Value Proposition</vt:lpstr>
      <vt:lpstr>Product Lineup</vt:lpstr>
      <vt:lpstr>PowerPoint Presentation</vt:lpstr>
      <vt:lpstr>Product Feature: PrecisionCore™ technology</vt:lpstr>
      <vt:lpstr>Product Feature: PrecisionCore™ technology</vt:lpstr>
      <vt:lpstr>C6000 Print Quality Comparison</vt:lpstr>
      <vt:lpstr>C6000 Barcode Quality Comparison</vt:lpstr>
      <vt:lpstr>C6000 Text Quality Comparison</vt:lpstr>
      <vt:lpstr>Features for Industrial Use</vt:lpstr>
      <vt:lpstr>Product Feature: Peeler</vt:lpstr>
      <vt:lpstr>Print &amp; Apply Capability</vt:lpstr>
      <vt:lpstr>Ready to Drop Straight Into Action</vt:lpstr>
      <vt:lpstr>C6000/ C6500 Connectivity</vt:lpstr>
      <vt:lpstr>Remote Management Capability</vt:lpstr>
      <vt:lpstr>PowerPoint Presentation</vt:lpstr>
      <vt:lpstr>Epson Advantage over Thermal Printing</vt:lpstr>
      <vt:lpstr>Color Coding Boosts Logistical Efficiency and Accuracy</vt:lpstr>
      <vt:lpstr>Typical “color printer” is not flexible</vt:lpstr>
      <vt:lpstr>Flexo cost varies wildly by volume</vt:lpstr>
      <vt:lpstr>Pre-printed labels: Huge inventory, expense and waste</vt:lpstr>
      <vt:lpstr>Competitive operating costs (Printing Only)</vt:lpstr>
      <vt:lpstr>Competitive operating costs (Print + Media)</vt:lpstr>
      <vt:lpstr>Detailed Cost Analysis</vt:lpstr>
      <vt:lpstr>Epson Advantage over Color Label Competitors</vt:lpstr>
      <vt:lpstr>Color Laser Pros &amp; Cons</vt:lpstr>
      <vt:lpstr>Epson Color Inkjet Pros &amp; Cons</vt:lpstr>
      <vt:lpstr>PowerPoint Presentation</vt:lpstr>
      <vt:lpstr>Service, Warranty, and Support</vt:lpstr>
      <vt:lpstr>Summary</vt:lpstr>
      <vt:lpstr>Additional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amira lopez</dc:creator>
  <cp:lastModifiedBy>Brianna Moriarty</cp:lastModifiedBy>
  <cp:revision>4</cp:revision>
  <cp:lastPrinted>2019-07-08T23:11:37Z</cp:lastPrinted>
  <dcterms:created xsi:type="dcterms:W3CDTF">2019-07-09T22:20:20Z</dcterms:created>
  <dcterms:modified xsi:type="dcterms:W3CDTF">2023-03-17T19:50:28Z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0x010100B05411073C8F1D4C943635A8B3F677C7</vt:lpwstr>
  </property>
</Properties>
</file>