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98" r:id="rId2"/>
    <p:sldMasterId id="2147483722" r:id="rId3"/>
    <p:sldMasterId id="2147483727" r:id="rId4"/>
    <p:sldMasterId id="2147483758" r:id="rId5"/>
    <p:sldMasterId id="2147483776" r:id="rId6"/>
  </p:sldMasterIdLst>
  <p:notesMasterIdLst>
    <p:notesMasterId r:id="rId44"/>
  </p:notesMasterIdLst>
  <p:handoutMasterIdLst>
    <p:handoutMasterId r:id="rId45"/>
  </p:handoutMasterIdLst>
  <p:sldIdLst>
    <p:sldId id="1251" r:id="rId7"/>
    <p:sldId id="1252" r:id="rId8"/>
    <p:sldId id="2061898795" r:id="rId9"/>
    <p:sldId id="1305" r:id="rId10"/>
    <p:sldId id="2061898794" r:id="rId11"/>
    <p:sldId id="1253" r:id="rId12"/>
    <p:sldId id="2142532540" r:id="rId13"/>
    <p:sldId id="2142532530" r:id="rId14"/>
    <p:sldId id="2142532498" r:id="rId15"/>
    <p:sldId id="2142532533" r:id="rId16"/>
    <p:sldId id="2142532544" r:id="rId17"/>
    <p:sldId id="2142532502" r:id="rId18"/>
    <p:sldId id="1197" r:id="rId19"/>
    <p:sldId id="2142532505" r:id="rId20"/>
    <p:sldId id="2142532506" r:id="rId21"/>
    <p:sldId id="2142532504" r:id="rId22"/>
    <p:sldId id="2142532495" r:id="rId23"/>
    <p:sldId id="2142532507" r:id="rId24"/>
    <p:sldId id="2142532546" r:id="rId25"/>
    <p:sldId id="2142532518" r:id="rId26"/>
    <p:sldId id="2142532510" r:id="rId27"/>
    <p:sldId id="2142532520" r:id="rId28"/>
    <p:sldId id="2142532547" r:id="rId29"/>
    <p:sldId id="1545" r:id="rId30"/>
    <p:sldId id="2142532527" r:id="rId31"/>
    <p:sldId id="6569" r:id="rId32"/>
    <p:sldId id="322" r:id="rId33"/>
    <p:sldId id="2142532514" r:id="rId34"/>
    <p:sldId id="2142532548" r:id="rId35"/>
    <p:sldId id="1551" r:id="rId36"/>
    <p:sldId id="2142532516" r:id="rId37"/>
    <p:sldId id="2061898791" r:id="rId38"/>
    <p:sldId id="2142532517" r:id="rId39"/>
    <p:sldId id="6529" r:id="rId40"/>
    <p:sldId id="2142532451" r:id="rId41"/>
    <p:sldId id="6565" r:id="rId42"/>
    <p:sldId id="12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E6"/>
    <a:srgbClr val="5242BB"/>
    <a:srgbClr val="FFFFFF"/>
    <a:srgbClr val="00FFFF"/>
    <a:srgbClr val="00A3DB"/>
    <a:srgbClr val="2E9AC7"/>
    <a:srgbClr val="000000"/>
    <a:srgbClr val="13B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8" autoAdjust="0"/>
    <p:restoredTop sz="95994" autoAdjust="0"/>
  </p:normalViewPr>
  <p:slideViewPr>
    <p:cSldViewPr snapToGrid="0" snapToObjects="1">
      <p:cViewPr varScale="1">
        <p:scale>
          <a:sx n="110" d="100"/>
          <a:sy n="110" d="100"/>
        </p:scale>
        <p:origin x="546" y="102"/>
      </p:cViewPr>
      <p:guideLst>
        <p:guide orient="horz" pos="2160"/>
        <p:guide pos="3840"/>
      </p:guideLst>
    </p:cSldViewPr>
  </p:slideViewPr>
  <p:outlineViewPr>
    <p:cViewPr>
      <p:scale>
        <a:sx n="33" d="100"/>
        <a:sy n="33" d="100"/>
      </p:scale>
      <p:origin x="0" y="-1186"/>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2D5860-E217-9F49-895C-B9877A1091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7C766A9-38C6-4944-A03D-A30BBC2BF2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5361D-461A-8949-AA43-56510623B34E}" type="datetimeFigureOut">
              <a:rPr lang="en-US" smtClean="0"/>
              <a:t>4/8/2022</a:t>
            </a:fld>
            <a:endParaRPr lang="en-US" dirty="0"/>
          </a:p>
        </p:txBody>
      </p:sp>
      <p:sp>
        <p:nvSpPr>
          <p:cNvPr id="4" name="Footer Placeholder 3">
            <a:extLst>
              <a:ext uri="{FF2B5EF4-FFF2-40B4-BE49-F238E27FC236}">
                <a16:creationId xmlns:a16="http://schemas.microsoft.com/office/drawing/2014/main" id="{94A78FE7-EC29-1746-B47C-57837747F4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466904-DA32-BB4E-833D-82933DB9D9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B1AA60-01E2-E041-AE7A-CD11EC4D902F}" type="slidenum">
              <a:rPr lang="en-US" smtClean="0"/>
              <a:t>‹#›</a:t>
            </a:fld>
            <a:endParaRPr lang="en-US" dirty="0"/>
          </a:p>
        </p:txBody>
      </p:sp>
    </p:spTree>
    <p:extLst>
      <p:ext uri="{BB962C8B-B14F-4D97-AF65-F5344CB8AC3E}">
        <p14:creationId xmlns:p14="http://schemas.microsoft.com/office/powerpoint/2010/main" val="13903731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0741A-8147-AF44-9F26-C4F48D8CC1E1}" type="datetimeFigureOut">
              <a:rPr lang="en-US" smtClean="0"/>
              <a:pPr/>
              <a:t>3/28/2022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EF8CF-E6F2-4146-8E3A-9EA4D71F9D82}" type="slidenum">
              <a:rPr lang="en-US" smtClean="0"/>
              <a:pPr/>
              <a:t>‹#›</a:t>
            </a:fld>
            <a:endParaRPr lang="en-US" dirty="0"/>
          </a:p>
        </p:txBody>
      </p:sp>
    </p:spTree>
    <p:extLst>
      <p:ext uri="{BB962C8B-B14F-4D97-AF65-F5344CB8AC3E}">
        <p14:creationId xmlns:p14="http://schemas.microsoft.com/office/powerpoint/2010/main" val="14812837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8351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593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49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633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20</a:t>
            </a:fld>
            <a:endParaRPr lang="en-US" dirty="0"/>
          </a:p>
        </p:txBody>
      </p:sp>
    </p:spTree>
    <p:extLst>
      <p:ext uri="{BB962C8B-B14F-4D97-AF65-F5344CB8AC3E}">
        <p14:creationId xmlns:p14="http://schemas.microsoft.com/office/powerpoint/2010/main" val="21655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44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441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0D52570-DBBD-4B2A-80B5-1DEA9782366D}" type="slidenum">
              <a:rPr lang="en-US" smtClean="0"/>
              <a:t>23</a:t>
            </a:fld>
            <a:endParaRPr lang="en-US" dirty="0"/>
          </a:p>
        </p:txBody>
      </p:sp>
    </p:spTree>
    <p:extLst>
      <p:ext uri="{BB962C8B-B14F-4D97-AF65-F5344CB8AC3E}">
        <p14:creationId xmlns:p14="http://schemas.microsoft.com/office/powerpoint/2010/main" val="1185253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517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spec sheet </a:t>
            </a:r>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26</a:t>
            </a:fld>
            <a:endParaRPr lang="en-US" dirty="0"/>
          </a:p>
        </p:txBody>
      </p:sp>
    </p:spTree>
    <p:extLst>
      <p:ext uri="{BB962C8B-B14F-4D97-AF65-F5344CB8AC3E}">
        <p14:creationId xmlns:p14="http://schemas.microsoft.com/office/powerpoint/2010/main" val="2128612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981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397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5984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0648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260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With Zebra Mobility DNA, you’re empowered from the start with built-in applications, utilities and tools that maximize your device performance from integration, security and deployment for easier management and optimization.</a:t>
            </a:r>
          </a:p>
          <a:p>
            <a:endParaRPr lang="en-US" dirty="0"/>
          </a:p>
        </p:txBody>
      </p:sp>
      <p:sp>
        <p:nvSpPr>
          <p:cNvPr id="4" name="Slide Number Placeholder 3"/>
          <p:cNvSpPr>
            <a:spLocks noGrp="1"/>
          </p:cNvSpPr>
          <p:nvPr>
            <p:ph type="sldNum" sz="quarter" idx="5"/>
          </p:nvPr>
        </p:nvSpPr>
        <p:spPr/>
        <p:txBody>
          <a:bodyPr/>
          <a:lstStyle/>
          <a:p>
            <a:fld id="{A17D6E4A-8CA1-7848-B496-73808ACEAFCB}" type="slidenum">
              <a:rPr lang="en-US" smtClean="0"/>
              <a:t>32</a:t>
            </a:fld>
            <a:endParaRPr lang="en-US" dirty="0"/>
          </a:p>
        </p:txBody>
      </p:sp>
    </p:spTree>
    <p:extLst>
      <p:ext uri="{BB962C8B-B14F-4D97-AF65-F5344CB8AC3E}">
        <p14:creationId xmlns:p14="http://schemas.microsoft.com/office/powerpoint/2010/main" val="340887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33</a:t>
            </a:fld>
            <a:endParaRPr lang="en-US" dirty="0"/>
          </a:p>
        </p:txBody>
      </p:sp>
    </p:spTree>
    <p:extLst>
      <p:ext uri="{BB962C8B-B14F-4D97-AF65-F5344CB8AC3E}">
        <p14:creationId xmlns:p14="http://schemas.microsoft.com/office/powerpoint/2010/main" val="918581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5004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162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861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942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87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445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7</a:t>
            </a:fld>
            <a:endParaRPr lang="en-US" dirty="0"/>
          </a:p>
        </p:txBody>
      </p:sp>
    </p:spTree>
    <p:extLst>
      <p:ext uri="{BB962C8B-B14F-4D97-AF65-F5344CB8AC3E}">
        <p14:creationId xmlns:p14="http://schemas.microsoft.com/office/powerpoint/2010/main" val="3549468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why the Zebra L10 A-x? The L10 a-x is ideal for the government sector in public safety, including emergency management, policing, Identity control, outdoor field operations.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Your first responders help make our communities safer and our tablets make their assignments easier and more efficient. With multiple antenna pass through to improve communications throughput, sunlight-readable displays that are easy to read even in a vehicle, and integrated fingerprint readers, smartcard readers, or Windows Hello facial recognition for two-factor authentication, Zebra L10 tablets are the best choice for public agencies.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A311E8DB-6A4C-4C83-82CD-75B2E805777B}" type="slidenum">
              <a:rPr lang="en-US" smtClean="0"/>
              <a:pPr>
                <a:defRPr/>
              </a:pPr>
              <a:t>13</a:t>
            </a:fld>
            <a:endParaRPr lang="en-US" dirty="0"/>
          </a:p>
        </p:txBody>
      </p:sp>
    </p:spTree>
    <p:extLst>
      <p:ext uri="{BB962C8B-B14F-4D97-AF65-F5344CB8AC3E}">
        <p14:creationId xmlns:p14="http://schemas.microsoft.com/office/powerpoint/2010/main" val="68714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384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332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1950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3885" y="536222"/>
            <a:ext cx="6098116" cy="6321779"/>
          </a:xfrm>
        </p:spPr>
        <p:txBody>
          <a:bodyPr rtlCol="0">
            <a:normAutofit/>
          </a:bodyPr>
          <a:lstStyle/>
          <a:p>
            <a:pPr lvl="0"/>
            <a:endParaRPr lang="en-US" noProof="0" dirty="0"/>
          </a:p>
        </p:txBody>
      </p:sp>
      <p:sp>
        <p:nvSpPr>
          <p:cNvPr id="3" name="Content Placeholder 2"/>
          <p:cNvSpPr>
            <a:spLocks noGrp="1"/>
          </p:cNvSpPr>
          <p:nvPr>
            <p:ph idx="1"/>
          </p:nvPr>
        </p:nvSpPr>
        <p:spPr>
          <a:xfrm>
            <a:off x="609600" y="1607688"/>
            <a:ext cx="5147733" cy="4363721"/>
          </a:xfrm>
        </p:spPr>
        <p:txBody>
          <a:bodyPr/>
          <a:lstStyle>
            <a:lvl1pPr marL="230188" indent="-230188">
              <a:buClr>
                <a:srgbClr val="13648C"/>
              </a:buClr>
              <a:buFont typeface="Arial"/>
              <a:buChar char="•"/>
              <a:defRPr/>
            </a:lvl1pPr>
            <a:lvl2pPr marL="458788" indent="-228600">
              <a:buClr>
                <a:srgbClr val="13648C"/>
              </a:buClr>
              <a:buFont typeface="Arial"/>
              <a:buChar char="•"/>
              <a:defRPr/>
            </a:lvl2pPr>
            <a:lvl3pPr marL="688975" indent="-230188">
              <a:buClr>
                <a:srgbClr val="13648C"/>
              </a:buClr>
              <a:buFont typeface="Arial"/>
              <a:buChar char="•"/>
              <a:defRPr/>
            </a:lvl3pPr>
            <a:lvl4pPr marL="919163" indent="-230188">
              <a:buClr>
                <a:srgbClr val="13648C"/>
              </a:buClr>
              <a:buFont typeface="Arial"/>
              <a:buChar char="•"/>
              <a:defRPr/>
            </a:lvl4pPr>
            <a:lvl5pPr marL="919163" indent="-230188">
              <a:buClr>
                <a:srgbClr val="13648C"/>
              </a:buClr>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5"/>
          </p:nvPr>
        </p:nvSpPr>
        <p:spPr>
          <a:xfrm>
            <a:off x="4038600" y="6356350"/>
            <a:ext cx="4114800" cy="365125"/>
          </a:xfrm>
          <a:prstGeom prst="rect">
            <a:avLst/>
          </a:prstGeom>
          <a:ln/>
        </p:spPr>
        <p:txBody>
          <a:bodyPr/>
          <a:lstStyle>
            <a:lvl1pPr>
              <a:defRPr/>
            </a:lvl1pPr>
          </a:lstStyle>
          <a:p>
            <a:pPr>
              <a:defRPr/>
            </a:pPr>
            <a:endParaRPr lang="en-US" dirty="0"/>
          </a:p>
        </p:txBody>
      </p:sp>
      <p:sp>
        <p:nvSpPr>
          <p:cNvPr id="8" name="Slide Number Placeholder 5"/>
          <p:cNvSpPr>
            <a:spLocks noGrp="1"/>
          </p:cNvSpPr>
          <p:nvPr>
            <p:ph type="sldNum" sz="quarter" idx="16"/>
          </p:nvPr>
        </p:nvSpPr>
        <p:spPr>
          <a:ln/>
        </p:spPr>
        <p:txBody>
          <a:bodyPr/>
          <a:lstStyle>
            <a:lvl1pPr>
              <a:defRPr/>
            </a:lvl1pPr>
          </a:lstStyle>
          <a:p>
            <a:pPr>
              <a:defRPr/>
            </a:pPr>
            <a:fld id="{5ED2FD4D-77EE-4CA3-B91B-E51A43D8A04D}" type="slidenum">
              <a:rPr lang="en-US"/>
              <a:pPr>
                <a:defRPr/>
              </a:pPr>
              <a:t>‹#›</a:t>
            </a:fld>
            <a:endParaRPr lang="en-US" dirty="0"/>
          </a:p>
        </p:txBody>
      </p:sp>
    </p:spTree>
    <p:extLst>
      <p:ext uri="{BB962C8B-B14F-4D97-AF65-F5344CB8AC3E}">
        <p14:creationId xmlns:p14="http://schemas.microsoft.com/office/powerpoint/2010/main" val="208866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ntent-1col-5D-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AABFD-6DA0-9B43-8C66-24E31D99760C}"/>
              </a:ext>
            </a:extLst>
          </p:cNvPr>
          <p:cNvSpPr/>
          <p:nvPr userDrawn="1"/>
        </p:nvSpPr>
        <p:spPr>
          <a:xfrm>
            <a:off x="5798461" y="6021238"/>
            <a:ext cx="6393539" cy="83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a:extLst>
              <a:ext uri="{FF2B5EF4-FFF2-40B4-BE49-F238E27FC236}">
                <a16:creationId xmlns:a16="http://schemas.microsoft.com/office/drawing/2014/main" id="{9EFAB906-FF68-0D42-A6B7-BA872E8BE55C}"/>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gradFill>
            <a:gsLst>
              <a:gs pos="100000">
                <a:srgbClr val="00FFFF"/>
              </a:gs>
              <a:gs pos="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latin typeface="Arial" pitchFamily="34" charset="0"/>
              <a:ea typeface="MS PGothic" pitchFamily="34" charset="-128"/>
            </a:endParaRPr>
          </a:p>
        </p:txBody>
      </p:sp>
      <p:sp>
        <p:nvSpPr>
          <p:cNvPr id="11" name="Freeform 10">
            <a:extLst>
              <a:ext uri="{FF2B5EF4-FFF2-40B4-BE49-F238E27FC236}">
                <a16:creationId xmlns:a16="http://schemas.microsoft.com/office/drawing/2014/main" id="{CE683AC8-69C8-9340-A0EA-997C0B874E2F}"/>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8" y="1691640"/>
            <a:ext cx="11277489" cy="4050792"/>
          </a:xfrm>
        </p:spPr>
        <p:txBody>
          <a:bodyPr/>
          <a:lstStyle>
            <a:lvl1pPr marL="350838" indent="-339725">
              <a:spcBef>
                <a:spcPts val="1800"/>
              </a:spcBef>
              <a:buClr>
                <a:schemeClr val="bg2"/>
              </a:buClr>
              <a:buFont typeface="+mj-lt"/>
              <a:buAutoNum type="arabicPeriod"/>
              <a:tabLst/>
              <a:defRPr/>
            </a:lvl1pPr>
          </a:lstStyle>
          <a:p>
            <a:pPr lvl="0"/>
            <a:r>
              <a:rPr lang="en-US"/>
              <a:t>Edit Master text styles</a:t>
            </a:r>
          </a:p>
        </p:txBody>
      </p:sp>
      <p:sp>
        <p:nvSpPr>
          <p:cNvPr id="3" name="Slide Number Placeholder 2">
            <a:extLst>
              <a:ext uri="{FF2B5EF4-FFF2-40B4-BE49-F238E27FC236}">
                <a16:creationId xmlns:a16="http://schemas.microsoft.com/office/drawing/2014/main" id="{5A7DA728-F480-3845-9696-2FBB2A72B1F8}"/>
              </a:ext>
            </a:extLst>
          </p:cNvPr>
          <p:cNvSpPr>
            <a:spLocks noGrp="1"/>
          </p:cNvSpPr>
          <p:nvPr>
            <p:ph type="sldNum" sz="quarter" idx="12"/>
          </p:nvPr>
        </p:nvSpPr>
        <p:spPr/>
        <p:txBody>
          <a:bodyPr/>
          <a:lstStyle/>
          <a:p>
            <a:pPr defTabSz="914126"/>
            <a:endParaRPr lang="en-US" dirty="0">
              <a:solidFill>
                <a:srgbClr val="000000"/>
              </a:solidFill>
            </a:endParaRPr>
          </a:p>
        </p:txBody>
      </p:sp>
      <p:sp>
        <p:nvSpPr>
          <p:cNvPr id="12" name="Title 5">
            <a:extLst>
              <a:ext uri="{FF2B5EF4-FFF2-40B4-BE49-F238E27FC236}">
                <a16:creationId xmlns:a16="http://schemas.microsoft.com/office/drawing/2014/main" id="{27E7E0AF-B3B4-6F4D-9B64-8044A345C50F}"/>
              </a:ext>
            </a:extLst>
          </p:cNvPr>
          <p:cNvSpPr txBox="1">
            <a:spLocks/>
          </p:cNvSpPr>
          <p:nvPr userDrawn="1"/>
        </p:nvSpPr>
        <p:spPr>
          <a:xfrm>
            <a:off x="457193" y="978494"/>
            <a:ext cx="10983072" cy="86868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65272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B4D1CDF-0858-A64E-8D30-0AD71325561A}"/>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gradFill>
            <a:gsLst>
              <a:gs pos="100000">
                <a:srgbClr val="00FFFF"/>
              </a:gs>
              <a:gs pos="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latin typeface="Arial" pitchFamily="34" charset="0"/>
              <a:ea typeface="MS PGothic" pitchFamily="34" charset="-128"/>
            </a:endParaRPr>
          </a:p>
        </p:txBody>
      </p:sp>
      <p:sp>
        <p:nvSpPr>
          <p:cNvPr id="4" name="Freeform 3">
            <a:extLst>
              <a:ext uri="{FF2B5EF4-FFF2-40B4-BE49-F238E27FC236}">
                <a16:creationId xmlns:a16="http://schemas.microsoft.com/office/drawing/2014/main" id="{EE978F5D-E6DF-0D4D-82A5-B9E50DC1B52E}"/>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 name="Date Placeholder 3">
            <a:extLst>
              <a:ext uri="{FF2B5EF4-FFF2-40B4-BE49-F238E27FC236}">
                <a16:creationId xmlns:a16="http://schemas.microsoft.com/office/drawing/2014/main" id="{DC9698D4-5253-AB40-B4B5-D83B3F3961B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488802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p:nvPr>
        </p:nvSpPr>
        <p:spPr>
          <a:xfrm>
            <a:off x="1" y="0"/>
            <a:ext cx="12192000" cy="7010400"/>
          </a:xfrm>
          <a:solidFill>
            <a:schemeClr val="bg1">
              <a:lumMod val="95000"/>
            </a:schemeClr>
          </a:solidFill>
        </p:spPr>
        <p:txBody>
          <a:bodyPr tIns="182880"/>
          <a:lstStyle>
            <a:lvl1pPr algn="ctr">
              <a:buNone/>
              <a:defRPr/>
            </a:lvl1pPr>
          </a:lstStyle>
          <a:p>
            <a:endParaRPr lang="en-US" dirty="0"/>
          </a:p>
        </p:txBody>
      </p:sp>
      <p:sp>
        <p:nvSpPr>
          <p:cNvPr id="4" name="AutoShape 4">
            <a:extLst>
              <a:ext uri="{FF2B5EF4-FFF2-40B4-BE49-F238E27FC236}">
                <a16:creationId xmlns:a16="http://schemas.microsoft.com/office/drawing/2014/main" id="{3FDD907D-6A6A-4D43-94BA-581EB658903A}"/>
              </a:ext>
            </a:extLst>
          </p:cNvPr>
          <p:cNvSpPr>
            <a:spLocks noChangeAspect="1" noChangeArrowheads="1"/>
          </p:cNvSpPr>
          <p:nvPr userDrawn="1"/>
        </p:nvSpPr>
        <p:spPr bwMode="auto">
          <a:xfrm>
            <a:off x="0" y="778197"/>
            <a:ext cx="10762184" cy="623215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5" name="AutoShape 4">
            <a:extLst>
              <a:ext uri="{FF2B5EF4-FFF2-40B4-BE49-F238E27FC236}">
                <a16:creationId xmlns:a16="http://schemas.microsoft.com/office/drawing/2014/main" id="{07580BF0-327F-034F-B704-247FC3617C75}"/>
              </a:ext>
            </a:extLst>
          </p:cNvPr>
          <p:cNvSpPr>
            <a:spLocks noChangeAspect="1" noChangeArrowheads="1"/>
          </p:cNvSpPr>
          <p:nvPr userDrawn="1"/>
        </p:nvSpPr>
        <p:spPr bwMode="auto">
          <a:xfrm flipH="1">
            <a:off x="6325300" y="3613069"/>
            <a:ext cx="5866700"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p:nvPr>
        </p:nvSpPr>
        <p:spPr>
          <a:xfrm>
            <a:off x="466847" y="4932025"/>
            <a:ext cx="5629153" cy="1619250"/>
          </a:xfrm>
        </p:spPr>
        <p:txBody>
          <a:bodyPr/>
          <a:lstStyle>
            <a:lvl1pPr>
              <a:buNone/>
              <a:defRPr sz="2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927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hasCustomPrompt="1"/>
          </p:nvPr>
        </p:nvSpPr>
        <p:spPr>
          <a:xfrm>
            <a:off x="1" y="0"/>
            <a:ext cx="12192000" cy="7010400"/>
          </a:xfrm>
          <a:solidFill>
            <a:schemeClr val="bg1">
              <a:lumMod val="95000"/>
            </a:schemeClr>
          </a:solidFill>
        </p:spPr>
        <p:txBody>
          <a:bodyPr tIns="0" rIns="914400" bIns="182880" anchor="ctr" anchorCtr="0"/>
          <a:lstStyle>
            <a:lvl1pPr algn="r">
              <a:buNone/>
              <a:defRPr/>
            </a:lvl1pPr>
          </a:lstStyle>
          <a:p>
            <a:r>
              <a:rPr lang="en-US" dirty="0"/>
              <a:t>image</a:t>
            </a:r>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grpSp>
        <p:nvGrpSpPr>
          <p:cNvPr id="9" name="Group 8">
            <a:extLst>
              <a:ext uri="{FF2B5EF4-FFF2-40B4-BE49-F238E27FC236}">
                <a16:creationId xmlns:a16="http://schemas.microsoft.com/office/drawing/2014/main" id="{88990329-8C78-F64F-99F4-DA5EBC89937C}"/>
              </a:ext>
            </a:extLst>
          </p:cNvPr>
          <p:cNvGrpSpPr/>
          <p:nvPr userDrawn="1"/>
        </p:nvGrpSpPr>
        <p:grpSpPr>
          <a:xfrm>
            <a:off x="1" y="0"/>
            <a:ext cx="11842941" cy="6858000"/>
            <a:chOff x="0" y="-152353"/>
            <a:chExt cx="12102884" cy="7010353"/>
          </a:xfrm>
        </p:grpSpPr>
        <p:sp>
          <p:nvSpPr>
            <p:cNvPr id="10" name="AutoShape 4">
              <a:extLst>
                <a:ext uri="{FF2B5EF4-FFF2-40B4-BE49-F238E27FC236}">
                  <a16:creationId xmlns:a16="http://schemas.microsoft.com/office/drawing/2014/main" id="{7363FEF1-17AC-704A-8D4F-026E97394E5A}"/>
                </a:ext>
              </a:extLst>
            </p:cNvPr>
            <p:cNvSpPr>
              <a:spLocks noChangeAspect="1" noChangeArrowheads="1"/>
            </p:cNvSpPr>
            <p:nvPr/>
          </p:nvSpPr>
          <p:spPr bwMode="auto">
            <a:xfrm rot="10800000" flipH="1">
              <a:off x="0" y="-152353"/>
              <a:ext cx="12102884" cy="7010353"/>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2" name="Freeform 11">
              <a:extLst>
                <a:ext uri="{FF2B5EF4-FFF2-40B4-BE49-F238E27FC236}">
                  <a16:creationId xmlns:a16="http://schemas.microsoft.com/office/drawing/2014/main" id="{ABF7A1BE-6A49-CF4F-8AA3-74E01727FEBA}"/>
                </a:ext>
              </a:extLst>
            </p:cNvPr>
            <p:cNvSpPr>
              <a:spLocks noChangeAspect="1" noChangeArrowheads="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p>
          </p:txBody>
        </p:sp>
      </p:grpSp>
      <p:pic>
        <p:nvPicPr>
          <p:cNvPr id="13" name="Graphic 12">
            <a:extLst>
              <a:ext uri="{FF2B5EF4-FFF2-40B4-BE49-F238E27FC236}">
                <a16:creationId xmlns:a16="http://schemas.microsoft.com/office/drawing/2014/main" id="{6B1F4757-76A1-264E-A8C7-A9E881497F6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454" y="502423"/>
            <a:ext cx="1269027" cy="410914"/>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hasCustomPrompt="1"/>
          </p:nvPr>
        </p:nvSpPr>
        <p:spPr>
          <a:xfrm>
            <a:off x="466847" y="1378050"/>
            <a:ext cx="5835387" cy="859820"/>
          </a:xfrm>
        </p:spPr>
        <p:txBody>
          <a:bodyPr anchor="b" anchorCtr="0"/>
          <a:lstStyle>
            <a:lvl1pPr marL="11113" indent="-11113">
              <a:buNone/>
              <a:tabLst/>
              <a:defRPr sz="4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a:t>
            </a:r>
          </a:p>
        </p:txBody>
      </p:sp>
      <p:sp>
        <p:nvSpPr>
          <p:cNvPr id="14" name="Text Placeholder 7">
            <a:extLst>
              <a:ext uri="{FF2B5EF4-FFF2-40B4-BE49-F238E27FC236}">
                <a16:creationId xmlns:a16="http://schemas.microsoft.com/office/drawing/2014/main" id="{CD52F159-2073-FF4D-B737-C9896C393B49}"/>
              </a:ext>
            </a:extLst>
          </p:cNvPr>
          <p:cNvSpPr>
            <a:spLocks noGrp="1"/>
          </p:cNvSpPr>
          <p:nvPr>
            <p:ph type="body" sz="quarter" idx="13" hasCustomPrompt="1"/>
          </p:nvPr>
        </p:nvSpPr>
        <p:spPr>
          <a:xfrm>
            <a:off x="466847" y="2427680"/>
            <a:ext cx="5835387" cy="309925"/>
          </a:xfrm>
        </p:spPr>
        <p:txBody>
          <a:bodyPr anchor="ctr" anchorCtr="0"/>
          <a:lstStyle>
            <a:lvl1pPr marL="11113" indent="-11113">
              <a:buNone/>
              <a:tabLst/>
              <a:defRPr sz="1200" b="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For more information, visit, </a:t>
            </a:r>
            <a:r>
              <a:rPr lang="en-US" err="1"/>
              <a:t>www.zebra.com</a:t>
            </a:r>
            <a:r>
              <a:rPr lang="en-US"/>
              <a:t>//</a:t>
            </a:r>
            <a:r>
              <a:rPr lang="en-US" err="1"/>
              <a:t>xxxxx</a:t>
            </a:r>
            <a:endParaRPr lang="en-US"/>
          </a:p>
        </p:txBody>
      </p:sp>
      <p:sp>
        <p:nvSpPr>
          <p:cNvPr id="15" name="Text Placeholder 7">
            <a:extLst>
              <a:ext uri="{FF2B5EF4-FFF2-40B4-BE49-F238E27FC236}">
                <a16:creationId xmlns:a16="http://schemas.microsoft.com/office/drawing/2014/main" id="{07639926-2C9B-9843-8BE3-B5DE28617AC0}"/>
              </a:ext>
            </a:extLst>
          </p:cNvPr>
          <p:cNvSpPr>
            <a:spLocks noGrp="1"/>
          </p:cNvSpPr>
          <p:nvPr>
            <p:ph type="body" sz="quarter" idx="14" hasCustomPrompt="1"/>
          </p:nvPr>
        </p:nvSpPr>
        <p:spPr>
          <a:xfrm>
            <a:off x="466847" y="2778409"/>
            <a:ext cx="5835387" cy="309925"/>
          </a:xfrm>
        </p:spPr>
        <p:txBody>
          <a:bodyPr anchor="ctr" anchorCtr="0"/>
          <a:lstStyle>
            <a:lvl1pPr marL="11113" indent="-11113">
              <a:buNone/>
              <a:tabLst/>
              <a:defRPr lang="en-US" sz="1000" kern="1200" dirty="0" smtClean="0">
                <a:solidFill>
                  <a:schemeClr val="tx1">
                    <a:lumMod val="50000"/>
                    <a:lumOff val="50000"/>
                  </a:schemeClr>
                </a:solidFill>
                <a:latin typeface="Arial" pitchFamily="34" charset="0"/>
                <a:ea typeface="MS PGothic" pitchFamily="34" charset="-128"/>
                <a:cs typeface="+mn-cs"/>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Legal attribution statement lorem ipsum </a:t>
            </a:r>
          </a:p>
        </p:txBody>
      </p:sp>
      <p:sp>
        <p:nvSpPr>
          <p:cNvPr id="2" name="Slide Number Placeholder 1">
            <a:extLst>
              <a:ext uri="{FF2B5EF4-FFF2-40B4-BE49-F238E27FC236}">
                <a16:creationId xmlns:a16="http://schemas.microsoft.com/office/drawing/2014/main" id="{499C1EB5-8801-214F-B18F-8577FCCDE640}"/>
              </a:ext>
            </a:extLst>
          </p:cNvPr>
          <p:cNvSpPr>
            <a:spLocks noGrp="1"/>
          </p:cNvSpPr>
          <p:nvPr>
            <p:ph type="sldNum" sz="quarter" idx="15"/>
          </p:nvPr>
        </p:nvSpPr>
        <p:spPr>
          <a:xfrm>
            <a:off x="10927080" y="7203595"/>
            <a:ext cx="1264920" cy="457200"/>
          </a:xfrm>
        </p:spPr>
        <p:txBody>
          <a:body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Tree>
    <p:extLst>
      <p:ext uri="{BB962C8B-B14F-4D97-AF65-F5344CB8AC3E}">
        <p14:creationId xmlns:p14="http://schemas.microsoft.com/office/powerpoint/2010/main" val="93879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98206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9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a:t>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bg2"/>
                </a:solidFill>
              </a:defRPr>
            </a:lvl1pPr>
          </a:lstStyle>
          <a:p>
            <a:pPr lvl="0"/>
            <a:r>
              <a:rPr lang="en-US"/>
              <a:t>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tx1"/>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9"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18" name="Text Placeholder 4">
            <a:extLst>
              <a:ext uri="{FF2B5EF4-FFF2-40B4-BE49-F238E27FC236}">
                <a16:creationId xmlns:a16="http://schemas.microsoft.com/office/drawing/2014/main" id="{6C41CF8B-D082-E448-8494-1A819DA08BC1}"/>
              </a:ext>
            </a:extLst>
          </p:cNvPr>
          <p:cNvSpPr>
            <a:spLocks noGrp="1"/>
          </p:cNvSpPr>
          <p:nvPr>
            <p:ph type="body" sz="quarter" idx="12" hasCustomPrompt="1"/>
          </p:nvPr>
        </p:nvSpPr>
        <p:spPr>
          <a:xfrm>
            <a:off x="2843318"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19" name="Text Placeholder 4">
            <a:extLst>
              <a:ext uri="{FF2B5EF4-FFF2-40B4-BE49-F238E27FC236}">
                <a16:creationId xmlns:a16="http://schemas.microsoft.com/office/drawing/2014/main" id="{36ADC1FC-8100-4C4C-A2E3-3C979271F133}"/>
              </a:ext>
            </a:extLst>
          </p:cNvPr>
          <p:cNvSpPr>
            <a:spLocks noGrp="1"/>
          </p:cNvSpPr>
          <p:nvPr>
            <p:ph type="body" sz="quarter" idx="13" hasCustomPrompt="1"/>
          </p:nvPr>
        </p:nvSpPr>
        <p:spPr>
          <a:xfrm>
            <a:off x="5229317" y="2109024"/>
            <a:ext cx="1763290" cy="4050792"/>
          </a:xfrm>
          <a:solidFill>
            <a:schemeClr val="bg1"/>
          </a:solidFill>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20" name="Text Placeholder 4">
            <a:extLst>
              <a:ext uri="{FF2B5EF4-FFF2-40B4-BE49-F238E27FC236}">
                <a16:creationId xmlns:a16="http://schemas.microsoft.com/office/drawing/2014/main" id="{F2AD9FD1-C8A7-F541-9934-4D6E38E0CFAA}"/>
              </a:ext>
            </a:extLst>
          </p:cNvPr>
          <p:cNvSpPr>
            <a:spLocks noGrp="1"/>
          </p:cNvSpPr>
          <p:nvPr>
            <p:ph type="body" sz="quarter" idx="14" hasCustomPrompt="1"/>
          </p:nvPr>
        </p:nvSpPr>
        <p:spPr>
          <a:xfrm>
            <a:off x="7585393"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21" name="Text Placeholder 4">
            <a:extLst>
              <a:ext uri="{FF2B5EF4-FFF2-40B4-BE49-F238E27FC236}">
                <a16:creationId xmlns:a16="http://schemas.microsoft.com/office/drawing/2014/main" id="{2D3461FA-FC27-DB42-A7C2-1CF2C75F6B52}"/>
              </a:ext>
            </a:extLst>
          </p:cNvPr>
          <p:cNvSpPr>
            <a:spLocks noGrp="1"/>
          </p:cNvSpPr>
          <p:nvPr>
            <p:ph type="body" sz="quarter" idx="15" hasCustomPrompt="1"/>
          </p:nvPr>
        </p:nvSpPr>
        <p:spPr>
          <a:xfrm>
            <a:off x="9971392"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3" name="Slide Number Placeholder 2">
            <a:extLst>
              <a:ext uri="{FF2B5EF4-FFF2-40B4-BE49-F238E27FC236}">
                <a16:creationId xmlns:a16="http://schemas.microsoft.com/office/drawing/2014/main" id="{D4825E3D-07E9-5744-8FD2-691CE4A0EA26}"/>
              </a:ext>
            </a:extLst>
          </p:cNvPr>
          <p:cNvSpPr>
            <a:spLocks noGrp="1"/>
          </p:cNvSpPr>
          <p:nvPr>
            <p:ph type="sldNum" sz="quarter" idx="16"/>
          </p:nvPr>
        </p:nvSpPr>
        <p:spPr/>
        <p:txBody>
          <a:bodyPr/>
          <a:lstStyle>
            <a:lvl1pPr>
              <a:defRPr>
                <a:solidFill>
                  <a:schemeClr val="bg1"/>
                </a:solidFill>
              </a:defRPr>
            </a:lvl1pPr>
          </a:lstStyle>
          <a:p>
            <a:pPr defTabSz="914126"/>
            <a:fld id="{F19F85D4-6AC3-4CF9-A1A5-831DFC2C241F}" type="slidenum">
              <a:rPr lang="en-US" smtClean="0"/>
              <a:pPr defTabSz="914126"/>
              <a:t>‹#›</a:t>
            </a:fld>
            <a:endParaRPr lang="en-US" dirty="0"/>
          </a:p>
        </p:txBody>
      </p:sp>
    </p:spTree>
    <p:extLst>
      <p:ext uri="{BB962C8B-B14F-4D97-AF65-F5344CB8AC3E}">
        <p14:creationId xmlns:p14="http://schemas.microsoft.com/office/powerpoint/2010/main" val="262580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Tree>
    <p:extLst>
      <p:ext uri="{BB962C8B-B14F-4D97-AF65-F5344CB8AC3E}">
        <p14:creationId xmlns:p14="http://schemas.microsoft.com/office/powerpoint/2010/main" val="1155292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DE2C1-16B1-4A4A-B431-B1541C1B2F58}"/>
              </a:ext>
            </a:extLst>
          </p:cNvPr>
          <p:cNvSpPr>
            <a:spLocks noGrp="1"/>
          </p:cNvSpPr>
          <p:nvPr>
            <p:ph type="body" sz="quarter" idx="39"/>
          </p:nvPr>
        </p:nvSpPr>
        <p:spPr>
          <a:xfrm>
            <a:off x="457320" y="2233534"/>
            <a:ext cx="11228714" cy="3927654"/>
          </a:xfrm>
        </p:spPr>
        <p:txBody>
          <a:body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2567879" cy="365760"/>
          </a:xfrm>
          <a:prstGeom prst="rect">
            <a:avLst/>
          </a:prstGeom>
        </p:spPr>
        <p:txBody>
          <a:bodyPr/>
          <a:lstStyle>
            <a:lvl1pPr>
              <a:defRPr>
                <a:solidFill>
                  <a:schemeClr val="bg1"/>
                </a:solidFill>
              </a:defRPr>
            </a:lvl1pPr>
          </a:lstStyle>
          <a:p>
            <a:r>
              <a:rPr lang="en-US"/>
              <a:t>Header</a:t>
            </a:r>
          </a:p>
        </p:txBody>
      </p:sp>
      <p:sp>
        <p:nvSpPr>
          <p:cNvPr id="13" name="Slide Number Placeholder 12">
            <a:extLst>
              <a:ext uri="{FF2B5EF4-FFF2-40B4-BE49-F238E27FC236}">
                <a16:creationId xmlns:a16="http://schemas.microsoft.com/office/drawing/2014/main" id="{BA6CC269-B7FC-624A-98EE-345467A03209}"/>
              </a:ext>
            </a:extLst>
          </p:cNvPr>
          <p:cNvSpPr>
            <a:spLocks noGrp="1"/>
          </p:cNvSpPr>
          <p:nvPr>
            <p:ph type="sldNum" sz="quarter" idx="20"/>
          </p:nvPr>
        </p:nvSpPr>
        <p:spPr/>
        <p:txBody>
          <a:bodyPr/>
          <a:lstStyle/>
          <a:p>
            <a:pPr defTabSz="913852"/>
            <a:endParaRPr lang="en-US" dirty="0">
              <a:solidFill>
                <a:srgbClr val="000000"/>
              </a:solidFill>
            </a:endParaRPr>
          </a:p>
        </p:txBody>
      </p:sp>
      <p:sp>
        <p:nvSpPr>
          <p:cNvPr id="114" name="Text Placeholder 4">
            <a:extLst>
              <a:ext uri="{FF2B5EF4-FFF2-40B4-BE49-F238E27FC236}">
                <a16:creationId xmlns:a16="http://schemas.microsoft.com/office/drawing/2014/main" id="{A6FE20D3-D88E-0D4B-824C-6EBAFAC0BA26}"/>
              </a:ext>
            </a:extLst>
          </p:cNvPr>
          <p:cNvSpPr>
            <a:spLocks noGrp="1"/>
          </p:cNvSpPr>
          <p:nvPr>
            <p:ph type="body" sz="quarter" idx="30" hasCustomPrompt="1"/>
          </p:nvPr>
        </p:nvSpPr>
        <p:spPr>
          <a:xfrm>
            <a:off x="4026301" y="511130"/>
            <a:ext cx="7482899" cy="365760"/>
          </a:xfrm>
        </p:spPr>
        <p:txBody>
          <a:bodyPr anchor="ctr" anchorCtr="0"/>
          <a:lstStyle>
            <a:lvl1pPr marL="171399" indent="-171399">
              <a:buClr>
                <a:schemeClr val="tx1"/>
              </a:buClr>
              <a:buNone/>
              <a:tabLst/>
              <a:defRPr sz="2199" b="0">
                <a:solidFill>
                  <a:schemeClr val="bg1"/>
                </a:solidFill>
              </a:defRPr>
            </a:lvl1pPr>
          </a:lstStyle>
          <a:p>
            <a:pPr lvl="0"/>
            <a:r>
              <a:rPr lang="en-US"/>
              <a:t>Subhead</a:t>
            </a:r>
          </a:p>
        </p:txBody>
      </p:sp>
      <p:sp>
        <p:nvSpPr>
          <p:cNvPr id="20" name="Text Placeholder 3">
            <a:extLst>
              <a:ext uri="{FF2B5EF4-FFF2-40B4-BE49-F238E27FC236}">
                <a16:creationId xmlns:a16="http://schemas.microsoft.com/office/drawing/2014/main" id="{19F515A9-C95C-3D40-A6FE-D1078B4221CF}"/>
              </a:ext>
            </a:extLst>
          </p:cNvPr>
          <p:cNvSpPr>
            <a:spLocks noGrp="1"/>
          </p:cNvSpPr>
          <p:nvPr>
            <p:ph type="body" sz="quarter" idx="38" hasCustomPrompt="1"/>
          </p:nvPr>
        </p:nvSpPr>
        <p:spPr>
          <a:xfrm>
            <a:off x="457200" y="1134107"/>
            <a:ext cx="6472516" cy="365760"/>
          </a:xfrm>
        </p:spPr>
        <p:txBody>
          <a:bodyPr/>
          <a:lstStyle>
            <a:lvl1pPr marL="0" indent="0">
              <a:buNone/>
              <a:defRPr sz="2398">
                <a:solidFill>
                  <a:schemeClr val="tx1"/>
                </a:solidFill>
              </a:defRPr>
            </a:lvl1pPr>
          </a:lstStyle>
          <a:p>
            <a:pPr lvl="0"/>
            <a:r>
              <a:rPr lang="en-US"/>
              <a:t>Subhead</a:t>
            </a:r>
          </a:p>
        </p:txBody>
      </p:sp>
    </p:spTree>
    <p:extLst>
      <p:ext uri="{BB962C8B-B14F-4D97-AF65-F5344CB8AC3E}">
        <p14:creationId xmlns:p14="http://schemas.microsoft.com/office/powerpoint/2010/main" val="266265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384491920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323890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11" name="TextBox 10">
            <a:hlinkClick r:id="" action="ppaction://noaction"/>
            <a:extLst>
              <a:ext uri="{FF2B5EF4-FFF2-40B4-BE49-F238E27FC236}">
                <a16:creationId xmlns:a16="http://schemas.microsoft.com/office/drawing/2014/main" id="{88F56622-45AE-4C61-9DD6-0310F9ADD8B1}"/>
              </a:ext>
            </a:extLst>
          </p:cNvPr>
          <p:cNvSpPr txBox="1"/>
          <p:nvPr/>
        </p:nvSpPr>
        <p:spPr>
          <a:xfrm>
            <a:off x="5439088" y="1827619"/>
            <a:ext cx="6766560"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sp>
        <p:nvSpPr>
          <p:cNvPr id="15" name="TextBox 14">
            <a:hlinkClick r:id="" action="ppaction://noaction"/>
            <a:extLst>
              <a:ext uri="{FF2B5EF4-FFF2-40B4-BE49-F238E27FC236}">
                <a16:creationId xmlns:a16="http://schemas.microsoft.com/office/drawing/2014/main" id="{18E61221-6E84-4BC4-9876-85EB8FFFF5B7}"/>
              </a:ext>
            </a:extLst>
          </p:cNvPr>
          <p:cNvSpPr txBox="1"/>
          <p:nvPr/>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3576344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hlinkClick r:id="" action="ppaction://noaction"/>
            <a:extLst>
              <a:ext uri="{FF2B5EF4-FFF2-40B4-BE49-F238E27FC236}">
                <a16:creationId xmlns:a16="http://schemas.microsoft.com/office/drawing/2014/main" id="{584F1B0C-DEB0-476A-96C8-9E9AABC64221}"/>
              </a:ext>
            </a:extLst>
          </p:cNvPr>
          <p:cNvSpPr txBox="1"/>
          <p:nvPr/>
        </p:nvSpPr>
        <p:spPr>
          <a:xfrm>
            <a:off x="5425440" y="1828800"/>
            <a:ext cx="6766560"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
        <p:nvSpPr>
          <p:cNvPr id="9" name="TextBox 8">
            <a:hlinkClick r:id="" action="ppaction://noaction"/>
            <a:extLst>
              <a:ext uri="{FF2B5EF4-FFF2-40B4-BE49-F238E27FC236}">
                <a16:creationId xmlns:a16="http://schemas.microsoft.com/office/drawing/2014/main" id="{022D3181-B0D7-4035-A277-2658C5CD9C80}"/>
              </a:ext>
            </a:extLst>
          </p:cNvPr>
          <p:cNvSpPr txBox="1"/>
          <p:nvPr/>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369125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1660459805"/>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81"/>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527708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444"/>
          <a:stretch/>
        </p:blipFill>
        <p:spPr>
          <a:xfrm>
            <a:off x="10291893" y="5303387"/>
            <a:ext cx="1896933" cy="1554615"/>
          </a:xfrm>
          <a:prstGeom prst="rect">
            <a:avLst/>
          </a:prstGeom>
        </p:spPr>
      </p:pic>
    </p:spTree>
    <p:extLst>
      <p:ext uri="{BB962C8B-B14F-4D97-AF65-F5344CB8AC3E}">
        <p14:creationId xmlns:p14="http://schemas.microsoft.com/office/powerpoint/2010/main" val="1945741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rand Cov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4" name="Text Placeholder 3">
            <a:extLst>
              <a:ext uri="{FF2B5EF4-FFF2-40B4-BE49-F238E27FC236}">
                <a16:creationId xmlns:a16="http://schemas.microsoft.com/office/drawing/2014/main" id="{1D450998-929C-4644-BB91-330DFDB89C16}"/>
              </a:ext>
            </a:extLst>
          </p:cNvPr>
          <p:cNvSpPr>
            <a:spLocks noGrp="1"/>
          </p:cNvSpPr>
          <p:nvPr>
            <p:ph type="body" sz="quarter" idx="10" hasCustomPrompt="1"/>
          </p:nvPr>
        </p:nvSpPr>
        <p:spPr>
          <a:xfrm>
            <a:off x="603407" y="3493009"/>
            <a:ext cx="2882064" cy="333375"/>
          </a:xfrm>
          <a:prstGeom prst="rect">
            <a:avLst/>
          </a:prstGeom>
        </p:spPr>
        <p:txBody>
          <a:bodyPr lIns="0" rIns="0"/>
          <a:lstStyle>
            <a:lvl1pPr marL="0" marR="0" indent="0" algn="l" defTabSz="914400" rtl="0" eaLnBrk="1" fontAlgn="base" latinLnBrk="0" hangingPunct="1">
              <a:lnSpc>
                <a:spcPct val="100000"/>
              </a:lnSpc>
              <a:spcBef>
                <a:spcPct val="0"/>
              </a:spcBef>
              <a:spcAft>
                <a:spcPct val="0"/>
              </a:spcAft>
              <a:buClrTx/>
              <a:buSzTx/>
              <a:buFontTx/>
              <a:buNone/>
              <a:tabLst/>
              <a:defRPr sz="1400"/>
            </a:lvl1pPr>
          </a:lstStyle>
          <a:p>
            <a:pPr lvl="0"/>
            <a:r>
              <a:rPr lang="en-US" dirty="0"/>
              <a:t>Enter Month, Year</a:t>
            </a:r>
          </a:p>
        </p:txBody>
      </p:sp>
      <p:sp>
        <p:nvSpPr>
          <p:cNvPr id="2" name="Title 1">
            <a:extLst>
              <a:ext uri="{FF2B5EF4-FFF2-40B4-BE49-F238E27FC236}">
                <a16:creationId xmlns:a16="http://schemas.microsoft.com/office/drawing/2014/main" id="{E596A3CC-D0F4-4DEB-AFEA-B07A0366D926}"/>
              </a:ext>
            </a:extLst>
          </p:cNvPr>
          <p:cNvSpPr>
            <a:spLocks noGrp="1"/>
          </p:cNvSpPr>
          <p:nvPr>
            <p:ph type="title" hasCustomPrompt="1"/>
          </p:nvPr>
        </p:nvSpPr>
        <p:spPr>
          <a:xfrm>
            <a:off x="603661" y="2788921"/>
            <a:ext cx="7132421" cy="480131"/>
          </a:xfrm>
        </p:spPr>
        <p:txBody>
          <a:bodyPr lIns="0" rIns="0">
            <a:normAutofit/>
          </a:bodyPr>
          <a:lstStyle>
            <a:lvl1pPr>
              <a:defRPr/>
            </a:lvl1pPr>
          </a:lstStyle>
          <a:p>
            <a:r>
              <a:rPr lang="en-US" dirty="0"/>
              <a:t>Enter title</a:t>
            </a:r>
          </a:p>
        </p:txBody>
      </p:sp>
    </p:spTree>
    <p:extLst>
      <p:ext uri="{BB962C8B-B14F-4D97-AF65-F5344CB8AC3E}">
        <p14:creationId xmlns:p14="http://schemas.microsoft.com/office/powerpoint/2010/main" val="333569025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678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p:nvPicPr>
        <p:blipFill rotWithShape="1">
          <a:blip r:embed="rId2"/>
          <a:srcRect l="45498"/>
          <a:stretch/>
        </p:blipFill>
        <p:spPr>
          <a:xfrm>
            <a:off x="-2521" y="5943561"/>
            <a:ext cx="5872775" cy="914479"/>
          </a:xfrm>
          <a:prstGeom prst="rect">
            <a:avLst/>
          </a:prstGeom>
        </p:spPr>
      </p:pic>
    </p:spTree>
    <p:extLst>
      <p:ext uri="{BB962C8B-B14F-4D97-AF65-F5344CB8AC3E}">
        <p14:creationId xmlns:p14="http://schemas.microsoft.com/office/powerpoint/2010/main" val="324834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ver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EF845A-C87E-C440-9FFE-60C59E2CECEA}"/>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7363259" y="2361350"/>
            <a:ext cx="4344110" cy="788104"/>
          </a:xfrm>
        </p:spPr>
        <p:txBody>
          <a:bodyPr/>
          <a:lstStyle>
            <a:lvl1pPr>
              <a:lnSpc>
                <a:spcPct val="85000"/>
              </a:lnSpc>
              <a:defRPr sz="3600" b="1"/>
            </a:lvl1pPr>
          </a:lstStyle>
          <a:p>
            <a:r>
              <a:rPr lang="en-US"/>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7363259" y="3375620"/>
            <a:ext cx="4344110" cy="477052"/>
          </a:xfrm>
        </p:spPr>
        <p:txBody>
          <a:bodyPr/>
          <a:lstStyle>
            <a:lvl1pPr marL="0" indent="0">
              <a:buNone/>
              <a:defRPr/>
            </a:lvl1pPr>
          </a:lstStyle>
          <a:p>
            <a:pPr lvl="0"/>
            <a:r>
              <a:rPr lang="en-US"/>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7343873" y="4215236"/>
            <a:ext cx="4363495" cy="161692"/>
          </a:xfrm>
        </p:spPr>
        <p:txBody>
          <a:bodyPr/>
          <a:lstStyle>
            <a:lvl1pPr marL="0" indent="0">
              <a:lnSpc>
                <a:spcPct val="100000"/>
              </a:lnSpc>
              <a:spcBef>
                <a:spcPts val="0"/>
              </a:spcBef>
              <a:buNone/>
              <a:defRPr sz="1400"/>
            </a:lvl1pPr>
            <a:lvl2pPr>
              <a:defRPr sz="1600"/>
            </a:lvl2pPr>
            <a:lvl3pPr>
              <a:defRPr sz="1600"/>
            </a:lvl3pPr>
            <a:lvl4pPr>
              <a:defRPr sz="1600"/>
            </a:lvl4pPr>
            <a:lvl5pPr>
              <a:defRPr sz="1600"/>
            </a:lvl5pPr>
          </a:lstStyle>
          <a:p>
            <a:pPr lvl="0"/>
            <a:r>
              <a:rPr lang="en-US"/>
              <a:t>November 9, 2020</a:t>
            </a:r>
          </a:p>
        </p:txBody>
      </p:sp>
      <p:sp>
        <p:nvSpPr>
          <p:cNvPr id="5" name="Picture Placeholder 4">
            <a:extLst>
              <a:ext uri="{FF2B5EF4-FFF2-40B4-BE49-F238E27FC236}">
                <a16:creationId xmlns:a16="http://schemas.microsoft.com/office/drawing/2014/main" id="{B1CF44BB-96A6-8A4F-8238-E0EBA966266F}"/>
              </a:ext>
            </a:extLst>
          </p:cNvPr>
          <p:cNvSpPr>
            <a:spLocks noGrp="1"/>
          </p:cNvSpPr>
          <p:nvPr>
            <p:ph type="pic" sz="quarter" idx="14" hasCustomPrompt="1"/>
          </p:nvPr>
        </p:nvSpPr>
        <p:spPr>
          <a:xfrm>
            <a:off x="1420379" y="1043492"/>
            <a:ext cx="4675621" cy="5220783"/>
          </a:xfrm>
        </p:spPr>
        <p:txBody>
          <a:bodyPr tIns="1280160" bIns="0"/>
          <a:lstStyle>
            <a:lvl1pPr algn="ctr">
              <a:buNone/>
              <a:defRPr/>
            </a:lvl1pPr>
          </a:lstStyle>
          <a:p>
            <a:r>
              <a:rPr lang="en-US" dirty="0"/>
              <a:t>Product Picture</a:t>
            </a:r>
          </a:p>
        </p:txBody>
      </p:sp>
      <p:sp>
        <p:nvSpPr>
          <p:cNvPr id="3" name="Slide Number Placeholder 2">
            <a:extLst>
              <a:ext uri="{FF2B5EF4-FFF2-40B4-BE49-F238E27FC236}">
                <a16:creationId xmlns:a16="http://schemas.microsoft.com/office/drawing/2014/main" id="{CBF3B1D8-8A6F-4F4D-97CF-2A2AE844F376}"/>
              </a:ext>
            </a:extLst>
          </p:cNvPr>
          <p:cNvSpPr>
            <a:spLocks noGrp="1"/>
          </p:cNvSpPr>
          <p:nvPr>
            <p:ph type="sldNum" sz="quarter" idx="15"/>
          </p:nvPr>
        </p:nvSpPr>
        <p:spPr/>
        <p:txBody>
          <a:body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17" name="Freeform 16">
            <a:extLst>
              <a:ext uri="{FF2B5EF4-FFF2-40B4-BE49-F238E27FC236}">
                <a16:creationId xmlns:a16="http://schemas.microsoft.com/office/drawing/2014/main" id="{6C684FFC-4339-0241-973E-56F9B07B6B06}"/>
              </a:ext>
            </a:extLst>
          </p:cNvPr>
          <p:cNvSpPr/>
          <p:nvPr userDrawn="1"/>
        </p:nvSpPr>
        <p:spPr>
          <a:xfrm>
            <a:off x="-28582" y="-28575"/>
            <a:ext cx="4387406" cy="4400550"/>
          </a:xfrm>
          <a:custGeom>
            <a:avLst/>
            <a:gdLst>
              <a:gd name="connsiteX0" fmla="*/ 0 w 4386263"/>
              <a:gd name="connsiteY0" fmla="*/ 1343025 h 4400550"/>
              <a:gd name="connsiteX1" fmla="*/ 1357313 w 4386263"/>
              <a:gd name="connsiteY1" fmla="*/ 0 h 4400550"/>
              <a:gd name="connsiteX2" fmla="*/ 4386263 w 4386263"/>
              <a:gd name="connsiteY2" fmla="*/ 0 h 4400550"/>
              <a:gd name="connsiteX3" fmla="*/ 28575 w 4386263"/>
              <a:gd name="connsiteY3" fmla="*/ 4400550 h 4400550"/>
              <a:gd name="connsiteX4" fmla="*/ 0 w 4386263"/>
              <a:gd name="connsiteY4" fmla="*/ 1343025 h 440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263" h="4400550">
                <a:moveTo>
                  <a:pt x="0" y="1343025"/>
                </a:moveTo>
                <a:lnTo>
                  <a:pt x="1357313" y="0"/>
                </a:lnTo>
                <a:lnTo>
                  <a:pt x="4386263" y="0"/>
                </a:lnTo>
                <a:lnTo>
                  <a:pt x="28575" y="4400550"/>
                </a:lnTo>
                <a:lnTo>
                  <a:pt x="0" y="1343025"/>
                </a:lnTo>
                <a:close/>
              </a:path>
            </a:pathLst>
          </a:custGeom>
          <a:gradFill>
            <a:gsLst>
              <a:gs pos="50000">
                <a:srgbClr val="00C9FF"/>
              </a:gs>
              <a:gs pos="99000">
                <a:srgbClr val="00FFFF"/>
              </a:gs>
              <a:gs pos="0">
                <a:srgbClr val="0099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788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ontent-1col-5D-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CAABFD-6DA0-9B43-8C66-24E31D99760C}"/>
              </a:ext>
            </a:extLst>
          </p:cNvPr>
          <p:cNvSpPr/>
          <p:nvPr userDrawn="1"/>
        </p:nvSpPr>
        <p:spPr>
          <a:xfrm>
            <a:off x="5798461" y="6021238"/>
            <a:ext cx="6393539" cy="836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a:extLst>
              <a:ext uri="{FF2B5EF4-FFF2-40B4-BE49-F238E27FC236}">
                <a16:creationId xmlns:a16="http://schemas.microsoft.com/office/drawing/2014/main" id="{9EFAB906-FF68-0D42-A6B7-BA872E8BE55C}"/>
              </a:ext>
            </a:extLst>
          </p:cNvPr>
          <p:cNvSpPr/>
          <p:nvPr userDrawn="1"/>
        </p:nvSpPr>
        <p:spPr>
          <a:xfrm rot="18924584">
            <a:off x="2546257" y="2597565"/>
            <a:ext cx="11069208" cy="2229593"/>
          </a:xfrm>
          <a:custGeom>
            <a:avLst/>
            <a:gdLst>
              <a:gd name="connsiteX0" fmla="*/ 9690327 w 11066325"/>
              <a:gd name="connsiteY0" fmla="*/ 0 h 2229593"/>
              <a:gd name="connsiteX1" fmla="*/ 11066325 w 11066325"/>
              <a:gd name="connsiteY1" fmla="*/ 1356456 h 2229593"/>
              <a:gd name="connsiteX2" fmla="*/ 10274531 w 11066325"/>
              <a:gd name="connsiteY2" fmla="*/ 2159656 h 2229593"/>
              <a:gd name="connsiteX3" fmla="*/ 10274531 w 11066325"/>
              <a:gd name="connsiteY3" fmla="*/ 2159657 h 2229593"/>
              <a:gd name="connsiteX4" fmla="*/ 10274173 w 11066325"/>
              <a:gd name="connsiteY4" fmla="*/ 2160019 h 2229593"/>
              <a:gd name="connsiteX5" fmla="*/ 10273811 w 11066325"/>
              <a:gd name="connsiteY5" fmla="*/ 2159662 h 2229593"/>
              <a:gd name="connsiteX6" fmla="*/ 2183257 w 11066325"/>
              <a:gd name="connsiteY6" fmla="*/ 2229593 h 2229593"/>
              <a:gd name="connsiteX7" fmla="*/ 0 w 11066325"/>
              <a:gd name="connsiteY7" fmla="*/ 77341 h 2229593"/>
              <a:gd name="connsiteX8" fmla="*/ 8091275 w 11066325"/>
              <a:gd name="connsiteY8" fmla="*/ 7404 h 2229593"/>
              <a:gd name="connsiteX9" fmla="*/ 8093992 w 11066325"/>
              <a:gd name="connsiteY9" fmla="*/ 10082 h 2229593"/>
              <a:gd name="connsiteX10" fmla="*/ 8280407 w 11066325"/>
              <a:gd name="connsiteY10" fmla="*/ 10082 h 222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6325" h="2229593">
                <a:moveTo>
                  <a:pt x="9690327" y="0"/>
                </a:moveTo>
                <a:lnTo>
                  <a:pt x="11066325" y="1356456"/>
                </a:lnTo>
                <a:lnTo>
                  <a:pt x="10274531" y="2159656"/>
                </a:lnTo>
                <a:lnTo>
                  <a:pt x="10274531" y="2159657"/>
                </a:lnTo>
                <a:lnTo>
                  <a:pt x="10274173" y="2160019"/>
                </a:lnTo>
                <a:lnTo>
                  <a:pt x="10273811" y="2159662"/>
                </a:lnTo>
                <a:lnTo>
                  <a:pt x="2183257" y="2229593"/>
                </a:lnTo>
                <a:lnTo>
                  <a:pt x="0" y="77341"/>
                </a:lnTo>
                <a:lnTo>
                  <a:pt x="8091275" y="7404"/>
                </a:lnTo>
                <a:lnTo>
                  <a:pt x="8093992" y="10082"/>
                </a:lnTo>
                <a:lnTo>
                  <a:pt x="8280407" y="10082"/>
                </a:lnTo>
                <a:close/>
              </a:path>
            </a:pathLst>
          </a:custGeom>
          <a:gradFill>
            <a:gsLst>
              <a:gs pos="100000">
                <a:srgbClr val="00FFFF"/>
              </a:gs>
              <a:gs pos="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solidFill>
                <a:schemeClr val="tx1"/>
              </a:solidFill>
              <a:latin typeface="Arial" pitchFamily="34" charset="0"/>
              <a:ea typeface="MS PGothic" pitchFamily="34" charset="-128"/>
            </a:endParaRPr>
          </a:p>
        </p:txBody>
      </p:sp>
      <p:sp>
        <p:nvSpPr>
          <p:cNvPr id="11" name="Freeform 10">
            <a:extLst>
              <a:ext uri="{FF2B5EF4-FFF2-40B4-BE49-F238E27FC236}">
                <a16:creationId xmlns:a16="http://schemas.microsoft.com/office/drawing/2014/main" id="{CE683AC8-69C8-9340-A0EA-997C0B874E2F}"/>
              </a:ext>
            </a:extLst>
          </p:cNvPr>
          <p:cNvSpPr/>
          <p:nvPr userDrawn="1"/>
        </p:nvSpPr>
        <p:spPr>
          <a:xfrm rot="5400000" flipH="1">
            <a:off x="6765475" y="1428195"/>
            <a:ext cx="5432611" cy="5426995"/>
          </a:xfrm>
          <a:custGeom>
            <a:avLst/>
            <a:gdLst>
              <a:gd name="connsiteX0" fmla="*/ 6957529 w 10673030"/>
              <a:gd name="connsiteY0" fmla="*/ 0 h 10659221"/>
              <a:gd name="connsiteX1" fmla="*/ 6957529 w 10673030"/>
              <a:gd name="connsiteY1" fmla="*/ 1 h 10659221"/>
              <a:gd name="connsiteX2" fmla="*/ 10673030 w 10673030"/>
              <a:gd name="connsiteY2" fmla="*/ 1 h 10659221"/>
              <a:gd name="connsiteX3" fmla="*/ 6984725 w 10673030"/>
              <a:gd name="connsiteY3" fmla="*/ 3688307 h 10659221"/>
              <a:gd name="connsiteX4" fmla="*/ 6957529 w 10673030"/>
              <a:gd name="connsiteY4" fmla="*/ 3688307 h 10659221"/>
              <a:gd name="connsiteX5" fmla="*/ 6957529 w 10673030"/>
              <a:gd name="connsiteY5" fmla="*/ 3722425 h 10659221"/>
              <a:gd name="connsiteX6" fmla="*/ 0 w 10673030"/>
              <a:gd name="connsiteY6" fmla="*/ 10659221 h 10659221"/>
              <a:gd name="connsiteX7" fmla="*/ 0 w 10673030"/>
              <a:gd name="connsiteY7" fmla="*/ 6936797 h 10659221"/>
              <a:gd name="connsiteX8" fmla="*/ 6956909 w 10673030"/>
              <a:gd name="connsiteY8" fmla="*/ 619 h 10659221"/>
              <a:gd name="connsiteX9" fmla="*/ 6956909 w 10673030"/>
              <a:gd name="connsiteY9" fmla="*/ 1 h 10659221"/>
              <a:gd name="connsiteX10" fmla="*/ 6957528 w 10673030"/>
              <a:gd name="connsiteY10" fmla="*/ 1 h 106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73030" h="10659221">
                <a:moveTo>
                  <a:pt x="6957529" y="0"/>
                </a:moveTo>
                <a:lnTo>
                  <a:pt x="6957529" y="1"/>
                </a:lnTo>
                <a:lnTo>
                  <a:pt x="10673030" y="1"/>
                </a:lnTo>
                <a:lnTo>
                  <a:pt x="6984725" y="3688307"/>
                </a:lnTo>
                <a:lnTo>
                  <a:pt x="6957529" y="3688307"/>
                </a:lnTo>
                <a:lnTo>
                  <a:pt x="6957529" y="3722425"/>
                </a:lnTo>
                <a:lnTo>
                  <a:pt x="0" y="10659221"/>
                </a:lnTo>
                <a:lnTo>
                  <a:pt x="0" y="6936797"/>
                </a:lnTo>
                <a:lnTo>
                  <a:pt x="6956909" y="619"/>
                </a:lnTo>
                <a:lnTo>
                  <a:pt x="6956909" y="1"/>
                </a:lnTo>
                <a:lnTo>
                  <a:pt x="6957528" y="1"/>
                </a:lnTo>
                <a:close/>
              </a:path>
            </a:pathLst>
          </a:cu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8" y="1691640"/>
            <a:ext cx="11277489" cy="4050792"/>
          </a:xfrm>
        </p:spPr>
        <p:txBody>
          <a:bodyPr/>
          <a:lstStyle>
            <a:lvl1pPr marL="350838" indent="-339725">
              <a:spcBef>
                <a:spcPts val="1800"/>
              </a:spcBef>
              <a:buClr>
                <a:schemeClr val="bg2"/>
              </a:buClr>
              <a:buFont typeface="+mj-lt"/>
              <a:buAutoNum type="arabicPeriod"/>
              <a:tabLst/>
              <a:defRPr/>
            </a:lvl1pPr>
          </a:lstStyle>
          <a:p>
            <a:pPr lvl="0"/>
            <a:r>
              <a:rPr lang="en-US"/>
              <a:t>Edit Master text styles</a:t>
            </a:r>
          </a:p>
        </p:txBody>
      </p:sp>
      <p:sp>
        <p:nvSpPr>
          <p:cNvPr id="3" name="Slide Number Placeholder 2">
            <a:extLst>
              <a:ext uri="{FF2B5EF4-FFF2-40B4-BE49-F238E27FC236}">
                <a16:creationId xmlns:a16="http://schemas.microsoft.com/office/drawing/2014/main" id="{5A7DA728-F480-3845-9696-2FBB2A72B1F8}"/>
              </a:ext>
            </a:extLst>
          </p:cNvPr>
          <p:cNvSpPr>
            <a:spLocks noGrp="1"/>
          </p:cNvSpPr>
          <p:nvPr>
            <p:ph type="sldNum" sz="quarter" idx="12"/>
          </p:nvPr>
        </p:nvSpPr>
        <p:spPr/>
        <p:txBody>
          <a:bodyPr/>
          <a:lstStyle/>
          <a:p>
            <a:pPr defTabSz="914126"/>
            <a:endParaRPr lang="en-US" dirty="0">
              <a:solidFill>
                <a:srgbClr val="000000"/>
              </a:solidFill>
            </a:endParaRPr>
          </a:p>
        </p:txBody>
      </p:sp>
    </p:spTree>
    <p:extLst>
      <p:ext uri="{BB962C8B-B14F-4D97-AF65-F5344CB8AC3E}">
        <p14:creationId xmlns:p14="http://schemas.microsoft.com/office/powerpoint/2010/main" val="401713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718227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p:nvPr>
        </p:nvSpPr>
        <p:spPr>
          <a:xfrm>
            <a:off x="1" y="0"/>
            <a:ext cx="12192000" cy="7010400"/>
          </a:xfrm>
          <a:solidFill>
            <a:schemeClr val="bg1">
              <a:lumMod val="95000"/>
            </a:schemeClr>
          </a:solidFill>
        </p:spPr>
        <p:txBody>
          <a:bodyPr tIns="182880"/>
          <a:lstStyle>
            <a:lvl1pPr algn="ctr">
              <a:buNone/>
              <a:defRPr/>
            </a:lvl1pPr>
          </a:lstStyle>
          <a:p>
            <a:endParaRPr lang="en-US" dirty="0"/>
          </a:p>
        </p:txBody>
      </p:sp>
      <p:sp>
        <p:nvSpPr>
          <p:cNvPr id="4" name="AutoShape 4">
            <a:extLst>
              <a:ext uri="{FF2B5EF4-FFF2-40B4-BE49-F238E27FC236}">
                <a16:creationId xmlns:a16="http://schemas.microsoft.com/office/drawing/2014/main" id="{3FDD907D-6A6A-4D43-94BA-581EB658903A}"/>
              </a:ext>
            </a:extLst>
          </p:cNvPr>
          <p:cNvSpPr>
            <a:spLocks noChangeAspect="1" noChangeArrowheads="1"/>
          </p:cNvSpPr>
          <p:nvPr userDrawn="1"/>
        </p:nvSpPr>
        <p:spPr bwMode="auto">
          <a:xfrm>
            <a:off x="0" y="778197"/>
            <a:ext cx="10762184" cy="6232156"/>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5" name="AutoShape 4">
            <a:extLst>
              <a:ext uri="{FF2B5EF4-FFF2-40B4-BE49-F238E27FC236}">
                <a16:creationId xmlns:a16="http://schemas.microsoft.com/office/drawing/2014/main" id="{07580BF0-327F-034F-B704-247FC3617C75}"/>
              </a:ext>
            </a:extLst>
          </p:cNvPr>
          <p:cNvSpPr>
            <a:spLocks noChangeAspect="1" noChangeArrowheads="1"/>
          </p:cNvSpPr>
          <p:nvPr userDrawn="1"/>
        </p:nvSpPr>
        <p:spPr bwMode="auto">
          <a:xfrm flipH="1">
            <a:off x="6325300" y="3613069"/>
            <a:ext cx="5866700"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p:nvPr>
        </p:nvSpPr>
        <p:spPr>
          <a:xfrm>
            <a:off x="466847" y="4932025"/>
            <a:ext cx="5629153" cy="1619250"/>
          </a:xfrm>
        </p:spPr>
        <p:txBody>
          <a:bodyPr/>
          <a:lstStyle>
            <a:lvl1pPr>
              <a:buNone/>
              <a:defRPr sz="2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892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0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a:t>Click to enter subhead</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10491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9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a:t>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bg2"/>
                </a:solidFill>
              </a:defRPr>
            </a:lvl1pPr>
          </a:lstStyle>
          <a:p>
            <a:pPr lvl="0"/>
            <a:r>
              <a:rPr lang="en-US"/>
              <a:t>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tx1"/>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hasCustomPrompt="1"/>
          </p:nvPr>
        </p:nvSpPr>
        <p:spPr>
          <a:xfrm>
            <a:off x="457319"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18" name="Text Placeholder 4">
            <a:extLst>
              <a:ext uri="{FF2B5EF4-FFF2-40B4-BE49-F238E27FC236}">
                <a16:creationId xmlns:a16="http://schemas.microsoft.com/office/drawing/2014/main" id="{6C41CF8B-D082-E448-8494-1A819DA08BC1}"/>
              </a:ext>
            </a:extLst>
          </p:cNvPr>
          <p:cNvSpPr>
            <a:spLocks noGrp="1"/>
          </p:cNvSpPr>
          <p:nvPr>
            <p:ph type="body" sz="quarter" idx="12" hasCustomPrompt="1"/>
          </p:nvPr>
        </p:nvSpPr>
        <p:spPr>
          <a:xfrm>
            <a:off x="2843318"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19" name="Text Placeholder 4">
            <a:extLst>
              <a:ext uri="{FF2B5EF4-FFF2-40B4-BE49-F238E27FC236}">
                <a16:creationId xmlns:a16="http://schemas.microsoft.com/office/drawing/2014/main" id="{36ADC1FC-8100-4C4C-A2E3-3C979271F133}"/>
              </a:ext>
            </a:extLst>
          </p:cNvPr>
          <p:cNvSpPr>
            <a:spLocks noGrp="1"/>
          </p:cNvSpPr>
          <p:nvPr>
            <p:ph type="body" sz="quarter" idx="13" hasCustomPrompt="1"/>
          </p:nvPr>
        </p:nvSpPr>
        <p:spPr>
          <a:xfrm>
            <a:off x="5229317" y="2109024"/>
            <a:ext cx="1763290" cy="4050792"/>
          </a:xfrm>
          <a:solidFill>
            <a:schemeClr val="bg1"/>
          </a:solidFill>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20" name="Text Placeholder 4">
            <a:extLst>
              <a:ext uri="{FF2B5EF4-FFF2-40B4-BE49-F238E27FC236}">
                <a16:creationId xmlns:a16="http://schemas.microsoft.com/office/drawing/2014/main" id="{F2AD9FD1-C8A7-F541-9934-4D6E38E0CFAA}"/>
              </a:ext>
            </a:extLst>
          </p:cNvPr>
          <p:cNvSpPr>
            <a:spLocks noGrp="1"/>
          </p:cNvSpPr>
          <p:nvPr>
            <p:ph type="body" sz="quarter" idx="14" hasCustomPrompt="1"/>
          </p:nvPr>
        </p:nvSpPr>
        <p:spPr>
          <a:xfrm>
            <a:off x="7585393"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21" name="Text Placeholder 4">
            <a:extLst>
              <a:ext uri="{FF2B5EF4-FFF2-40B4-BE49-F238E27FC236}">
                <a16:creationId xmlns:a16="http://schemas.microsoft.com/office/drawing/2014/main" id="{2D3461FA-FC27-DB42-A7C2-1CF2C75F6B52}"/>
              </a:ext>
            </a:extLst>
          </p:cNvPr>
          <p:cNvSpPr>
            <a:spLocks noGrp="1"/>
          </p:cNvSpPr>
          <p:nvPr>
            <p:ph type="body" sz="quarter" idx="15" hasCustomPrompt="1"/>
          </p:nvPr>
        </p:nvSpPr>
        <p:spPr>
          <a:xfrm>
            <a:off x="9971392" y="2109024"/>
            <a:ext cx="1763290" cy="4050792"/>
          </a:xfrm>
        </p:spPr>
        <p:txBody>
          <a:bodyPr/>
          <a:lstStyle>
            <a:lvl1pPr marL="14288" indent="-14288">
              <a:spcBef>
                <a:spcPts val="800"/>
              </a:spcBef>
              <a:spcAft>
                <a:spcPts val="200"/>
              </a:spcAft>
              <a:buNone/>
              <a:tabLst/>
              <a:defRPr sz="1600" b="1"/>
            </a:lvl1pPr>
            <a:lvl2pPr marL="14288" indent="0">
              <a:spcBef>
                <a:spcPts val="0"/>
              </a:spcBef>
              <a:spcAft>
                <a:spcPts val="1200"/>
              </a:spcAft>
              <a:buNone/>
              <a:tabLst/>
              <a:defRPr sz="1400"/>
            </a:lvl2pPr>
          </a:lstStyle>
          <a:p>
            <a:pPr lvl="0"/>
            <a:r>
              <a:rPr lang="en-US"/>
              <a:t>Subhead</a:t>
            </a:r>
          </a:p>
          <a:p>
            <a:pPr lvl="1"/>
            <a:r>
              <a:rPr lang="en-US"/>
              <a:t>Text level</a:t>
            </a:r>
          </a:p>
        </p:txBody>
      </p:sp>
      <p:sp>
        <p:nvSpPr>
          <p:cNvPr id="3" name="Slide Number Placeholder 2">
            <a:extLst>
              <a:ext uri="{FF2B5EF4-FFF2-40B4-BE49-F238E27FC236}">
                <a16:creationId xmlns:a16="http://schemas.microsoft.com/office/drawing/2014/main" id="{D4825E3D-07E9-5744-8FD2-691CE4A0EA26}"/>
              </a:ext>
            </a:extLst>
          </p:cNvPr>
          <p:cNvSpPr>
            <a:spLocks noGrp="1"/>
          </p:cNvSpPr>
          <p:nvPr>
            <p:ph type="sldNum" sz="quarter" idx="16"/>
          </p:nvPr>
        </p:nvSpPr>
        <p:spPr/>
        <p:txBody>
          <a:bodyPr/>
          <a:lstStyle>
            <a:lvl1pPr>
              <a:defRPr>
                <a:solidFill>
                  <a:schemeClr val="bg1"/>
                </a:solidFill>
              </a:defRPr>
            </a:lvl1pPr>
          </a:lstStyle>
          <a:p>
            <a:pPr defTabSz="914126"/>
            <a:fld id="{F19F85D4-6AC3-4CF9-A1A5-831DFC2C241F}" type="slidenum">
              <a:rPr lang="en-US" smtClean="0"/>
              <a:pPr defTabSz="914126"/>
              <a:t>‹#›</a:t>
            </a:fld>
            <a:endParaRPr lang="en-US" dirty="0"/>
          </a:p>
        </p:txBody>
      </p:sp>
    </p:spTree>
    <p:extLst>
      <p:ext uri="{BB962C8B-B14F-4D97-AF65-F5344CB8AC3E}">
        <p14:creationId xmlns:p14="http://schemas.microsoft.com/office/powerpoint/2010/main" val="323136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88178B1-172A-E649-BE5E-BBBFFF691F8F}" type="slidenum">
              <a:rPr lang="en-US" smtClean="0"/>
              <a:pPr/>
              <a:t>‹#›</a:t>
            </a:fld>
            <a:endParaRPr lang="en-US" dirty="0"/>
          </a:p>
        </p:txBody>
      </p:sp>
    </p:spTree>
    <p:extLst>
      <p:ext uri="{BB962C8B-B14F-4D97-AF65-F5344CB8AC3E}">
        <p14:creationId xmlns:p14="http://schemas.microsoft.com/office/powerpoint/2010/main" val="1755885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302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772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8C42477-0BE7-3741-8091-F8850CC556B4}"/>
              </a:ext>
            </a:extLst>
          </p:cNvPr>
          <p:cNvSpPr>
            <a:spLocks noGrp="1"/>
          </p:cNvSpPr>
          <p:nvPr>
            <p:ph type="pic" sz="quarter" idx="12" hasCustomPrompt="1"/>
          </p:nvPr>
        </p:nvSpPr>
        <p:spPr>
          <a:xfrm>
            <a:off x="1" y="0"/>
            <a:ext cx="12192000" cy="7010400"/>
          </a:xfrm>
          <a:solidFill>
            <a:schemeClr val="bg1">
              <a:lumMod val="95000"/>
            </a:schemeClr>
          </a:solidFill>
        </p:spPr>
        <p:txBody>
          <a:bodyPr tIns="0" rIns="914400" bIns="182880" anchor="ctr" anchorCtr="0"/>
          <a:lstStyle>
            <a:lvl1pPr algn="r">
              <a:buNone/>
              <a:defRPr/>
            </a:lvl1pPr>
          </a:lstStyle>
          <a:p>
            <a:r>
              <a:rPr lang="en-US" dirty="0"/>
              <a:t>image</a:t>
            </a:r>
          </a:p>
        </p:txBody>
      </p:sp>
      <p:pic>
        <p:nvPicPr>
          <p:cNvPr id="6" name="Graphic 5">
            <a:extLst>
              <a:ext uri="{FF2B5EF4-FFF2-40B4-BE49-F238E27FC236}">
                <a16:creationId xmlns:a16="http://schemas.microsoft.com/office/drawing/2014/main" id="{D6CA8BF6-1A85-7F4C-B9E4-8E16BB656C8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66472" y="3140946"/>
            <a:ext cx="537944" cy="859820"/>
          </a:xfrm>
          <a:prstGeom prst="rect">
            <a:avLst/>
          </a:prstGeom>
        </p:spPr>
      </p:pic>
      <p:grpSp>
        <p:nvGrpSpPr>
          <p:cNvPr id="9" name="Group 8">
            <a:extLst>
              <a:ext uri="{FF2B5EF4-FFF2-40B4-BE49-F238E27FC236}">
                <a16:creationId xmlns:a16="http://schemas.microsoft.com/office/drawing/2014/main" id="{88990329-8C78-F64F-99F4-DA5EBC89937C}"/>
              </a:ext>
            </a:extLst>
          </p:cNvPr>
          <p:cNvGrpSpPr/>
          <p:nvPr userDrawn="1"/>
        </p:nvGrpSpPr>
        <p:grpSpPr>
          <a:xfrm>
            <a:off x="1" y="0"/>
            <a:ext cx="11842941" cy="6858000"/>
            <a:chOff x="0" y="-152353"/>
            <a:chExt cx="12102884" cy="7010353"/>
          </a:xfrm>
        </p:grpSpPr>
        <p:sp>
          <p:nvSpPr>
            <p:cNvPr id="10" name="AutoShape 4">
              <a:extLst>
                <a:ext uri="{FF2B5EF4-FFF2-40B4-BE49-F238E27FC236}">
                  <a16:creationId xmlns:a16="http://schemas.microsoft.com/office/drawing/2014/main" id="{7363FEF1-17AC-704A-8D4F-026E97394E5A}"/>
                </a:ext>
              </a:extLst>
            </p:cNvPr>
            <p:cNvSpPr>
              <a:spLocks noChangeAspect="1" noChangeArrowheads="1"/>
            </p:cNvSpPr>
            <p:nvPr/>
          </p:nvSpPr>
          <p:spPr bwMode="auto">
            <a:xfrm rot="10800000" flipH="1">
              <a:off x="0" y="-152353"/>
              <a:ext cx="12102884" cy="7010353"/>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2" name="Freeform 11">
              <a:extLst>
                <a:ext uri="{FF2B5EF4-FFF2-40B4-BE49-F238E27FC236}">
                  <a16:creationId xmlns:a16="http://schemas.microsoft.com/office/drawing/2014/main" id="{ABF7A1BE-6A49-CF4F-8AA3-74E01727FEBA}"/>
                </a:ext>
              </a:extLst>
            </p:cNvPr>
            <p:cNvSpPr>
              <a:spLocks noChangeAspect="1" noChangeArrowheads="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800" dirty="0"/>
            </a:p>
          </p:txBody>
        </p:sp>
      </p:grpSp>
      <p:pic>
        <p:nvPicPr>
          <p:cNvPr id="13" name="Graphic 12">
            <a:extLst>
              <a:ext uri="{FF2B5EF4-FFF2-40B4-BE49-F238E27FC236}">
                <a16:creationId xmlns:a16="http://schemas.microsoft.com/office/drawing/2014/main" id="{6B1F4757-76A1-264E-A8C7-A9E881497F6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454" y="502423"/>
            <a:ext cx="1269027" cy="410914"/>
          </a:xfrm>
          <a:prstGeom prst="rect">
            <a:avLst/>
          </a:prstGeom>
        </p:spPr>
      </p:pic>
      <p:sp>
        <p:nvSpPr>
          <p:cNvPr id="8" name="Text Placeholder 7">
            <a:extLst>
              <a:ext uri="{FF2B5EF4-FFF2-40B4-BE49-F238E27FC236}">
                <a16:creationId xmlns:a16="http://schemas.microsoft.com/office/drawing/2014/main" id="{97000304-C2FA-C24C-9730-DF56FBCDB0A7}"/>
              </a:ext>
            </a:extLst>
          </p:cNvPr>
          <p:cNvSpPr>
            <a:spLocks noGrp="1"/>
          </p:cNvSpPr>
          <p:nvPr>
            <p:ph type="body" sz="quarter" idx="11" hasCustomPrompt="1"/>
          </p:nvPr>
        </p:nvSpPr>
        <p:spPr>
          <a:xfrm>
            <a:off x="466847" y="1378050"/>
            <a:ext cx="5835387" cy="859820"/>
          </a:xfrm>
        </p:spPr>
        <p:txBody>
          <a:bodyPr anchor="b" anchorCtr="0"/>
          <a:lstStyle>
            <a:lvl1pPr marL="11113" indent="-11113">
              <a:buNone/>
              <a:tabLst/>
              <a:defRPr sz="4800" b="1">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a:t>
            </a:r>
          </a:p>
        </p:txBody>
      </p:sp>
      <p:sp>
        <p:nvSpPr>
          <p:cNvPr id="14" name="Text Placeholder 7">
            <a:extLst>
              <a:ext uri="{FF2B5EF4-FFF2-40B4-BE49-F238E27FC236}">
                <a16:creationId xmlns:a16="http://schemas.microsoft.com/office/drawing/2014/main" id="{CD52F159-2073-FF4D-B737-C9896C393B49}"/>
              </a:ext>
            </a:extLst>
          </p:cNvPr>
          <p:cNvSpPr>
            <a:spLocks noGrp="1"/>
          </p:cNvSpPr>
          <p:nvPr>
            <p:ph type="body" sz="quarter" idx="13" hasCustomPrompt="1"/>
          </p:nvPr>
        </p:nvSpPr>
        <p:spPr>
          <a:xfrm>
            <a:off x="466847" y="2427680"/>
            <a:ext cx="5835387" cy="309925"/>
          </a:xfrm>
        </p:spPr>
        <p:txBody>
          <a:bodyPr anchor="ctr" anchorCtr="0"/>
          <a:lstStyle>
            <a:lvl1pPr marL="11113" indent="-11113">
              <a:buNone/>
              <a:tabLst/>
              <a:defRPr sz="1200" b="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For more information, visit, </a:t>
            </a:r>
            <a:r>
              <a:rPr lang="en-US" err="1"/>
              <a:t>www.zebra.com</a:t>
            </a:r>
            <a:r>
              <a:rPr lang="en-US"/>
              <a:t>//</a:t>
            </a:r>
            <a:r>
              <a:rPr lang="en-US" err="1"/>
              <a:t>xxxxx</a:t>
            </a:r>
            <a:endParaRPr lang="en-US"/>
          </a:p>
        </p:txBody>
      </p:sp>
      <p:sp>
        <p:nvSpPr>
          <p:cNvPr id="15" name="Text Placeholder 7">
            <a:extLst>
              <a:ext uri="{FF2B5EF4-FFF2-40B4-BE49-F238E27FC236}">
                <a16:creationId xmlns:a16="http://schemas.microsoft.com/office/drawing/2014/main" id="{07639926-2C9B-9843-8BE3-B5DE28617AC0}"/>
              </a:ext>
            </a:extLst>
          </p:cNvPr>
          <p:cNvSpPr>
            <a:spLocks noGrp="1"/>
          </p:cNvSpPr>
          <p:nvPr>
            <p:ph type="body" sz="quarter" idx="14" hasCustomPrompt="1"/>
          </p:nvPr>
        </p:nvSpPr>
        <p:spPr>
          <a:xfrm>
            <a:off x="466847" y="2778409"/>
            <a:ext cx="5835387" cy="309925"/>
          </a:xfrm>
        </p:spPr>
        <p:txBody>
          <a:bodyPr anchor="ctr" anchorCtr="0"/>
          <a:lstStyle>
            <a:lvl1pPr marL="11113" indent="-11113">
              <a:buNone/>
              <a:tabLst/>
              <a:defRPr lang="en-US" sz="1000" kern="1200" dirty="0" smtClean="0">
                <a:solidFill>
                  <a:schemeClr val="tx1">
                    <a:lumMod val="50000"/>
                    <a:lumOff val="50000"/>
                  </a:schemeClr>
                </a:solidFill>
                <a:latin typeface="Arial" pitchFamily="34" charset="0"/>
                <a:ea typeface="MS PGothic" pitchFamily="34" charset="-128"/>
                <a:cs typeface="+mn-cs"/>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Legal attribution statement lorem ipsum </a:t>
            </a:r>
          </a:p>
        </p:txBody>
      </p:sp>
      <p:sp>
        <p:nvSpPr>
          <p:cNvPr id="2" name="Slide Number Placeholder 1">
            <a:extLst>
              <a:ext uri="{FF2B5EF4-FFF2-40B4-BE49-F238E27FC236}">
                <a16:creationId xmlns:a16="http://schemas.microsoft.com/office/drawing/2014/main" id="{499C1EB5-8801-214F-B18F-8577FCCDE640}"/>
              </a:ext>
            </a:extLst>
          </p:cNvPr>
          <p:cNvSpPr>
            <a:spLocks noGrp="1"/>
          </p:cNvSpPr>
          <p:nvPr>
            <p:ph type="sldNum" sz="quarter" idx="15"/>
          </p:nvPr>
        </p:nvSpPr>
        <p:spPr>
          <a:xfrm>
            <a:off x="10927080" y="7203595"/>
            <a:ext cx="1264920" cy="457200"/>
          </a:xfrm>
        </p:spPr>
        <p:txBody>
          <a:body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Tree>
    <p:extLst>
      <p:ext uri="{BB962C8B-B14F-4D97-AF65-F5344CB8AC3E}">
        <p14:creationId xmlns:p14="http://schemas.microsoft.com/office/powerpoint/2010/main" val="190053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1"/>
            <a:ext cx="3561197" cy="430759"/>
          </a:xfrm>
        </p:spPr>
        <p:txBody>
          <a:bodyPr wrap="none">
            <a:noAutofit/>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3065740" cy="369204"/>
          </a:xfrm>
        </p:spPr>
        <p:txBody>
          <a:bodyPr wrap="none">
            <a:noAutofit/>
          </a:bodyPr>
          <a:lstStyle>
            <a:lvl1pPr marL="0" indent="0">
              <a:buNone/>
              <a:defRPr sz="2399">
                <a:solidFill>
                  <a:schemeClr val="accent1"/>
                </a:solidFill>
              </a:defRPr>
            </a:lvl1pPr>
          </a:lstStyle>
          <a:p>
            <a:pPr lvl="0"/>
            <a:r>
              <a:rPr lang="en-US"/>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dirty="0">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101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036854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1col-Whi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rgbClr val="007ABA"/>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dirty="0">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hasCustomPrompt="1"/>
          </p:nvPr>
        </p:nvSpPr>
        <p:spPr>
          <a:xfrm>
            <a:off x="457318" y="1692275"/>
            <a:ext cx="11277489" cy="4645152"/>
          </a:xfrm>
        </p:spPr>
        <p:txBody>
          <a:bodyPr/>
          <a:lstStyle>
            <a:lvl1pPr>
              <a:buClr>
                <a:srgbClr val="007ABA"/>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807136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64124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8">
                <a:solidFill>
                  <a:schemeClr val="accent4"/>
                </a:solidFill>
              </a:defRPr>
            </a:lvl1pPr>
          </a:lstStyle>
          <a:p>
            <a:pPr lvl="0"/>
            <a:r>
              <a:rPr lang="en-US"/>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20" y="1691640"/>
            <a:ext cx="10509193" cy="4050792"/>
          </a:xfrm>
        </p:spPr>
        <p:txBody>
          <a:bodyPr/>
          <a:lstStyle>
            <a:lvl3pPr>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53524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Content-1col-5D-Whi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8ADE2C1-16B1-4A4A-B431-B1541C1B2F58}"/>
              </a:ext>
            </a:extLst>
          </p:cNvPr>
          <p:cNvSpPr>
            <a:spLocks noGrp="1"/>
          </p:cNvSpPr>
          <p:nvPr>
            <p:ph type="body" sz="quarter" idx="39"/>
          </p:nvPr>
        </p:nvSpPr>
        <p:spPr>
          <a:xfrm>
            <a:off x="457320" y="2233534"/>
            <a:ext cx="11228714" cy="3927654"/>
          </a:xfrm>
        </p:spPr>
        <p:txBody>
          <a:bodyPr/>
          <a:lstStyle/>
          <a:p>
            <a:pPr lvl="0"/>
            <a:r>
              <a:rPr lang="en-US"/>
              <a:t>Click to edit Master text styles</a:t>
            </a:r>
          </a:p>
          <a:p>
            <a:pPr lvl="1"/>
            <a:r>
              <a:rPr lang="en-US"/>
              <a:t>Second level</a:t>
            </a:r>
          </a:p>
          <a:p>
            <a:pPr lvl="2"/>
            <a:r>
              <a:rPr lang="en-US"/>
              <a:t>Third level</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784" tIns="0" rIns="0" bIns="182784"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5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2567879" cy="365760"/>
          </a:xfrm>
        </p:spPr>
        <p:txBody>
          <a:bodyPr/>
          <a:lstStyle>
            <a:lvl1pPr>
              <a:defRPr>
                <a:solidFill>
                  <a:schemeClr val="bg1"/>
                </a:solidFill>
              </a:defRPr>
            </a:lvl1pPr>
          </a:lstStyle>
          <a:p>
            <a:r>
              <a:rPr lang="en-US"/>
              <a:t>Header</a:t>
            </a:r>
          </a:p>
        </p:txBody>
      </p:sp>
      <p:sp>
        <p:nvSpPr>
          <p:cNvPr id="13" name="Slide Number Placeholder 12">
            <a:extLst>
              <a:ext uri="{FF2B5EF4-FFF2-40B4-BE49-F238E27FC236}">
                <a16:creationId xmlns:a16="http://schemas.microsoft.com/office/drawing/2014/main" id="{BA6CC269-B7FC-624A-98EE-345467A03209}"/>
              </a:ext>
            </a:extLst>
          </p:cNvPr>
          <p:cNvSpPr>
            <a:spLocks noGrp="1"/>
          </p:cNvSpPr>
          <p:nvPr>
            <p:ph type="sldNum" sz="quarter" idx="20"/>
          </p:nvPr>
        </p:nvSpPr>
        <p:spPr/>
        <p:txBody>
          <a:bodyPr/>
          <a:lstStyle/>
          <a:p>
            <a:pPr defTabSz="913852"/>
            <a:endParaRPr lang="en-US" dirty="0">
              <a:solidFill>
                <a:srgbClr val="000000"/>
              </a:solidFill>
            </a:endParaRPr>
          </a:p>
        </p:txBody>
      </p:sp>
      <p:sp>
        <p:nvSpPr>
          <p:cNvPr id="114" name="Text Placeholder 4">
            <a:extLst>
              <a:ext uri="{FF2B5EF4-FFF2-40B4-BE49-F238E27FC236}">
                <a16:creationId xmlns:a16="http://schemas.microsoft.com/office/drawing/2014/main" id="{A6FE20D3-D88E-0D4B-824C-6EBAFAC0BA26}"/>
              </a:ext>
            </a:extLst>
          </p:cNvPr>
          <p:cNvSpPr>
            <a:spLocks noGrp="1"/>
          </p:cNvSpPr>
          <p:nvPr>
            <p:ph type="body" sz="quarter" idx="30" hasCustomPrompt="1"/>
          </p:nvPr>
        </p:nvSpPr>
        <p:spPr>
          <a:xfrm>
            <a:off x="4026301" y="511130"/>
            <a:ext cx="7482899" cy="365760"/>
          </a:xfrm>
        </p:spPr>
        <p:txBody>
          <a:bodyPr anchor="ctr" anchorCtr="0"/>
          <a:lstStyle>
            <a:lvl1pPr marL="171399" indent="-171399">
              <a:buClr>
                <a:schemeClr val="tx1"/>
              </a:buClr>
              <a:buNone/>
              <a:tabLst/>
              <a:defRPr sz="2199" b="0">
                <a:solidFill>
                  <a:schemeClr val="bg1"/>
                </a:solidFill>
              </a:defRPr>
            </a:lvl1pPr>
          </a:lstStyle>
          <a:p>
            <a:pPr lvl="0"/>
            <a:r>
              <a:rPr lang="en-US"/>
              <a:t>Subhead</a:t>
            </a:r>
          </a:p>
        </p:txBody>
      </p:sp>
      <p:sp>
        <p:nvSpPr>
          <p:cNvPr id="20" name="Text Placeholder 3">
            <a:extLst>
              <a:ext uri="{FF2B5EF4-FFF2-40B4-BE49-F238E27FC236}">
                <a16:creationId xmlns:a16="http://schemas.microsoft.com/office/drawing/2014/main" id="{19F515A9-C95C-3D40-A6FE-D1078B4221CF}"/>
              </a:ext>
            </a:extLst>
          </p:cNvPr>
          <p:cNvSpPr>
            <a:spLocks noGrp="1"/>
          </p:cNvSpPr>
          <p:nvPr>
            <p:ph type="body" sz="quarter" idx="38" hasCustomPrompt="1"/>
          </p:nvPr>
        </p:nvSpPr>
        <p:spPr>
          <a:xfrm>
            <a:off x="457200" y="1134107"/>
            <a:ext cx="6472516" cy="365760"/>
          </a:xfrm>
        </p:spPr>
        <p:txBody>
          <a:bodyPr/>
          <a:lstStyle>
            <a:lvl1pPr marL="0" indent="0">
              <a:buNone/>
              <a:defRPr sz="2398">
                <a:solidFill>
                  <a:schemeClr val="tx1"/>
                </a:solidFill>
              </a:defRPr>
            </a:lvl1pPr>
          </a:lstStyle>
          <a:p>
            <a:pPr lvl="0"/>
            <a:r>
              <a:rPr lang="en-US"/>
              <a:t>Subhead</a:t>
            </a:r>
          </a:p>
        </p:txBody>
      </p:sp>
    </p:spTree>
    <p:extLst>
      <p:ext uri="{BB962C8B-B14F-4D97-AF65-F5344CB8AC3E}">
        <p14:creationId xmlns:p14="http://schemas.microsoft.com/office/powerpoint/2010/main" val="158139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1col-30D-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8">
                <a:solidFill>
                  <a:schemeClr val="accent1"/>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20" y="1691640"/>
            <a:ext cx="10509193"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0229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id="{B59C44B1-010E-4C1C-8A26-6821D71AB5D9}"/>
              </a:ext>
            </a:extLst>
          </p:cNvPr>
          <p:cNvSpPr/>
          <p:nvPr userDrawn="1"/>
        </p:nvSpPr>
        <p:spPr>
          <a:xfrm>
            <a:off x="9598699" y="893"/>
            <a:ext cx="2590125"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0051460E-F6C8-492A-B064-FE9A1A863BA2}"/>
              </a:ext>
            </a:extLst>
          </p:cNvPr>
          <p:cNvSpPr>
            <a:spLocks noChangeAspect="1" noChangeArrowheads="1"/>
          </p:cNvSpPr>
          <p:nvPr userDrawn="1"/>
        </p:nvSpPr>
        <p:spPr bwMode="auto">
          <a:xfrm>
            <a:off x="9598699" y="5352087"/>
            <a:ext cx="2590125"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dirty="0">
              <a:solidFill>
                <a:srgbClr val="000000"/>
              </a:solidFill>
              <a:ea typeface="MS PGothic" pitchFamily="34" charset="-128"/>
            </a:endParaRPr>
          </a:p>
        </p:txBody>
      </p:sp>
      <p:sp>
        <p:nvSpPr>
          <p:cNvPr id="5" name="AutoShape 4">
            <a:extLst>
              <a:ext uri="{FF2B5EF4-FFF2-40B4-BE49-F238E27FC236}">
                <a16:creationId xmlns:a16="http://schemas.microsoft.com/office/drawing/2014/main" id="{941616A7-DF3C-4E5E-AFE3-77BE4E404B8A}"/>
              </a:ext>
            </a:extLst>
          </p:cNvPr>
          <p:cNvSpPr>
            <a:spLocks noChangeAspect="1" noChangeArrowheads="1"/>
          </p:cNvSpPr>
          <p:nvPr userDrawn="1"/>
        </p:nvSpPr>
        <p:spPr bwMode="auto">
          <a:xfrm flipH="1">
            <a:off x="4401964" y="3844108"/>
            <a:ext cx="5207884"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Tree>
    <p:extLst>
      <p:ext uri="{BB962C8B-B14F-4D97-AF65-F5344CB8AC3E}">
        <p14:creationId xmlns:p14="http://schemas.microsoft.com/office/powerpoint/2010/main" val="10269935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id="{D59BC03B-4C9A-4C64-92B4-10A027EE2F2F}"/>
              </a:ext>
            </a:extLst>
          </p:cNvPr>
          <p:cNvSpPr/>
          <p:nvPr userDrawn="1"/>
        </p:nvSpPr>
        <p:spPr>
          <a:xfrm>
            <a:off x="9904023" y="893"/>
            <a:ext cx="2307704" cy="6856214"/>
          </a:xfrm>
          <a:prstGeom prst="rect">
            <a:avLst/>
          </a:prstGeom>
          <a:gradFill>
            <a:gsLst>
              <a:gs pos="0">
                <a:srgbClr val="00FFFF"/>
              </a:gs>
              <a:gs pos="50000">
                <a:srgbClr val="00C9FF"/>
              </a:gs>
              <a:gs pos="100000">
                <a:srgbClr val="0099FF"/>
              </a:gs>
            </a:gsLst>
            <a:lin ang="0" scaled="1"/>
          </a:gra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id="{9C5831F1-3A81-49F1-A28E-A83FC662F0CE}"/>
              </a:ext>
            </a:extLst>
          </p:cNvPr>
          <p:cNvSpPr>
            <a:spLocks noChangeAspect="1" noChangeArrowheads="1"/>
          </p:cNvSpPr>
          <p:nvPr userDrawn="1"/>
        </p:nvSpPr>
        <p:spPr bwMode="auto">
          <a:xfrm flipH="1" flipV="1">
            <a:off x="7596323" y="-1"/>
            <a:ext cx="2319574"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id="{BEE23220-23CE-4C57-B25F-29B45A16F081}"/>
              </a:ext>
            </a:extLst>
          </p:cNvPr>
          <p:cNvSpPr>
            <a:spLocks noChangeAspect="1" noChangeArrowheads="1"/>
          </p:cNvSpPr>
          <p:nvPr userDrawn="1"/>
        </p:nvSpPr>
        <p:spPr bwMode="auto">
          <a:xfrm flipV="1">
            <a:off x="9892148" y="-2"/>
            <a:ext cx="2319577"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9" name="Date Placeholder 3">
            <a:extLst>
              <a:ext uri="{FF2B5EF4-FFF2-40B4-BE49-F238E27FC236}">
                <a16:creationId xmlns:a16="http://schemas.microsoft.com/office/drawing/2014/main" id="{E3CAAD04-268E-4987-A8D4-4F6D39BC6FC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21356569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1A8F-1784-4881-B45F-FC94A08523B0}"/>
              </a:ext>
            </a:extLst>
          </p:cNvPr>
          <p:cNvSpPr>
            <a:spLocks noGrp="1"/>
          </p:cNvSpPr>
          <p:nvPr>
            <p:ph type="title" hasCustomPrompt="1"/>
          </p:nvPr>
        </p:nvSpPr>
        <p:spPr>
          <a:xfrm>
            <a:off x="603503" y="1344168"/>
            <a:ext cx="8723376"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id="{C502D2C2-B670-4548-98A6-464D571842BA}"/>
              </a:ext>
            </a:extLst>
          </p:cNvPr>
          <p:cNvSpPr/>
          <p:nvPr userDrawn="1"/>
        </p:nvSpPr>
        <p:spPr>
          <a:xfrm>
            <a:off x="10490653" y="0"/>
            <a:ext cx="1698172" cy="6858000"/>
          </a:xfrm>
          <a:prstGeom prst="rect">
            <a:avLst/>
          </a:prstGeom>
          <a:solidFill>
            <a:srgbClr val="00C9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id="{04E0AEBD-6812-4AA1-AFCB-BB7CF467D339}"/>
              </a:ext>
            </a:extLst>
          </p:cNvPr>
          <p:cNvSpPr/>
          <p:nvPr userDrawn="1"/>
        </p:nvSpPr>
        <p:spPr>
          <a:xfrm>
            <a:off x="10490653" y="0"/>
            <a:ext cx="1698172"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id="{A506B7F3-32B6-4800-9FAF-E17558EDB792}"/>
              </a:ext>
            </a:extLst>
          </p:cNvPr>
          <p:cNvSpPr>
            <a:spLocks noChangeAspect="1" noChangeArrowheads="1"/>
          </p:cNvSpPr>
          <p:nvPr userDrawn="1"/>
        </p:nvSpPr>
        <p:spPr bwMode="auto">
          <a:xfrm flipV="1">
            <a:off x="10489394" y="344994"/>
            <a:ext cx="1713482"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2355131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F356-477D-4BE5-A22D-225C8D51BA2B}"/>
              </a:ext>
            </a:extLst>
          </p:cNvPr>
          <p:cNvSpPr>
            <a:spLocks noGrp="1"/>
          </p:cNvSpPr>
          <p:nvPr>
            <p:ph type="title" hasCustomPrompt="1"/>
          </p:nvPr>
        </p:nvSpPr>
        <p:spPr>
          <a:xfrm>
            <a:off x="603504" y="1344168"/>
            <a:ext cx="6071616" cy="2516632"/>
          </a:xfrm>
        </p:spPr>
        <p:txBody>
          <a:bodyPr/>
          <a:lstStyle>
            <a:lvl1pPr>
              <a:defRPr>
                <a:solidFill>
                  <a:schemeClr val="bg1"/>
                </a:solidFill>
              </a:defRPr>
            </a:lvl1pPr>
          </a:lstStyle>
          <a:p>
            <a:r>
              <a:rPr lang="en-US" dirty="0"/>
              <a:t>Click to enter divider slide title</a:t>
            </a:r>
          </a:p>
        </p:txBody>
      </p:sp>
    </p:spTree>
    <p:extLst>
      <p:ext uri="{BB962C8B-B14F-4D97-AF65-F5344CB8AC3E}">
        <p14:creationId xmlns:p14="http://schemas.microsoft.com/office/powerpoint/2010/main" val="1479589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87903292"/>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Click to edit Master text styles</a:t>
            </a:r>
          </a:p>
          <a:p>
            <a:pPr lvl="1"/>
            <a:r>
              <a:rPr lang="en-US"/>
              <a:t>Second level</a:t>
            </a:r>
          </a:p>
          <a:p>
            <a:pPr lvl="2"/>
            <a:r>
              <a:rPr lang="en-US"/>
              <a:t>Third level</a:t>
            </a:r>
          </a:p>
        </p:txBody>
      </p:sp>
      <p:sp>
        <p:nvSpPr>
          <p:cNvPr id="10" name="Slide Number Placeholder 4">
            <a:extLst>
              <a:ext uri="{FF2B5EF4-FFF2-40B4-BE49-F238E27FC236}">
                <a16:creationId xmlns:a16="http://schemas.microsoft.com/office/drawing/2014/main" id="{574252E0-FA7E-7F47-A2B8-7AE99944108E}"/>
              </a:ext>
            </a:extLst>
          </p:cNvPr>
          <p:cNvSpPr txBox="1">
            <a:spLocks/>
          </p:cNvSpPr>
          <p:nvPr userDrawn="1"/>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3696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1col-5D-Black-CC">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54416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1col-5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318" y="1691640"/>
            <a:ext cx="11277489" cy="405079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5031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1col-30D-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47624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Slide Number Placeholder 4">
            <a:extLst>
              <a:ext uri="{FF2B5EF4-FFF2-40B4-BE49-F238E27FC236}">
                <a16:creationId xmlns:a16="http://schemas.microsoft.com/office/drawing/2014/main" id="{6BFB7C72-329E-9C43-B7D5-81556E288F82}"/>
              </a:ext>
            </a:extLst>
          </p:cNvPr>
          <p:cNvSpPr txBox="1">
            <a:spLocks/>
          </p:cNvSpPr>
          <p:nvPr userDrawn="1"/>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4162526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Tree>
    <p:extLst>
      <p:ext uri="{BB962C8B-B14F-4D97-AF65-F5344CB8AC3E}">
        <p14:creationId xmlns:p14="http://schemas.microsoft.com/office/powerpoint/2010/main" val="2960441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1col-30D-Black-CC">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30400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1col-30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319" y="1691640"/>
            <a:ext cx="10505636" cy="405079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8760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256" y="140131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1" y="6400918"/>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08636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20240"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154652" y="405166"/>
            <a:ext cx="2118962" cy="1227047"/>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AutoShape 2">
            <a:extLst>
              <a:ext uri="{FF2B5EF4-FFF2-40B4-BE49-F238E27FC236}">
                <a16:creationId xmlns:a16="http://schemas.microsoft.com/office/drawing/2014/main" id="{F4A5CE52-7E65-4EA4-B1EE-3861A1DADEB2}"/>
              </a:ext>
            </a:extLst>
          </p:cNvPr>
          <p:cNvSpPr>
            <a:spLocks noChangeAspect="1" noChangeArrowheads="1"/>
          </p:cNvSpPr>
          <p:nvPr userDrawn="1"/>
        </p:nvSpPr>
        <p:spPr bwMode="auto">
          <a:xfrm flipH="1">
            <a:off x="7918795" y="5507675"/>
            <a:ext cx="2374532" cy="137160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4256595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1col-Graphics-2-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5463" y="5486400"/>
            <a:ext cx="2368588"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69733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dirty="0">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288377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81"/>
          <a:stretch>
            <a:fillRect/>
          </a:stretch>
        </p:blipFill>
        <p:spPr bwMode="auto">
          <a:xfrm>
            <a:off x="4456113" y="1617662"/>
            <a:ext cx="7732713" cy="5240338"/>
          </a:xfrm>
          <a:prstGeom prst="rect">
            <a:avLst/>
          </a:prstGeom>
          <a:noFill/>
          <a:ln>
            <a:noFill/>
          </a:ln>
          <a:effectLst/>
          <a:extLst>
            <a:ext uri="{909E8E84-426E-40dd-AFC4-6F175D3DCCD1}">
              <a14:hiddenFill xmlns="" xmlns:a14="http://schemas.microsoft.com/office/drawing/2010/main">
                <a:solidFill>
                  <a:srgbClr val="5B9BD5"/>
                </a:solidFill>
              </a14:hiddenFill>
            </a:ext>
            <a:ext uri="{91240B29-F687-4f45-9708-019B960494DF}">
              <a14:hiddenLine xmlns="" xmlns:a14="http://schemas.microsoft.com/office/drawing/2010/main" w="25400"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1col-Whit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dirty="0">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2380080"/>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BLANK-Black">
    <p:bg>
      <p:bgRef idx="1001">
        <a:schemeClr val="bg1"/>
      </p:bgRef>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dirty="0">
              <a:solidFill>
                <a:srgbClr val="FFFFFF"/>
              </a:solidFill>
            </a:endParaRPr>
          </a:p>
        </p:txBody>
      </p:sp>
    </p:spTree>
    <p:extLst>
      <p:ext uri="{BB962C8B-B14F-4D97-AF65-F5344CB8AC3E}">
        <p14:creationId xmlns:p14="http://schemas.microsoft.com/office/powerpoint/2010/main" val="2544177209"/>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2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1849669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2col-30D-White-C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0332720"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0332720"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id="{C2BBFFA9-CA8E-4B09-BFF4-09DF7AB40C5A}"/>
              </a:ext>
            </a:extLst>
          </p:cNvPr>
          <p:cNvSpPr>
            <a:spLocks noGrp="1"/>
          </p:cNvSpPr>
          <p:nvPr>
            <p:ph type="body" sz="quarter" idx="12"/>
          </p:nvPr>
        </p:nvSpPr>
        <p:spPr>
          <a:xfrm>
            <a:off x="5853685" y="1692275"/>
            <a:ext cx="4939046" cy="4306888"/>
          </a:xfrm>
        </p:spPr>
        <p:txBody>
          <a:body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E321BC78-03D5-48F3-8604-E931C7B34314}"/>
              </a:ext>
            </a:extLst>
          </p:cNvPr>
          <p:cNvSpPr>
            <a:spLocks noGrp="1"/>
          </p:cNvSpPr>
          <p:nvPr>
            <p:ph type="body" sz="quarter" idx="13"/>
          </p:nvPr>
        </p:nvSpPr>
        <p:spPr>
          <a:xfrm>
            <a:off x="457319" y="1692274"/>
            <a:ext cx="4939046" cy="4306824"/>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47100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96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Image Product-30D-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10" name="AutoShape 4">
            <a:extLst>
              <a:ext uri="{FF2B5EF4-FFF2-40B4-BE49-F238E27FC236}">
                <a16:creationId xmlns:a16="http://schemas.microsoft.com/office/drawing/2014/main" id="{E573E925-FF75-41DF-9245-FA4B62050CBD}"/>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406470405"/>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291086386"/>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Image 7.4-30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7297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9022" y="2113479"/>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EFF7DA14-6127-4CBF-BC49-CDE8AB5DF08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735103213"/>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Image 7.4-30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9DF89A4A-CAB1-46F3-BFF5-FAE8242CB1DC}"/>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84849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a:prstGeom prst="rect">
            <a:avLst/>
          </a:prstGeo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444"/>
          <a:stretch/>
        </p:blipFill>
        <p:spPr>
          <a:xfrm>
            <a:off x="10291893" y="5303387"/>
            <a:ext cx="1896933"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Image 7.4-30D-Black-CC">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8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B2103422-3EFA-4215-9C1C-E85F4D3F9895}"/>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98450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Image 7.4-30D-White-CC">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800"/>
              </a:spcBef>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4460C9AB-0DF1-4355-B84E-A869A476DB03}"/>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597318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Image 6.9-5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a:srcRect l="45498"/>
          <a:stretch/>
        </p:blipFill>
        <p:spPr>
          <a:xfrm>
            <a:off x="-2521" y="5943561"/>
            <a:ext cx="5872775" cy="914479"/>
          </a:xfrm>
          <a:prstGeom prst="rect">
            <a:avLst/>
          </a:prstGeom>
        </p:spPr>
      </p:pic>
    </p:spTree>
    <p:extLst>
      <p:ext uri="{BB962C8B-B14F-4D97-AF65-F5344CB8AC3E}">
        <p14:creationId xmlns:p14="http://schemas.microsoft.com/office/powerpoint/2010/main" val="82017706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678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a:srcRect l="45498"/>
          <a:stretch/>
        </p:blipFill>
        <p:spPr>
          <a:xfrm>
            <a:off x="-2521" y="5943561"/>
            <a:ext cx="5872775" cy="914479"/>
          </a:xfrm>
          <a:prstGeom prst="rect">
            <a:avLst/>
          </a:prstGeom>
        </p:spPr>
      </p:pic>
    </p:spTree>
    <p:extLst>
      <p:ext uri="{BB962C8B-B14F-4D97-AF65-F5344CB8AC3E}">
        <p14:creationId xmlns:p14="http://schemas.microsoft.com/office/powerpoint/2010/main" val="4233447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Image 6.9-5D-Black-CC">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1531179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63094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Image 6.0-Graphic-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dirty="0"/>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06389" y="2468238"/>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52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23A7A5DA-38BE-4EBD-9CC4-D729AD1122F0}"/>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84081162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Image 6.0-Graphic-Whit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dirty="0"/>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srcRect l="78432" r="-1" b="3144"/>
          <a:stretch/>
        </p:blipFill>
        <p:spPr>
          <a:xfrm>
            <a:off x="501468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146"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4BE56592-242B-4E8E-B901-EDB871ACA61B}"/>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479538638"/>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Image 6.0-Graphic-White-CC">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dirty="0"/>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a:biLevel thresh="75000"/>
          </a:blip>
          <a:srcRect l="78432" r="-1" b="3144"/>
          <a:stretch/>
        </p:blipFill>
        <p:spPr>
          <a:xfrm>
            <a:off x="5014363"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1821" y="5212080"/>
            <a:ext cx="2842305" cy="164592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73D2F41B-FDE5-4C58-9A14-E58A02A6E5B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52583088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Image 7.4-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E09E2BA-0AD0-49AC-BC40-BD49BD92EFEC}"/>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43B11744-8C65-4AD2-8810-4EA848154818}"/>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64814694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a:prstGeom prst="rect">
            <a:avLst/>
          </a:prstGeo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6169680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Image 7.4-White">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F3DCB33-8C12-43D1-A33B-319C71CD4ACA}"/>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07982E8D-C63A-418E-BAEF-13C06A99DA3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92170622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256" y="140131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id="{DDD45756-9F9A-4024-8679-58D406BDF8AF}"/>
              </a:ext>
            </a:extLst>
          </p:cNvPr>
          <p:cNvSpPr txBox="1">
            <a:spLocks/>
          </p:cNvSpPr>
          <p:nvPr userDrawn="1"/>
        </p:nvSpPr>
        <p:spPr>
          <a:xfrm>
            <a:off x="-1581" y="6400918"/>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2704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AutoShape 2">
            <a:extLst>
              <a:ext uri="{FF2B5EF4-FFF2-40B4-BE49-F238E27FC236}">
                <a16:creationId xmlns:a16="http://schemas.microsoft.com/office/drawing/2014/main" id="{F4A5CE52-7E65-4EA4-B1EE-3861A1DADEB2}"/>
              </a:ext>
            </a:extLst>
          </p:cNvPr>
          <p:cNvSpPr>
            <a:spLocks noChangeAspect="1" noChangeArrowheads="1"/>
          </p:cNvSpPr>
          <p:nvPr userDrawn="1"/>
        </p:nvSpPr>
        <p:spPr bwMode="auto">
          <a:xfrm flipH="1">
            <a:off x="7918795" y="5507675"/>
            <a:ext cx="2374532" cy="137160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4960403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8537" y="-7005"/>
            <a:ext cx="1394353" cy="1394861"/>
          </a:xfrm>
          <a:prstGeom prst="rect">
            <a:avLst/>
          </a:prstGeom>
        </p:spPr>
      </p:pic>
    </p:spTree>
    <p:extLst>
      <p:ext uri="{BB962C8B-B14F-4D97-AF65-F5344CB8AC3E}">
        <p14:creationId xmlns:p14="http://schemas.microsoft.com/office/powerpoint/2010/main" val="2096686855"/>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77" r="60155"/>
          <a:stretch/>
        </p:blipFill>
        <p:spPr>
          <a:xfrm>
            <a:off x="10808537" y="-7005"/>
            <a:ext cx="1394353" cy="1394687"/>
          </a:xfrm>
          <a:prstGeom prst="rect">
            <a:avLst/>
          </a:prstGeom>
        </p:spPr>
      </p:pic>
    </p:spTree>
    <p:extLst>
      <p:ext uri="{BB962C8B-B14F-4D97-AF65-F5344CB8AC3E}">
        <p14:creationId xmlns:p14="http://schemas.microsoft.com/office/powerpoint/2010/main" val="20614917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8537"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FFFFFF"/>
                </a:solidFill>
                <a:effectLst/>
                <a:uLnTx/>
                <a:uFillTx/>
                <a:latin typeface="Arial" panose="020B0604020202020204"/>
                <a:ea typeface="+mn-ea"/>
                <a:cs typeface="+mn-cs"/>
              </a:rPr>
              <a:t>ZEBRA and the stylized Zebra head are trademarks of Zebra Technologies Corp., registered in many jurisdictions worldwide. All other trademarks are the property of their respective owners. ©2019 Zebra Technologies Corp. and/or its affiliates. All rights reserved.</a:t>
            </a:r>
            <a:endPar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7260686"/>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77" r="60155"/>
          <a:stretch/>
        </p:blipFill>
        <p:spPr>
          <a:xfrm>
            <a:off x="10808537"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27240"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chemeClr val="tx2"/>
                </a:solidFill>
                <a:effectLst/>
                <a:uLnTx/>
                <a:uFillTx/>
                <a:latin typeface="Arial" panose="020B0604020202020204"/>
                <a:ea typeface="MS PGothic" pitchFamily="34" charset="-128"/>
                <a:cs typeface="+mn-cs"/>
              </a:rPr>
              <a:t>ZEBRA and the stylized Zebra head are trademarks of Zebra Technologies Corp., registered in many jurisdictions worldwide. All other trademarks are the property of their respective owners. ©2019 Zebra Technologies Corp. and/or its affiliates. All rights reserved.</a:t>
            </a:r>
            <a:endParaRPr kumimoji="0" lang="en-US" sz="900" b="0" i="0" u="none" strike="noStrike" kern="1200" cap="none" spc="0" normalizeH="0" baseline="0" noProof="0" dirty="0">
              <a:ln>
                <a:noFill/>
              </a:ln>
              <a:solidFill>
                <a:schemeClr val="tx2"/>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433648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6" y="301045"/>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4201" rtl="0">
                <a:defRPr/>
              </a:pPr>
              <a:endParaRPr lang="en-US" sz="2400" dirty="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4201" rtl="0">
                <a:defRPr/>
              </a:pPr>
              <a:endParaRPr lang="en-US" sz="2400" dirty="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4201" rtl="0">
                <a:defRPr/>
              </a:pPr>
              <a:endParaRPr lang="en-US" sz="2400" dirty="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4201" rtl="0">
                <a:defRPr/>
              </a:pPr>
              <a:endParaRPr lang="en-US" sz="2400" dirty="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4201" rtl="0">
                <a:defRPr/>
              </a:pPr>
              <a:endParaRPr lang="en-US" sz="2400" dirty="0">
                <a:solidFill>
                  <a:prstClr val="black"/>
                </a:solidFill>
              </a:endParaRPr>
            </a:p>
          </p:txBody>
        </p:sp>
      </p:grpSp>
      <p:grpSp>
        <p:nvGrpSpPr>
          <p:cNvPr id="3" name="Group 45"/>
          <p:cNvGrpSpPr/>
          <p:nvPr/>
        </p:nvGrpSpPr>
        <p:grpSpPr>
          <a:xfrm>
            <a:off x="852885" y="2627279"/>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6" name="Rectangle 25"/>
          <p:cNvSpPr/>
          <p:nvPr/>
        </p:nvSpPr>
        <p:spPr>
          <a:xfrm>
            <a:off x="2368152" y="6215984"/>
            <a:ext cx="8112582" cy="461643"/>
          </a:xfrm>
          <a:prstGeom prst="rect">
            <a:avLst/>
          </a:prstGeom>
        </p:spPr>
        <p:txBody>
          <a:bodyPr wrap="square" lIns="121899" tIns="60949" rIns="121899" bIns="60949">
            <a:spAutoFit/>
          </a:bodyPr>
          <a:lstStyle/>
          <a:p>
            <a:r>
              <a:rPr lang="en-US" sz="1100" dirty="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p:nvSpPr>
        <p:spPr>
          <a:xfrm>
            <a:off x="2497668" y="2754973"/>
            <a:ext cx="3647933" cy="553999"/>
          </a:xfrm>
          <a:prstGeom prst="rect">
            <a:avLst/>
          </a:prstGeom>
        </p:spPr>
        <p:txBody>
          <a:bodyPr wrap="none" lIns="0" tIns="60949" rIns="121899" bIns="60949">
            <a:noAutofit/>
          </a:bodyPr>
          <a:lstStyle/>
          <a:p>
            <a:pPr>
              <a:spcAft>
                <a:spcPts val="0"/>
              </a:spcAft>
            </a:pPr>
            <a:r>
              <a:rPr lang="en-US" sz="4800" b="1" dirty="0"/>
              <a:t>THANK YOU</a:t>
            </a:r>
          </a:p>
        </p:txBody>
      </p:sp>
    </p:spTree>
    <p:extLst>
      <p:ext uri="{BB962C8B-B14F-4D97-AF65-F5344CB8AC3E}">
        <p14:creationId xmlns:p14="http://schemas.microsoft.com/office/powerpoint/2010/main" val="4174777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3.xml"/><Relationship Id="rId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6.xml"/><Relationship Id="rId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8" r:id="rId9"/>
    <p:sldLayoutId id="2147483686" r:id="rId10"/>
    <p:sldLayoutId id="2147483688" r:id="rId11"/>
    <p:sldLayoutId id="2147483697" r:id="rId12"/>
    <p:sldLayoutId id="2147483689" r:id="rId13"/>
    <p:sldLayoutId id="2147483690" r:id="rId14"/>
    <p:sldLayoutId id="2147483692" r:id="rId15"/>
    <p:sldLayoutId id="2147483693" r:id="rId16"/>
    <p:sldLayoutId id="2147483694" r:id="rId17"/>
    <p:sldLayoutId id="2147483696" r:id="rId18"/>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5" name="Date Placeholder 3">
            <a:extLst>
              <a:ext uri="{FF2B5EF4-FFF2-40B4-BE49-F238E27FC236}">
                <a16:creationId xmlns:a16="http://schemas.microsoft.com/office/drawing/2014/main" id="{73BA49C7-211E-D147-B681-1794C32468E1}"/>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6" name="Slide Number Placeholder 4">
            <a:extLst>
              <a:ext uri="{FF2B5EF4-FFF2-40B4-BE49-F238E27FC236}">
                <a16:creationId xmlns:a16="http://schemas.microsoft.com/office/drawing/2014/main" id="{F4C73369-DB3E-5F49-9563-7A9D1B3A232B}"/>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9964484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12" r:id="rId10"/>
    <p:sldLayoutId id="2147483713" r:id="rId11"/>
    <p:sldLayoutId id="2147483714" r:id="rId12"/>
    <p:sldLayoutId id="2147483715" r:id="rId13"/>
    <p:sldLayoutId id="2147483716" r:id="rId14"/>
    <p:sldLayoutId id="2147483718" r:id="rId15"/>
    <p:sldLayoutId id="2147483719" r:id="rId16"/>
    <p:sldLayoutId id="2147483720" r:id="rId17"/>
    <p:sldLayoutId id="2147483721" r:id="rId18"/>
    <p:sldLayoutId id="2147483783" r:id="rId19"/>
    <p:sldLayoutId id="2147483785" r:id="rId20"/>
    <p:sldLayoutId id="2147483787" r:id="rId21"/>
    <p:sldLayoutId id="2147483788" r:id="rId22"/>
    <p:sldLayoutId id="2147483789" r:id="rId23"/>
    <p:sldLayoutId id="2147483792" r:id="rId24"/>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4" y="1344168"/>
            <a:ext cx="6071616" cy="923544"/>
          </a:xfrm>
          <a:prstGeom prst="rect">
            <a:avLst/>
          </a:prstGeom>
        </p:spPr>
        <p:txBody>
          <a:bodyPr vert="horz" lIns="0" tIns="0" rIns="0" bIns="0" rtlCol="0" anchor="t" anchorCtr="0">
            <a:noAutofit/>
          </a:bodyPr>
          <a:lstStyle/>
          <a:p>
            <a:r>
              <a:rPr lang="en-US" dirty="0"/>
              <a:t>Click to enter headline</a:t>
            </a:r>
          </a:p>
        </p:txBody>
      </p:sp>
      <p:sp>
        <p:nvSpPr>
          <p:cNvPr id="4" name="Date Placeholder 3">
            <a:extLst>
              <a:ext uri="{FF2B5EF4-FFF2-40B4-BE49-F238E27FC236}">
                <a16:creationId xmlns:a16="http://schemas.microsoft.com/office/drawing/2014/main" id="{ADBA912C-6006-9E4A-A54E-333BAAE22016}"/>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4">
            <a:extLst>
              <a:ext uri="{FF2B5EF4-FFF2-40B4-BE49-F238E27FC236}">
                <a16:creationId xmlns:a16="http://schemas.microsoft.com/office/drawing/2014/main" id="{EB3EAD39-1392-BD4D-973C-16AFE63D0906}"/>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117943741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1" y="457200"/>
            <a:ext cx="11201400"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691640"/>
            <a:ext cx="11228832" cy="4469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5" name="Date Placeholder 3">
            <a:extLst>
              <a:ext uri="{FF2B5EF4-FFF2-40B4-BE49-F238E27FC236}">
                <a16:creationId xmlns:a16="http://schemas.microsoft.com/office/drawing/2014/main" id="{CF761CA7-B6DD-D246-8A07-13695DFE76AB}"/>
              </a:ext>
            </a:extLst>
          </p:cNvPr>
          <p:cNvSpPr txBox="1">
            <a:spLocks/>
          </p:cNvSpPr>
          <p:nvPr/>
        </p:nvSpPr>
        <p:spPr>
          <a:xfrm>
            <a:off x="-24378" y="6453194"/>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6" name="Slide Number Placeholder 4">
            <a:extLst>
              <a:ext uri="{FF2B5EF4-FFF2-40B4-BE49-F238E27FC236}">
                <a16:creationId xmlns:a16="http://schemas.microsoft.com/office/drawing/2014/main" id="{7E00D2BE-C71E-0143-9C4A-DF9F47DCCC6F}"/>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331689593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0" y="457200"/>
            <a:ext cx="4480560"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413896"/>
            <a:ext cx="4480560"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86603659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Lst>
  <p:hf sldNum="0"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584" y="1243584"/>
            <a:ext cx="5522976" cy="768096"/>
          </a:xfrm>
          <a:prstGeom prst="rect">
            <a:avLst/>
          </a:prstGeom>
        </p:spPr>
        <p:txBody>
          <a:bodyPr vert="horz" lIns="0" tIns="0" rIns="0" bIns="0" rtlCol="0" anchor="t" anchorCtr="0">
            <a:noAutofit/>
          </a:bodyPr>
          <a:lstStyle/>
          <a:p>
            <a:r>
              <a:rPr lang="en-US"/>
              <a:t>Click to edit Master title style</a:t>
            </a:r>
            <a:endParaRPr lang="en-US" dirty="0"/>
          </a:p>
        </p:txBody>
      </p:sp>
      <p:sp>
        <p:nvSpPr>
          <p:cNvPr id="6" name="Slide Number Placeholder 4">
            <a:extLst>
              <a:ext uri="{FF2B5EF4-FFF2-40B4-BE49-F238E27FC236}">
                <a16:creationId xmlns:a16="http://schemas.microsoft.com/office/drawing/2014/main" id="{8D1369CA-D7F3-4345-B847-9D4BD629CEC2}"/>
              </a:ext>
            </a:extLst>
          </p:cNvPr>
          <p:cNvSpPr txBox="1">
            <a:spLocks/>
          </p:cNvSpPr>
          <p:nvPr/>
        </p:nvSpPr>
        <p:spPr bwMode="auto">
          <a:xfrm>
            <a:off x="11830619" y="6484934"/>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a:t>
            </a:fld>
            <a:endParaRPr lang="en-US" altLang="en-US" sz="800" dirty="0">
              <a:solidFill>
                <a:schemeClr val="bg1">
                  <a:lumMod val="50000"/>
                </a:schemeClr>
              </a:solidFill>
              <a:ea typeface="Avenir" charset="0"/>
              <a:cs typeface="Avenir" charset="0"/>
            </a:endParaRPr>
          </a:p>
        </p:txBody>
      </p:sp>
    </p:spTree>
    <p:extLst>
      <p:ext uri="{BB962C8B-B14F-4D97-AF65-F5344CB8AC3E}">
        <p14:creationId xmlns:p14="http://schemas.microsoft.com/office/powerpoint/2010/main" val="121666959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Lst>
  <p:hf sldNum="0" hdr="0" ft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42.xml"/><Relationship Id="rId6" Type="http://schemas.openxmlformats.org/officeDocument/2006/relationships/image" Target="../media/image55.png"/><Relationship Id="rId5" Type="http://schemas.microsoft.com/office/2007/relationships/hdphoto" Target="../media/hdphoto9.wdp"/><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3.xml"/><Relationship Id="rId6" Type="http://schemas.microsoft.com/office/2007/relationships/hdphoto" Target="../media/hdphoto11.wdp"/><Relationship Id="rId5" Type="http://schemas.openxmlformats.org/officeDocument/2006/relationships/image" Target="../media/image60.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63.png"/><Relationship Id="rId1" Type="http://schemas.openxmlformats.org/officeDocument/2006/relationships/slideLayout" Target="../slideLayouts/slideLayout65.xml"/><Relationship Id="rId6" Type="http://schemas.openxmlformats.org/officeDocument/2006/relationships/image" Target="../media/image65.png"/><Relationship Id="rId5" Type="http://schemas.microsoft.com/office/2007/relationships/hdphoto" Target="../media/hdphoto13.wdp"/><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microsoft.com/office/2007/relationships/hdphoto" Target="../media/hdphoto16.wdp"/></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image" Target="../media/image78.png"/><Relationship Id="rId4" Type="http://schemas.microsoft.com/office/2007/relationships/hdphoto" Target="../media/hdphoto18.wdp"/></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microsoft.com/office/2007/relationships/hdphoto" Target="../media/hdphoto19.wdp"/><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13" Type="http://schemas.microsoft.com/office/2007/relationships/hdphoto" Target="../media/hdphoto18.wdp"/><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85.jpeg"/><Relationship Id="rId11" Type="http://schemas.microsoft.com/office/2007/relationships/hdphoto" Target="../media/hdphoto19.wdp"/><Relationship Id="rId5" Type="http://schemas.openxmlformats.org/officeDocument/2006/relationships/image" Target="../media/image84.jpeg"/><Relationship Id="rId15" Type="http://schemas.openxmlformats.org/officeDocument/2006/relationships/image" Target="../media/image90.jpeg"/><Relationship Id="rId10" Type="http://schemas.openxmlformats.org/officeDocument/2006/relationships/image" Target="../media/image81.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3" Type="http://schemas.openxmlformats.org/officeDocument/2006/relationships/image" Target="../media/image93.png"/><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41.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99.svg"/><Relationship Id="rId4" Type="http://schemas.openxmlformats.org/officeDocument/2006/relationships/image" Target="../media/image105.svg"/><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http://www.zebra.com/ws5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jpg"/><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jpeg"/><Relationship Id="rId17" Type="http://schemas.openxmlformats.org/officeDocument/2006/relationships/image" Target="../media/image34.jpg"/><Relationship Id="rId2" Type="http://schemas.openxmlformats.org/officeDocument/2006/relationships/image" Target="../media/image19.emf"/><Relationship Id="rId16" Type="http://schemas.openxmlformats.org/officeDocument/2006/relationships/image" Target="../media/image33.jpeg"/><Relationship Id="rId1" Type="http://schemas.openxmlformats.org/officeDocument/2006/relationships/slideLayout" Target="../slideLayouts/slideLayout32.xml"/><Relationship Id="rId6" Type="http://schemas.openxmlformats.org/officeDocument/2006/relationships/image" Target="../media/image23.emf"/><Relationship Id="rId11" Type="http://schemas.openxmlformats.org/officeDocument/2006/relationships/image" Target="../media/image28.jpeg"/><Relationship Id="rId5" Type="http://schemas.openxmlformats.org/officeDocument/2006/relationships/image" Target="../media/image22.emf"/><Relationship Id="rId15" Type="http://schemas.openxmlformats.org/officeDocument/2006/relationships/image" Target="../media/image32.png"/><Relationship Id="rId10" Type="http://schemas.openxmlformats.org/officeDocument/2006/relationships/image" Target="../media/image27.jpg"/><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microsoft.com/office/2007/relationships/hdphoto" Target="../media/hdphoto4.wdp"/><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5.jpeg"/><Relationship Id="rId11" Type="http://schemas.openxmlformats.org/officeDocument/2006/relationships/image" Target="../media/image49.png"/><Relationship Id="rId5" Type="http://schemas.microsoft.com/office/2007/relationships/hdphoto" Target="../media/hdphoto3.wdp"/><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3.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33.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8E69087-5139-3942-8128-D042D5A419F3}"/>
              </a:ext>
            </a:extLst>
          </p:cNvPr>
          <p:cNvSpPr/>
          <p:nvPr/>
        </p:nvSpPr>
        <p:spPr>
          <a:xfrm>
            <a:off x="-28582" y="-28575"/>
            <a:ext cx="4387406" cy="4400550"/>
          </a:xfrm>
          <a:custGeom>
            <a:avLst/>
            <a:gdLst>
              <a:gd name="connsiteX0" fmla="*/ 0 w 4386263"/>
              <a:gd name="connsiteY0" fmla="*/ 1343025 h 4400550"/>
              <a:gd name="connsiteX1" fmla="*/ 1357313 w 4386263"/>
              <a:gd name="connsiteY1" fmla="*/ 0 h 4400550"/>
              <a:gd name="connsiteX2" fmla="*/ 4386263 w 4386263"/>
              <a:gd name="connsiteY2" fmla="*/ 0 h 4400550"/>
              <a:gd name="connsiteX3" fmla="*/ 28575 w 4386263"/>
              <a:gd name="connsiteY3" fmla="*/ 4400550 h 4400550"/>
              <a:gd name="connsiteX4" fmla="*/ 0 w 4386263"/>
              <a:gd name="connsiteY4" fmla="*/ 1343025 h 440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263" h="4400550">
                <a:moveTo>
                  <a:pt x="0" y="1343025"/>
                </a:moveTo>
                <a:lnTo>
                  <a:pt x="1357313" y="0"/>
                </a:lnTo>
                <a:lnTo>
                  <a:pt x="4386263" y="0"/>
                </a:lnTo>
                <a:lnTo>
                  <a:pt x="28575" y="4400550"/>
                </a:lnTo>
                <a:lnTo>
                  <a:pt x="0" y="1343025"/>
                </a:lnTo>
                <a:close/>
              </a:path>
            </a:pathLst>
          </a:custGeom>
          <a:gradFill>
            <a:gsLst>
              <a:gs pos="50000">
                <a:srgbClr val="00C9FF"/>
              </a:gs>
              <a:gs pos="99000">
                <a:srgbClr val="00FFFF"/>
              </a:gs>
              <a:gs pos="0">
                <a:srgbClr val="0099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58B1826E-C42C-CC4B-9919-DED84B6F40AF}"/>
              </a:ext>
            </a:extLst>
          </p:cNvPr>
          <p:cNvPicPr>
            <a:picLocks noChangeAspect="1"/>
          </p:cNvPicPr>
          <p:nvPr/>
        </p:nvPicPr>
        <p:blipFill>
          <a:blip r:embed="rId3"/>
          <a:stretch>
            <a:fillRect/>
          </a:stretch>
        </p:blipFill>
        <p:spPr>
          <a:xfrm>
            <a:off x="148358" y="539177"/>
            <a:ext cx="3532840" cy="3532840"/>
          </a:xfrm>
          <a:prstGeom prst="rect">
            <a:avLst/>
          </a:prstGeom>
        </p:spPr>
      </p:pic>
      <p:sp>
        <p:nvSpPr>
          <p:cNvPr id="12" name="Title 11">
            <a:extLst>
              <a:ext uri="{FF2B5EF4-FFF2-40B4-BE49-F238E27FC236}">
                <a16:creationId xmlns:a16="http://schemas.microsoft.com/office/drawing/2014/main" id="{9D234119-6881-6F44-97CF-44FD0953AE13}"/>
              </a:ext>
            </a:extLst>
          </p:cNvPr>
          <p:cNvSpPr>
            <a:spLocks noGrp="1"/>
          </p:cNvSpPr>
          <p:nvPr>
            <p:ph type="title"/>
          </p:nvPr>
        </p:nvSpPr>
        <p:spPr>
          <a:xfrm>
            <a:off x="6984781" y="2279637"/>
            <a:ext cx="4342979" cy="941595"/>
          </a:xfrm>
        </p:spPr>
        <p:txBody>
          <a:bodyPr/>
          <a:lstStyle/>
          <a:p>
            <a:r>
              <a:rPr lang="en-US" spc="-150" dirty="0">
                <a:solidFill>
                  <a:srgbClr val="0073E6"/>
                </a:solidFill>
              </a:rPr>
              <a:t>WS50 Android Wearable Computer </a:t>
            </a:r>
            <a:endParaRPr lang="en-US" dirty="0">
              <a:solidFill>
                <a:srgbClr val="0073E6"/>
              </a:solidFill>
            </a:endParaRPr>
          </a:p>
        </p:txBody>
      </p:sp>
      <p:sp>
        <p:nvSpPr>
          <p:cNvPr id="13" name="Text Placeholder 12">
            <a:extLst>
              <a:ext uri="{FF2B5EF4-FFF2-40B4-BE49-F238E27FC236}">
                <a16:creationId xmlns:a16="http://schemas.microsoft.com/office/drawing/2014/main" id="{E2660BE4-DA4C-A545-9F7D-CF384A7909E4}"/>
              </a:ext>
            </a:extLst>
          </p:cNvPr>
          <p:cNvSpPr>
            <a:spLocks noGrp="1"/>
          </p:cNvSpPr>
          <p:nvPr>
            <p:ph type="body" sz="quarter" idx="12"/>
          </p:nvPr>
        </p:nvSpPr>
        <p:spPr>
          <a:xfrm>
            <a:off x="7005277" y="3445049"/>
            <a:ext cx="3710849" cy="1231753"/>
          </a:xfrm>
        </p:spPr>
        <p:txBody>
          <a:bodyPr/>
          <a:lstStyle/>
          <a:p>
            <a:r>
              <a:rPr lang="en-US" b="1" dirty="0"/>
              <a:t>The world’s smallest all-in-one Android enterprise-class wearable mobile computer</a:t>
            </a:r>
          </a:p>
        </p:txBody>
      </p:sp>
      <p:sp>
        <p:nvSpPr>
          <p:cNvPr id="14" name="Text Placeholder 13">
            <a:extLst>
              <a:ext uri="{FF2B5EF4-FFF2-40B4-BE49-F238E27FC236}">
                <a16:creationId xmlns:a16="http://schemas.microsoft.com/office/drawing/2014/main" id="{89412674-183B-F647-8315-4168CD689F3D}"/>
              </a:ext>
            </a:extLst>
          </p:cNvPr>
          <p:cNvSpPr>
            <a:spLocks noGrp="1"/>
          </p:cNvSpPr>
          <p:nvPr>
            <p:ph type="body" sz="quarter" idx="13"/>
          </p:nvPr>
        </p:nvSpPr>
        <p:spPr>
          <a:xfrm>
            <a:off x="9682187" y="5745774"/>
            <a:ext cx="1966067" cy="247522"/>
          </a:xfrm>
        </p:spPr>
        <p:txBody>
          <a:bodyPr/>
          <a:lstStyle/>
          <a:p>
            <a:r>
              <a:rPr lang="en-US" dirty="0"/>
              <a:t>February 22, 2022</a:t>
            </a:r>
          </a:p>
        </p:txBody>
      </p:sp>
      <p:pic>
        <p:nvPicPr>
          <p:cNvPr id="5" name="Picture 4" descr="A picture containing electronics, indoor, projector&#10;&#10;Description automatically generated">
            <a:extLst>
              <a:ext uri="{FF2B5EF4-FFF2-40B4-BE49-F238E27FC236}">
                <a16:creationId xmlns:a16="http://schemas.microsoft.com/office/drawing/2014/main" id="{86E6B9F4-0F29-6A49-AA74-D82C8D0FF031}"/>
              </a:ext>
            </a:extLst>
          </p:cNvPr>
          <p:cNvPicPr>
            <a:picLocks noChangeAspect="1"/>
          </p:cNvPicPr>
          <p:nvPr/>
        </p:nvPicPr>
        <p:blipFill>
          <a:blip r:embed="rId4"/>
          <a:stretch>
            <a:fillRect/>
          </a:stretch>
        </p:blipFill>
        <p:spPr>
          <a:xfrm>
            <a:off x="2620985" y="1454781"/>
            <a:ext cx="3532841" cy="3532841"/>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1BF29127-9080-0C4B-BFB5-F3C794FEFF48}"/>
              </a:ext>
            </a:extLst>
          </p:cNvPr>
          <p:cNvPicPr>
            <a:picLocks noChangeAspect="1"/>
          </p:cNvPicPr>
          <p:nvPr/>
        </p:nvPicPr>
        <p:blipFill>
          <a:blip r:embed="rId5"/>
          <a:stretch>
            <a:fillRect/>
          </a:stretch>
        </p:blipFill>
        <p:spPr>
          <a:xfrm>
            <a:off x="-169201" y="2305597"/>
            <a:ext cx="4910610" cy="4910610"/>
          </a:xfrm>
          <a:prstGeom prst="rect">
            <a:avLst/>
          </a:prstGeom>
        </p:spPr>
      </p:pic>
      <p:pic>
        <p:nvPicPr>
          <p:cNvPr id="4" name="Picture 3">
            <a:extLst>
              <a:ext uri="{FF2B5EF4-FFF2-40B4-BE49-F238E27FC236}">
                <a16:creationId xmlns:a16="http://schemas.microsoft.com/office/drawing/2014/main" id="{238E238A-0987-FB48-BAEF-6E3F07791A73}"/>
              </a:ext>
            </a:extLst>
          </p:cNvPr>
          <p:cNvPicPr>
            <a:picLocks noChangeAspect="1"/>
          </p:cNvPicPr>
          <p:nvPr/>
        </p:nvPicPr>
        <p:blipFill>
          <a:blip r:embed="rId6"/>
          <a:stretch>
            <a:fillRect/>
          </a:stretch>
        </p:blipFill>
        <p:spPr>
          <a:xfrm>
            <a:off x="7012372" y="826217"/>
            <a:ext cx="2928537" cy="628564"/>
          </a:xfrm>
          <a:prstGeom prst="rect">
            <a:avLst/>
          </a:prstGeom>
        </p:spPr>
      </p:pic>
    </p:spTree>
    <p:extLst>
      <p:ext uri="{BB962C8B-B14F-4D97-AF65-F5344CB8AC3E}">
        <p14:creationId xmlns:p14="http://schemas.microsoft.com/office/powerpoint/2010/main" val="240746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360E1C4C-E0A9-D84B-ABF7-29337E837ED6}"/>
              </a:ext>
            </a:extLst>
          </p:cNvPr>
          <p:cNvGrpSpPr/>
          <p:nvPr/>
        </p:nvGrpSpPr>
        <p:grpSpPr>
          <a:xfrm rot="5400000">
            <a:off x="5213099" y="1307814"/>
            <a:ext cx="709106" cy="9626171"/>
            <a:chOff x="5029196" y="1532709"/>
            <a:chExt cx="4428312" cy="5325291"/>
          </a:xfrm>
        </p:grpSpPr>
        <p:sp>
          <p:nvSpPr>
            <p:cNvPr id="29" name="Rectangle 28">
              <a:extLst>
                <a:ext uri="{FF2B5EF4-FFF2-40B4-BE49-F238E27FC236}">
                  <a16:creationId xmlns:a16="http://schemas.microsoft.com/office/drawing/2014/main" id="{310EABF0-9811-7F4C-AE9D-ABA93CC20F56}"/>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EE30779-0A49-2B4C-8597-F0842F59A864}"/>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F4F69EA-0C5D-474E-8768-9E834DB1E59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D4B821E3-E9B5-EF4A-B72E-38F4DE5828C4}"/>
              </a:ext>
            </a:extLst>
          </p:cNvPr>
          <p:cNvSpPr/>
          <p:nvPr/>
        </p:nvSpPr>
        <p:spPr>
          <a:xfrm>
            <a:off x="493690" y="881771"/>
            <a:ext cx="7093839" cy="1631216"/>
          </a:xfrm>
          <a:prstGeom prst="rect">
            <a:avLst/>
          </a:prstGeom>
        </p:spPr>
        <p:txBody>
          <a:bodyPr wrap="square" lIns="0" rIns="0">
            <a:spAutoFit/>
          </a:bodyPr>
          <a:lstStyle/>
          <a:p>
            <a:pPr>
              <a:lnSpc>
                <a:spcPts val="6000"/>
              </a:lnSpc>
              <a:defRPr/>
            </a:pPr>
            <a:r>
              <a:rPr lang="en-US" sz="5398" spc="-60" dirty="0">
                <a:latin typeface="Arial"/>
                <a:cs typeface="Arial"/>
              </a:rPr>
              <a:t>What sets the </a:t>
            </a:r>
            <a:r>
              <a:rPr lang="en-US" sz="5398" b="1" spc="-150" dirty="0">
                <a:solidFill>
                  <a:srgbClr val="0073E6"/>
                </a:solidFill>
                <a:latin typeface="Arial"/>
                <a:cs typeface="Arial"/>
              </a:rPr>
              <a:t>WS50 </a:t>
            </a:r>
            <a:r>
              <a:rPr lang="en-US" sz="5398" spc="-60" dirty="0">
                <a:latin typeface="Arial"/>
                <a:cs typeface="Arial"/>
              </a:rPr>
              <a:t>apart from the rest?</a:t>
            </a:r>
          </a:p>
        </p:txBody>
      </p:sp>
      <p:grpSp>
        <p:nvGrpSpPr>
          <p:cNvPr id="5" name="Group 4">
            <a:extLst>
              <a:ext uri="{FF2B5EF4-FFF2-40B4-BE49-F238E27FC236}">
                <a16:creationId xmlns:a16="http://schemas.microsoft.com/office/drawing/2014/main" id="{CB040489-9875-444B-A749-62EBFB524532}"/>
              </a:ext>
            </a:extLst>
          </p:cNvPr>
          <p:cNvGrpSpPr/>
          <p:nvPr/>
        </p:nvGrpSpPr>
        <p:grpSpPr>
          <a:xfrm>
            <a:off x="493689" y="2739225"/>
            <a:ext cx="9419272" cy="2318412"/>
            <a:chOff x="492230" y="4052533"/>
            <a:chExt cx="9421725" cy="2319015"/>
          </a:xfrm>
        </p:grpSpPr>
        <p:sp>
          <p:nvSpPr>
            <p:cNvPr id="8" name="Rectangle 7">
              <a:extLst>
                <a:ext uri="{FF2B5EF4-FFF2-40B4-BE49-F238E27FC236}">
                  <a16:creationId xmlns:a16="http://schemas.microsoft.com/office/drawing/2014/main" id="{E4C53B89-3042-1A47-8EAB-5B34F235982C}"/>
                </a:ext>
              </a:extLst>
            </p:cNvPr>
            <p:cNvSpPr/>
            <p:nvPr/>
          </p:nvSpPr>
          <p:spPr>
            <a:xfrm>
              <a:off x="508745" y="4283410"/>
              <a:ext cx="1830572" cy="430627"/>
            </a:xfrm>
            <a:prstGeom prst="rect">
              <a:avLst/>
            </a:prstGeom>
            <a:noFill/>
          </p:spPr>
          <p:txBody>
            <a:bodyPr lIns="0" tIns="0" rIns="0" bIns="0" anchor="t" anchorCtr="0">
              <a:noAutofit/>
            </a:bodyPr>
            <a:lstStyle/>
            <a:p>
              <a:r>
                <a:rPr lang="en-US" sz="1600" b="1" dirty="0"/>
                <a:t>All-in-one</a:t>
              </a:r>
              <a:r>
                <a:rPr lang="en-US" sz="1600" dirty="0"/>
                <a:t> wearable scanner and</a:t>
              </a:r>
              <a:r>
                <a:rPr lang="en-US" sz="1600" b="1" dirty="0"/>
                <a:t> </a:t>
              </a:r>
              <a:r>
                <a:rPr lang="en-US" sz="1600" dirty="0"/>
                <a:t>mobile computer</a:t>
              </a:r>
              <a:r>
                <a:rPr lang="en-US" sz="1600" b="1" dirty="0"/>
                <a:t> </a:t>
              </a:r>
            </a:p>
          </p:txBody>
        </p:sp>
        <p:sp>
          <p:nvSpPr>
            <p:cNvPr id="10" name="Rectangle 9">
              <a:extLst>
                <a:ext uri="{FF2B5EF4-FFF2-40B4-BE49-F238E27FC236}">
                  <a16:creationId xmlns:a16="http://schemas.microsoft.com/office/drawing/2014/main" id="{72AF54FD-B563-6048-A394-44EDC949CA67}"/>
                </a:ext>
              </a:extLst>
            </p:cNvPr>
            <p:cNvSpPr/>
            <p:nvPr/>
          </p:nvSpPr>
          <p:spPr>
            <a:xfrm>
              <a:off x="2937864" y="4283410"/>
              <a:ext cx="2134825" cy="549009"/>
            </a:xfrm>
            <a:prstGeom prst="rect">
              <a:avLst/>
            </a:prstGeom>
            <a:noFill/>
          </p:spPr>
          <p:txBody>
            <a:bodyPr lIns="0" tIns="0" rIns="0" bIns="0" anchor="t" anchorCtr="0">
              <a:noAutofit/>
            </a:bodyPr>
            <a:lstStyle/>
            <a:p>
              <a:r>
                <a:rPr lang="en-US" sz="1600" dirty="0"/>
                <a:t>Maximum flexibility </a:t>
              </a:r>
              <a:br>
                <a:rPr lang="en-US" sz="1600" dirty="0"/>
              </a:br>
              <a:r>
                <a:rPr lang="en-US" sz="1600" dirty="0"/>
                <a:t>with </a:t>
              </a:r>
              <a:r>
                <a:rPr lang="en-US" sz="1600" b="1" dirty="0"/>
                <a:t>three modular mounting options</a:t>
              </a:r>
            </a:p>
          </p:txBody>
        </p:sp>
        <p:sp>
          <p:nvSpPr>
            <p:cNvPr id="11" name="Freeform 10">
              <a:extLst>
                <a:ext uri="{FF2B5EF4-FFF2-40B4-BE49-F238E27FC236}">
                  <a16:creationId xmlns:a16="http://schemas.microsoft.com/office/drawing/2014/main" id="{F1B3760D-CD12-D741-B26B-6D0B46FB6510}"/>
                </a:ext>
              </a:extLst>
            </p:cNvPr>
            <p:cNvSpPr>
              <a:spLocks noChangeAspect="1"/>
            </p:cNvSpPr>
            <p:nvPr/>
          </p:nvSpPr>
          <p:spPr>
            <a:xfrm>
              <a:off x="2924217" y="4088094"/>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Freeform 11">
              <a:extLst>
                <a:ext uri="{FF2B5EF4-FFF2-40B4-BE49-F238E27FC236}">
                  <a16:creationId xmlns:a16="http://schemas.microsoft.com/office/drawing/2014/main" id="{29F5D2F3-EFF0-3047-A613-856D6C3F0364}"/>
                </a:ext>
              </a:extLst>
            </p:cNvPr>
            <p:cNvSpPr>
              <a:spLocks noChangeAspect="1"/>
            </p:cNvSpPr>
            <p:nvPr/>
          </p:nvSpPr>
          <p:spPr>
            <a:xfrm>
              <a:off x="492230" y="4088094"/>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a:extLst>
                <a:ext uri="{FF2B5EF4-FFF2-40B4-BE49-F238E27FC236}">
                  <a16:creationId xmlns:a16="http://schemas.microsoft.com/office/drawing/2014/main" id="{4D663C9C-697F-3A4D-A49B-F1ECF40543B9}"/>
                </a:ext>
              </a:extLst>
            </p:cNvPr>
            <p:cNvSpPr/>
            <p:nvPr/>
          </p:nvSpPr>
          <p:spPr>
            <a:xfrm>
              <a:off x="5380432" y="4282674"/>
              <a:ext cx="2101536" cy="780403"/>
            </a:xfrm>
            <a:prstGeom prst="rect">
              <a:avLst/>
            </a:prstGeom>
            <a:noFill/>
          </p:spPr>
          <p:txBody>
            <a:bodyPr lIns="0" tIns="0" rIns="0" bIns="0" anchor="t" anchorCtr="0">
              <a:noAutofit/>
            </a:bodyPr>
            <a:lstStyle/>
            <a:p>
              <a:r>
                <a:rPr lang="en-US" sz="1600" b="1" dirty="0"/>
                <a:t>Smallest</a:t>
              </a:r>
              <a:r>
                <a:rPr lang="en-US" sz="1600" dirty="0"/>
                <a:t> Android enterprise-class wearable computer </a:t>
              </a:r>
              <a:endParaRPr lang="en-US" sz="1600" b="1" dirty="0"/>
            </a:p>
          </p:txBody>
        </p:sp>
        <p:sp>
          <p:nvSpPr>
            <p:cNvPr id="17" name="Rectangle 16">
              <a:extLst>
                <a:ext uri="{FF2B5EF4-FFF2-40B4-BE49-F238E27FC236}">
                  <a16:creationId xmlns:a16="http://schemas.microsoft.com/office/drawing/2014/main" id="{9A3DAEF6-F286-D841-BC1E-3F4E690D660D}"/>
                </a:ext>
              </a:extLst>
            </p:cNvPr>
            <p:cNvSpPr/>
            <p:nvPr/>
          </p:nvSpPr>
          <p:spPr>
            <a:xfrm>
              <a:off x="532677" y="5451127"/>
              <a:ext cx="2134825" cy="667390"/>
            </a:xfrm>
            <a:prstGeom prst="rect">
              <a:avLst/>
            </a:prstGeom>
            <a:noFill/>
          </p:spPr>
          <p:txBody>
            <a:bodyPr lIns="0" tIns="0" rIns="0" bIns="0" anchor="t" anchorCtr="0">
              <a:noAutofit/>
            </a:bodyPr>
            <a:lstStyle/>
            <a:p>
              <a:r>
                <a:rPr lang="en-US" sz="1600" dirty="0"/>
                <a:t>Task management, PTT voice and enterprise-class </a:t>
              </a:r>
              <a:br>
                <a:rPr lang="en-US" sz="1600" dirty="0"/>
              </a:br>
              <a:r>
                <a:rPr lang="en-US" sz="1600" dirty="0"/>
                <a:t>data capture</a:t>
              </a:r>
            </a:p>
          </p:txBody>
        </p:sp>
        <p:sp>
          <p:nvSpPr>
            <p:cNvPr id="18" name="Rectangle 17">
              <a:extLst>
                <a:ext uri="{FF2B5EF4-FFF2-40B4-BE49-F238E27FC236}">
                  <a16:creationId xmlns:a16="http://schemas.microsoft.com/office/drawing/2014/main" id="{0ACA5FA7-1531-FD4E-811A-6D521AC3C592}"/>
                </a:ext>
              </a:extLst>
            </p:cNvPr>
            <p:cNvSpPr/>
            <p:nvPr/>
          </p:nvSpPr>
          <p:spPr>
            <a:xfrm>
              <a:off x="2940733" y="5461323"/>
              <a:ext cx="2131955" cy="910225"/>
            </a:xfrm>
            <a:prstGeom prst="rect">
              <a:avLst/>
            </a:prstGeom>
            <a:noFill/>
          </p:spPr>
          <p:txBody>
            <a:bodyPr lIns="0" tIns="0" rIns="0" bIns="0" anchor="t" anchorCtr="0">
              <a:noAutofit/>
            </a:bodyPr>
            <a:lstStyle/>
            <a:p>
              <a:r>
                <a:rPr lang="en-US" sz="1600" dirty="0"/>
                <a:t>Best-in-class </a:t>
              </a:r>
              <a:r>
                <a:rPr lang="en-US" sz="1600" b="1" dirty="0"/>
                <a:t>2-inch </a:t>
              </a:r>
              <a:r>
                <a:rPr lang="en-US" sz="1600" b="1" spc="-20" dirty="0"/>
                <a:t>super bright</a:t>
              </a:r>
              <a:r>
                <a:rPr lang="en-US" sz="1600" spc="-20" dirty="0"/>
                <a:t> AMOLED </a:t>
              </a:r>
              <a:r>
                <a:rPr lang="en-US" sz="1600" dirty="0"/>
                <a:t>touch display </a:t>
              </a:r>
              <a:endParaRPr lang="en-US" sz="1600" b="1" dirty="0"/>
            </a:p>
          </p:txBody>
        </p:sp>
        <p:sp>
          <p:nvSpPr>
            <p:cNvPr id="19" name="Rectangle 18">
              <a:extLst>
                <a:ext uri="{FF2B5EF4-FFF2-40B4-BE49-F238E27FC236}">
                  <a16:creationId xmlns:a16="http://schemas.microsoft.com/office/drawing/2014/main" id="{D3E38DA0-FA2B-DD46-A6D0-42A287AF2DEA}"/>
                </a:ext>
              </a:extLst>
            </p:cNvPr>
            <p:cNvSpPr/>
            <p:nvPr/>
          </p:nvSpPr>
          <p:spPr>
            <a:xfrm>
              <a:off x="5412041" y="5450911"/>
              <a:ext cx="1847088" cy="579686"/>
            </a:xfrm>
            <a:prstGeom prst="rect">
              <a:avLst/>
            </a:prstGeom>
            <a:noFill/>
          </p:spPr>
          <p:txBody>
            <a:bodyPr lIns="0" tIns="0" rIns="0" bIns="0" anchor="t" anchorCtr="0">
              <a:noAutofit/>
            </a:bodyPr>
            <a:lstStyle/>
            <a:p>
              <a:r>
                <a:rPr lang="en-US" sz="1600" b="1" dirty="0"/>
                <a:t>Easy centralized management </a:t>
              </a:r>
              <a:r>
                <a:rPr lang="en-US" sz="1600" dirty="0"/>
                <a:t>with leading EMMs</a:t>
              </a:r>
              <a:r>
                <a:rPr lang="en-US" sz="1600" b="1" dirty="0"/>
                <a:t>  </a:t>
              </a:r>
              <a:br>
                <a:rPr lang="en-US" sz="1600" dirty="0"/>
              </a:br>
              <a:endParaRPr lang="en-US" sz="1600" b="1" dirty="0"/>
            </a:p>
          </p:txBody>
        </p:sp>
        <p:sp>
          <p:nvSpPr>
            <p:cNvPr id="20" name="Freeform 19">
              <a:extLst>
                <a:ext uri="{FF2B5EF4-FFF2-40B4-BE49-F238E27FC236}">
                  <a16:creationId xmlns:a16="http://schemas.microsoft.com/office/drawing/2014/main" id="{3B7BD2D4-B4E9-FB46-9CA6-8BAC3ED307B0}"/>
                </a:ext>
              </a:extLst>
            </p:cNvPr>
            <p:cNvSpPr>
              <a:spLocks noChangeAspect="1"/>
            </p:cNvSpPr>
            <p:nvPr/>
          </p:nvSpPr>
          <p:spPr>
            <a:xfrm>
              <a:off x="516634" y="5229822"/>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Freeform 20">
              <a:extLst>
                <a:ext uri="{FF2B5EF4-FFF2-40B4-BE49-F238E27FC236}">
                  <a16:creationId xmlns:a16="http://schemas.microsoft.com/office/drawing/2014/main" id="{36C6BB9D-E2A2-A64E-98EB-5A74A00AF9A4}"/>
                </a:ext>
              </a:extLst>
            </p:cNvPr>
            <p:cNvSpPr>
              <a:spLocks noChangeAspect="1"/>
            </p:cNvSpPr>
            <p:nvPr/>
          </p:nvSpPr>
          <p:spPr>
            <a:xfrm>
              <a:off x="5363916" y="4071783"/>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Freeform 21">
              <a:extLst>
                <a:ext uri="{FF2B5EF4-FFF2-40B4-BE49-F238E27FC236}">
                  <a16:creationId xmlns:a16="http://schemas.microsoft.com/office/drawing/2014/main" id="{FE2E6C24-DC01-E24C-86F0-891E197CB2BD}"/>
                </a:ext>
              </a:extLst>
            </p:cNvPr>
            <p:cNvSpPr>
              <a:spLocks noChangeAspect="1"/>
            </p:cNvSpPr>
            <p:nvPr/>
          </p:nvSpPr>
          <p:spPr>
            <a:xfrm>
              <a:off x="5380431" y="5229822"/>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Freeform 22">
              <a:extLst>
                <a:ext uri="{FF2B5EF4-FFF2-40B4-BE49-F238E27FC236}">
                  <a16:creationId xmlns:a16="http://schemas.microsoft.com/office/drawing/2014/main" id="{F2BBE621-DBD1-334E-A959-83F616B634F8}"/>
                </a:ext>
              </a:extLst>
            </p:cNvPr>
            <p:cNvSpPr>
              <a:spLocks noChangeAspect="1"/>
            </p:cNvSpPr>
            <p:nvPr/>
          </p:nvSpPr>
          <p:spPr>
            <a:xfrm>
              <a:off x="2924217" y="5229822"/>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Rectangle 32">
              <a:extLst>
                <a:ext uri="{FF2B5EF4-FFF2-40B4-BE49-F238E27FC236}">
                  <a16:creationId xmlns:a16="http://schemas.microsoft.com/office/drawing/2014/main" id="{447E4E8D-5455-BD4A-9A42-9FFBAED0EA30}"/>
                </a:ext>
              </a:extLst>
            </p:cNvPr>
            <p:cNvSpPr/>
            <p:nvPr/>
          </p:nvSpPr>
          <p:spPr>
            <a:xfrm>
              <a:off x="7812419" y="4263424"/>
              <a:ext cx="2101536" cy="780403"/>
            </a:xfrm>
            <a:prstGeom prst="rect">
              <a:avLst/>
            </a:prstGeom>
            <a:noFill/>
          </p:spPr>
          <p:txBody>
            <a:bodyPr lIns="0" tIns="0" rIns="0" bIns="0" anchor="t" anchorCtr="0">
              <a:noAutofit/>
            </a:bodyPr>
            <a:lstStyle/>
            <a:p>
              <a:r>
                <a:rPr lang="en-US" sz="1600" dirty="0"/>
                <a:t>Industry standard  </a:t>
              </a:r>
              <a:r>
                <a:rPr lang="en-US" sz="1600" b="1" dirty="0"/>
                <a:t>Android OS </a:t>
              </a:r>
            </a:p>
          </p:txBody>
        </p:sp>
        <p:sp>
          <p:nvSpPr>
            <p:cNvPr id="34" name="Freeform 33">
              <a:extLst>
                <a:ext uri="{FF2B5EF4-FFF2-40B4-BE49-F238E27FC236}">
                  <a16:creationId xmlns:a16="http://schemas.microsoft.com/office/drawing/2014/main" id="{388E1B66-7A02-F743-8FA7-1532C0BDFC0D}"/>
                </a:ext>
              </a:extLst>
            </p:cNvPr>
            <p:cNvSpPr>
              <a:spLocks noChangeAspect="1"/>
            </p:cNvSpPr>
            <p:nvPr/>
          </p:nvSpPr>
          <p:spPr>
            <a:xfrm>
              <a:off x="7795903" y="4052533"/>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Freeform 34">
              <a:extLst>
                <a:ext uri="{FF2B5EF4-FFF2-40B4-BE49-F238E27FC236}">
                  <a16:creationId xmlns:a16="http://schemas.microsoft.com/office/drawing/2014/main" id="{C5A4C311-E0F0-164D-8F2D-95021856FAAA}"/>
                </a:ext>
              </a:extLst>
            </p:cNvPr>
            <p:cNvSpPr>
              <a:spLocks noChangeAspect="1"/>
            </p:cNvSpPr>
            <p:nvPr/>
          </p:nvSpPr>
          <p:spPr>
            <a:xfrm>
              <a:off x="7754667" y="5229822"/>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a:extLst>
                <a:ext uri="{FF2B5EF4-FFF2-40B4-BE49-F238E27FC236}">
                  <a16:creationId xmlns:a16="http://schemas.microsoft.com/office/drawing/2014/main" id="{7F387661-DE80-1542-9EE3-B84091D5ADCD}"/>
                </a:ext>
              </a:extLst>
            </p:cNvPr>
            <p:cNvSpPr/>
            <p:nvPr/>
          </p:nvSpPr>
          <p:spPr>
            <a:xfrm>
              <a:off x="7767027" y="5450911"/>
              <a:ext cx="1847088" cy="579686"/>
            </a:xfrm>
            <a:prstGeom prst="rect">
              <a:avLst/>
            </a:prstGeom>
            <a:noFill/>
          </p:spPr>
          <p:txBody>
            <a:bodyPr lIns="0" tIns="0" rIns="0" bIns="0" anchor="t" anchorCtr="0">
              <a:noAutofit/>
            </a:bodyPr>
            <a:lstStyle/>
            <a:p>
              <a:r>
                <a:rPr lang="en-US" sz="1600" dirty="0"/>
                <a:t>Powerful Zebra-only </a:t>
              </a:r>
              <a:r>
                <a:rPr lang="en-US" sz="1600" b="1" dirty="0"/>
                <a:t>Mobility DNA tools</a:t>
              </a:r>
              <a:br>
                <a:rPr lang="en-US" sz="1600" dirty="0"/>
              </a:br>
              <a:endParaRPr lang="en-US" sz="1600" b="1" dirty="0"/>
            </a:p>
          </p:txBody>
        </p:sp>
      </p:grpSp>
      <p:sp>
        <p:nvSpPr>
          <p:cNvPr id="28" name="Slide Number Placeholder 4">
            <a:extLst>
              <a:ext uri="{FF2B5EF4-FFF2-40B4-BE49-F238E27FC236}">
                <a16:creationId xmlns:a16="http://schemas.microsoft.com/office/drawing/2014/main" id="{AB4ADA51-E603-C948-A73D-BBBF62358247}"/>
              </a:ext>
            </a:extLst>
          </p:cNvPr>
          <p:cNvSpPr txBox="1">
            <a:spLocks/>
          </p:cNvSpPr>
          <p:nvPr/>
        </p:nvSpPr>
        <p:spPr bwMode="auto">
          <a:xfrm>
            <a:off x="11838390" y="6484138"/>
            <a:ext cx="352149" cy="36484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rPr>
              <a:pPr algn="ctr" eaLnBrk="1" hangingPunct="1"/>
              <a:t>10</a:t>
            </a:fld>
            <a:endParaRPr lang="en-US" altLang="en-US" sz="800" dirty="0">
              <a:solidFill>
                <a:schemeClr val="bg1">
                  <a:lumMod val="50000"/>
                </a:schemeClr>
              </a:solidFill>
            </a:endParaRPr>
          </a:p>
        </p:txBody>
      </p:sp>
      <p:grpSp>
        <p:nvGrpSpPr>
          <p:cNvPr id="46" name="Group 45">
            <a:extLst>
              <a:ext uri="{FF2B5EF4-FFF2-40B4-BE49-F238E27FC236}">
                <a16:creationId xmlns:a16="http://schemas.microsoft.com/office/drawing/2014/main" id="{CC59BF82-6501-F44B-9B90-E456D46526AD}"/>
              </a:ext>
            </a:extLst>
          </p:cNvPr>
          <p:cNvGrpSpPr/>
          <p:nvPr/>
        </p:nvGrpSpPr>
        <p:grpSpPr>
          <a:xfrm>
            <a:off x="8356673" y="963871"/>
            <a:ext cx="2916995" cy="1427268"/>
            <a:chOff x="7144240" y="1061133"/>
            <a:chExt cx="4456041" cy="2180315"/>
          </a:xfrm>
        </p:grpSpPr>
        <p:pic>
          <p:nvPicPr>
            <p:cNvPr id="48" name="Picture 47">
              <a:extLst>
                <a:ext uri="{FF2B5EF4-FFF2-40B4-BE49-F238E27FC236}">
                  <a16:creationId xmlns:a16="http://schemas.microsoft.com/office/drawing/2014/main" id="{6126E464-4641-B241-A0C5-1744FB2B5C2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03" t="-20760" r="27052" b="326"/>
            <a:stretch/>
          </p:blipFill>
          <p:spPr>
            <a:xfrm>
              <a:off x="9423558" y="1061133"/>
              <a:ext cx="2176723" cy="2180315"/>
            </a:xfrm>
            <a:prstGeom prst="ellipse">
              <a:avLst/>
            </a:prstGeom>
            <a:solidFill>
              <a:srgbClr val="0073E6"/>
            </a:solidFill>
          </p:spPr>
        </p:pic>
        <p:pic>
          <p:nvPicPr>
            <p:cNvPr id="49" name="Picture 48">
              <a:extLst>
                <a:ext uri="{FF2B5EF4-FFF2-40B4-BE49-F238E27FC236}">
                  <a16:creationId xmlns:a16="http://schemas.microsoft.com/office/drawing/2014/main" id="{C6542E42-2B7A-1D49-8DA8-3C3FB356935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4510" t="2312" r="-7728" b="24222"/>
            <a:stretch/>
          </p:blipFill>
          <p:spPr>
            <a:xfrm>
              <a:off x="7144240" y="1061133"/>
              <a:ext cx="2176724" cy="2180315"/>
            </a:xfrm>
            <a:prstGeom prst="ellipse">
              <a:avLst/>
            </a:prstGeom>
            <a:solidFill>
              <a:srgbClr val="0073E6"/>
            </a:solidFill>
          </p:spPr>
        </p:pic>
      </p:grpSp>
      <p:pic>
        <p:nvPicPr>
          <p:cNvPr id="32" name="Picture 31">
            <a:extLst>
              <a:ext uri="{FF2B5EF4-FFF2-40B4-BE49-F238E27FC236}">
                <a16:creationId xmlns:a16="http://schemas.microsoft.com/office/drawing/2014/main" id="{1D3F3C35-EFCD-E349-953A-2055505FE1F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l="-3218" t="9320" r="3218" b="27984"/>
          <a:stretch/>
        </p:blipFill>
        <p:spPr>
          <a:xfrm>
            <a:off x="6893637" y="1007935"/>
            <a:ext cx="1384301" cy="1386585"/>
          </a:xfrm>
          <a:prstGeom prst="ellipse">
            <a:avLst/>
          </a:prstGeom>
          <a:solidFill>
            <a:srgbClr val="0073E6"/>
          </a:solidFill>
        </p:spPr>
      </p:pic>
    </p:spTree>
    <p:extLst>
      <p:ext uri="{BB962C8B-B14F-4D97-AF65-F5344CB8AC3E}">
        <p14:creationId xmlns:p14="http://schemas.microsoft.com/office/powerpoint/2010/main" val="256690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B386ACC-615A-1C4B-8C38-7441B665B587}"/>
              </a:ext>
            </a:extLst>
          </p:cNvPr>
          <p:cNvGrpSpPr/>
          <p:nvPr/>
        </p:nvGrpSpPr>
        <p:grpSpPr>
          <a:xfrm rot="16200000">
            <a:off x="6702812" y="-5526280"/>
            <a:ext cx="189040" cy="9626171"/>
            <a:chOff x="5029196" y="1532709"/>
            <a:chExt cx="4428312" cy="5325291"/>
          </a:xfrm>
        </p:grpSpPr>
        <p:sp>
          <p:nvSpPr>
            <p:cNvPr id="40" name="Rectangle 39">
              <a:extLst>
                <a:ext uri="{FF2B5EF4-FFF2-40B4-BE49-F238E27FC236}">
                  <a16:creationId xmlns:a16="http://schemas.microsoft.com/office/drawing/2014/main" id="{A5E416DB-9308-BD49-903B-9B3168C46B29}"/>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E5D189D-257D-8142-92F3-7EBDED8E14BB}"/>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002B396C-1A97-3544-842C-4A4EF0B12D98}"/>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5" name="Straight Connector 24">
            <a:extLst>
              <a:ext uri="{FF2B5EF4-FFF2-40B4-BE49-F238E27FC236}">
                <a16:creationId xmlns:a16="http://schemas.microsoft.com/office/drawing/2014/main" id="{0F8FBACD-0F89-A44B-A8F0-04C783D7C259}"/>
              </a:ext>
            </a:extLst>
          </p:cNvPr>
          <p:cNvCxnSpPr>
            <a:cxnSpLocks/>
          </p:cNvCxnSpPr>
          <p:nvPr/>
        </p:nvCxnSpPr>
        <p:spPr>
          <a:xfrm flipH="1">
            <a:off x="2199309" y="4651939"/>
            <a:ext cx="7793382" cy="0"/>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619CBE-5F3A-A14D-AA45-4341BFC8EFD7}"/>
              </a:ext>
            </a:extLst>
          </p:cNvPr>
          <p:cNvSpPr txBox="1"/>
          <p:nvPr/>
        </p:nvSpPr>
        <p:spPr>
          <a:xfrm>
            <a:off x="1243580" y="2406420"/>
            <a:ext cx="3004621" cy="954107"/>
          </a:xfrm>
          <a:prstGeom prst="rect">
            <a:avLst/>
          </a:prstGeom>
          <a:noFill/>
        </p:spPr>
        <p:txBody>
          <a:bodyPr wrap="square" rtlCol="0">
            <a:spAutoFit/>
          </a:bodyPr>
          <a:lstStyle/>
          <a:p>
            <a:pPr algn="r"/>
            <a:r>
              <a:rPr lang="en-US" sz="2800" b="1" dirty="0"/>
              <a:t>Android </a:t>
            </a:r>
            <a:br>
              <a:rPr lang="en-US" sz="2800" b="1" dirty="0"/>
            </a:br>
            <a:r>
              <a:rPr lang="en-US" sz="2800" b="1" dirty="0"/>
              <a:t>computing core</a:t>
            </a:r>
          </a:p>
        </p:txBody>
      </p:sp>
      <p:pic>
        <p:nvPicPr>
          <p:cNvPr id="33" name="Picture 32" descr="A close-up of a cell phone&#10;&#10;Description automatically generated with low confidence">
            <a:extLst>
              <a:ext uri="{FF2B5EF4-FFF2-40B4-BE49-F238E27FC236}">
                <a16:creationId xmlns:a16="http://schemas.microsoft.com/office/drawing/2014/main" id="{994DDB9F-1824-4C4C-B748-2021437775D9}"/>
              </a:ext>
            </a:extLst>
          </p:cNvPr>
          <p:cNvPicPr>
            <a:picLocks noChangeAspect="1"/>
          </p:cNvPicPr>
          <p:nvPr/>
        </p:nvPicPr>
        <p:blipFill>
          <a:blip r:embed="rId2"/>
          <a:stretch>
            <a:fillRect/>
          </a:stretch>
        </p:blipFill>
        <p:spPr>
          <a:xfrm>
            <a:off x="5040164" y="1909678"/>
            <a:ext cx="2192354" cy="1900381"/>
          </a:xfrm>
          <a:prstGeom prst="rect">
            <a:avLst/>
          </a:prstGeom>
        </p:spPr>
      </p:pic>
      <p:sp>
        <p:nvSpPr>
          <p:cNvPr id="34" name="Text Placeholder 4">
            <a:extLst>
              <a:ext uri="{FF2B5EF4-FFF2-40B4-BE49-F238E27FC236}">
                <a16:creationId xmlns:a16="http://schemas.microsoft.com/office/drawing/2014/main" id="{B8478D24-5E49-334D-8E58-5A4572DC297A}"/>
              </a:ext>
            </a:extLst>
          </p:cNvPr>
          <p:cNvSpPr txBox="1">
            <a:spLocks/>
          </p:cNvSpPr>
          <p:nvPr/>
        </p:nvSpPr>
        <p:spPr>
          <a:xfrm>
            <a:off x="577660" y="449577"/>
            <a:ext cx="9741997" cy="109896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nSpc>
                <a:spcPts val="4300"/>
              </a:lnSpc>
              <a:buNone/>
            </a:pPr>
            <a:r>
              <a:rPr lang="en-US" sz="4000" dirty="0">
                <a:solidFill>
                  <a:srgbClr val="0073E6"/>
                </a:solidFill>
              </a:rPr>
              <a:t>Meets the needs of practically any application with modular mounting options</a:t>
            </a:r>
            <a:endParaRPr lang="en-US" sz="4000" dirty="0"/>
          </a:p>
        </p:txBody>
      </p:sp>
      <p:sp>
        <p:nvSpPr>
          <p:cNvPr id="35" name="TextBox 34">
            <a:extLst>
              <a:ext uri="{FF2B5EF4-FFF2-40B4-BE49-F238E27FC236}">
                <a16:creationId xmlns:a16="http://schemas.microsoft.com/office/drawing/2014/main" id="{D9788518-A988-554A-8731-2F296D1082E7}"/>
              </a:ext>
            </a:extLst>
          </p:cNvPr>
          <p:cNvSpPr txBox="1"/>
          <p:nvPr/>
        </p:nvSpPr>
        <p:spPr>
          <a:xfrm>
            <a:off x="4153429" y="2222261"/>
            <a:ext cx="738286" cy="1323439"/>
          </a:xfrm>
          <a:prstGeom prst="rect">
            <a:avLst/>
          </a:prstGeom>
          <a:noFill/>
        </p:spPr>
        <p:txBody>
          <a:bodyPr wrap="square" rtlCol="0">
            <a:spAutoFit/>
          </a:bodyPr>
          <a:lstStyle/>
          <a:p>
            <a:pPr algn="r"/>
            <a:r>
              <a:rPr lang="en-US" sz="8000" dirty="0">
                <a:solidFill>
                  <a:srgbClr val="0073E6"/>
                </a:solidFill>
              </a:rPr>
              <a:t>1</a:t>
            </a:r>
            <a:endParaRPr lang="en-US" sz="8000" dirty="0"/>
          </a:p>
        </p:txBody>
      </p:sp>
      <p:sp>
        <p:nvSpPr>
          <p:cNvPr id="36" name="TextBox 35">
            <a:extLst>
              <a:ext uri="{FF2B5EF4-FFF2-40B4-BE49-F238E27FC236}">
                <a16:creationId xmlns:a16="http://schemas.microsoft.com/office/drawing/2014/main" id="{B8C1972D-B331-E240-B045-9B5948400D96}"/>
              </a:ext>
            </a:extLst>
          </p:cNvPr>
          <p:cNvSpPr txBox="1"/>
          <p:nvPr/>
        </p:nvSpPr>
        <p:spPr>
          <a:xfrm>
            <a:off x="8134395" y="2406420"/>
            <a:ext cx="3262404" cy="954107"/>
          </a:xfrm>
          <a:prstGeom prst="rect">
            <a:avLst/>
          </a:prstGeom>
          <a:noFill/>
        </p:spPr>
        <p:txBody>
          <a:bodyPr wrap="square" rtlCol="0">
            <a:spAutoFit/>
          </a:bodyPr>
          <a:lstStyle/>
          <a:p>
            <a:r>
              <a:rPr lang="en-US" sz="2800" b="1" dirty="0"/>
              <a:t>Ways to</a:t>
            </a:r>
            <a:br>
              <a:rPr lang="en-US" sz="2800" b="1" dirty="0"/>
            </a:br>
            <a:r>
              <a:rPr lang="en-US" sz="2800" b="1" dirty="0"/>
              <a:t>wear it</a:t>
            </a:r>
          </a:p>
        </p:txBody>
      </p:sp>
      <p:sp>
        <p:nvSpPr>
          <p:cNvPr id="37" name="TextBox 36">
            <a:extLst>
              <a:ext uri="{FF2B5EF4-FFF2-40B4-BE49-F238E27FC236}">
                <a16:creationId xmlns:a16="http://schemas.microsoft.com/office/drawing/2014/main" id="{0F956803-2858-3A4B-8634-327158648835}"/>
              </a:ext>
            </a:extLst>
          </p:cNvPr>
          <p:cNvSpPr txBox="1"/>
          <p:nvPr/>
        </p:nvSpPr>
        <p:spPr>
          <a:xfrm>
            <a:off x="7426584" y="2222261"/>
            <a:ext cx="738286" cy="1323439"/>
          </a:xfrm>
          <a:prstGeom prst="rect">
            <a:avLst/>
          </a:prstGeom>
          <a:noFill/>
        </p:spPr>
        <p:txBody>
          <a:bodyPr wrap="square" rtlCol="0">
            <a:spAutoFit/>
          </a:bodyPr>
          <a:lstStyle/>
          <a:p>
            <a:pPr algn="r"/>
            <a:r>
              <a:rPr lang="en-US" sz="8000" dirty="0">
                <a:solidFill>
                  <a:srgbClr val="0073E6"/>
                </a:solidFill>
              </a:rPr>
              <a:t>3</a:t>
            </a:r>
            <a:endParaRPr lang="en-US" sz="8000" dirty="0"/>
          </a:p>
        </p:txBody>
      </p:sp>
      <p:grpSp>
        <p:nvGrpSpPr>
          <p:cNvPr id="48" name="Group 47">
            <a:extLst>
              <a:ext uri="{FF2B5EF4-FFF2-40B4-BE49-F238E27FC236}">
                <a16:creationId xmlns:a16="http://schemas.microsoft.com/office/drawing/2014/main" id="{F16F5F0D-871A-C245-A716-4AFDF88CEF8C}"/>
              </a:ext>
            </a:extLst>
          </p:cNvPr>
          <p:cNvGrpSpPr/>
          <p:nvPr/>
        </p:nvGrpSpPr>
        <p:grpSpPr>
          <a:xfrm>
            <a:off x="339327" y="4115497"/>
            <a:ext cx="11594028" cy="2189941"/>
            <a:chOff x="298986" y="4115497"/>
            <a:chExt cx="11594028" cy="2189941"/>
          </a:xfrm>
        </p:grpSpPr>
        <p:grpSp>
          <p:nvGrpSpPr>
            <p:cNvPr id="51" name="Group 50">
              <a:extLst>
                <a:ext uri="{FF2B5EF4-FFF2-40B4-BE49-F238E27FC236}">
                  <a16:creationId xmlns:a16="http://schemas.microsoft.com/office/drawing/2014/main" id="{292FC799-D044-9546-9FD7-540A4F069AC6}"/>
                </a:ext>
              </a:extLst>
            </p:cNvPr>
            <p:cNvGrpSpPr/>
            <p:nvPr/>
          </p:nvGrpSpPr>
          <p:grpSpPr>
            <a:xfrm>
              <a:off x="298986" y="5366719"/>
              <a:ext cx="11594028" cy="938719"/>
              <a:chOff x="298986" y="5366719"/>
              <a:chExt cx="11594028" cy="938719"/>
            </a:xfrm>
          </p:grpSpPr>
          <p:sp>
            <p:nvSpPr>
              <p:cNvPr id="58" name="TextBox 57">
                <a:extLst>
                  <a:ext uri="{FF2B5EF4-FFF2-40B4-BE49-F238E27FC236}">
                    <a16:creationId xmlns:a16="http://schemas.microsoft.com/office/drawing/2014/main" id="{A67A7F2B-03D5-0440-A0A6-7CFB8000624B}"/>
                  </a:ext>
                </a:extLst>
              </p:cNvPr>
              <p:cNvSpPr txBox="1"/>
              <p:nvPr/>
            </p:nvSpPr>
            <p:spPr>
              <a:xfrm>
                <a:off x="298986" y="5366719"/>
                <a:ext cx="3800646" cy="938719"/>
              </a:xfrm>
              <a:prstGeom prst="rect">
                <a:avLst/>
              </a:prstGeom>
              <a:noFill/>
            </p:spPr>
            <p:txBody>
              <a:bodyPr wrap="square" rtlCol="0">
                <a:spAutoFit/>
              </a:bodyPr>
              <a:lstStyle/>
              <a:p>
                <a:pPr algn="ctr">
                  <a:spcAft>
                    <a:spcPts val="600"/>
                  </a:spcAft>
                </a:pPr>
                <a:r>
                  <a:rPr lang="en-US" b="1" dirty="0">
                    <a:solidFill>
                      <a:srgbClr val="0073E6"/>
                    </a:solidFill>
                  </a:rPr>
                  <a:t>Converged Finger Mount</a:t>
                </a:r>
              </a:p>
              <a:p>
                <a:pPr algn="ctr"/>
                <a:r>
                  <a:rPr lang="en-US" sz="1600" dirty="0"/>
                  <a:t>Scan-intensive workflows</a:t>
                </a:r>
              </a:p>
              <a:p>
                <a:pPr algn="ctr"/>
                <a:r>
                  <a:rPr lang="en-US" sz="1600" dirty="0"/>
                  <a:t>Worn on two fingers </a:t>
                </a:r>
              </a:p>
            </p:txBody>
          </p:sp>
          <p:sp>
            <p:nvSpPr>
              <p:cNvPr id="59" name="TextBox 58">
                <a:extLst>
                  <a:ext uri="{FF2B5EF4-FFF2-40B4-BE49-F238E27FC236}">
                    <a16:creationId xmlns:a16="http://schemas.microsoft.com/office/drawing/2014/main" id="{52F9FDB2-7EE1-A149-9BF5-7DD733B7A68E}"/>
                  </a:ext>
                </a:extLst>
              </p:cNvPr>
              <p:cNvSpPr txBox="1"/>
              <p:nvPr/>
            </p:nvSpPr>
            <p:spPr>
              <a:xfrm>
                <a:off x="8092367" y="5366719"/>
                <a:ext cx="3800647" cy="938719"/>
              </a:xfrm>
              <a:prstGeom prst="rect">
                <a:avLst/>
              </a:prstGeom>
              <a:noFill/>
            </p:spPr>
            <p:txBody>
              <a:bodyPr wrap="square" rtlCol="0">
                <a:spAutoFit/>
              </a:bodyPr>
              <a:lstStyle/>
              <a:p>
                <a:pPr algn="ctr">
                  <a:spcAft>
                    <a:spcPts val="600"/>
                  </a:spcAft>
                </a:pPr>
                <a:r>
                  <a:rPr lang="en-US" b="1" dirty="0">
                    <a:solidFill>
                      <a:srgbClr val="0073E6"/>
                    </a:solidFill>
                  </a:rPr>
                  <a:t>Wrist Mount</a:t>
                </a:r>
              </a:p>
              <a:p>
                <a:pPr algn="ctr"/>
                <a:r>
                  <a:rPr lang="en-US" sz="1600" dirty="0"/>
                  <a:t>Task management</a:t>
                </a:r>
              </a:p>
              <a:p>
                <a:pPr algn="ctr"/>
                <a:r>
                  <a:rPr lang="en-US" sz="1600" dirty="0"/>
                  <a:t>Worn on the wrist </a:t>
                </a:r>
              </a:p>
            </p:txBody>
          </p:sp>
          <p:sp>
            <p:nvSpPr>
              <p:cNvPr id="60" name="TextBox 59">
                <a:extLst>
                  <a:ext uri="{FF2B5EF4-FFF2-40B4-BE49-F238E27FC236}">
                    <a16:creationId xmlns:a16="http://schemas.microsoft.com/office/drawing/2014/main" id="{04DBB4E3-BDB9-B041-810B-4B53BB6DA89F}"/>
                  </a:ext>
                </a:extLst>
              </p:cNvPr>
              <p:cNvSpPr txBox="1"/>
              <p:nvPr/>
            </p:nvSpPr>
            <p:spPr>
              <a:xfrm>
                <a:off x="3727837" y="5366719"/>
                <a:ext cx="4736326" cy="938719"/>
              </a:xfrm>
              <a:prstGeom prst="rect">
                <a:avLst/>
              </a:prstGeom>
              <a:noFill/>
            </p:spPr>
            <p:txBody>
              <a:bodyPr wrap="square" rtlCol="0">
                <a:spAutoFit/>
              </a:bodyPr>
              <a:lstStyle/>
              <a:p>
                <a:pPr algn="ctr">
                  <a:spcAft>
                    <a:spcPts val="600"/>
                  </a:spcAft>
                </a:pPr>
                <a:r>
                  <a:rPr lang="en-US" b="1" dirty="0">
                    <a:solidFill>
                      <a:srgbClr val="0073E6"/>
                    </a:solidFill>
                  </a:rPr>
                  <a:t>Converged Back of Hand Mount</a:t>
                </a:r>
              </a:p>
              <a:p>
                <a:pPr algn="ctr"/>
                <a:r>
                  <a:rPr lang="en-US" sz="1600" dirty="0"/>
                  <a:t>Scan-intensive workflows</a:t>
                </a:r>
              </a:p>
              <a:p>
                <a:pPr algn="ctr"/>
                <a:r>
                  <a:rPr lang="en-US" sz="1600" dirty="0"/>
                  <a:t>Worn on the back of hand (with or without a glove)</a:t>
                </a:r>
              </a:p>
            </p:txBody>
          </p:sp>
        </p:grpSp>
        <p:grpSp>
          <p:nvGrpSpPr>
            <p:cNvPr id="52" name="Group 51">
              <a:extLst>
                <a:ext uri="{FF2B5EF4-FFF2-40B4-BE49-F238E27FC236}">
                  <a16:creationId xmlns:a16="http://schemas.microsoft.com/office/drawing/2014/main" id="{02DA4327-4A1D-4B46-8ED4-9115C58BB26B}"/>
                </a:ext>
              </a:extLst>
            </p:cNvPr>
            <p:cNvGrpSpPr/>
            <p:nvPr/>
          </p:nvGrpSpPr>
          <p:grpSpPr>
            <a:xfrm>
              <a:off x="1673359" y="4115497"/>
              <a:ext cx="8845281" cy="1059627"/>
              <a:chOff x="1673359" y="4115497"/>
              <a:chExt cx="8845281" cy="1059627"/>
            </a:xfrm>
          </p:grpSpPr>
          <p:pic>
            <p:nvPicPr>
              <p:cNvPr id="55" name="Picture 54">
                <a:extLst>
                  <a:ext uri="{FF2B5EF4-FFF2-40B4-BE49-F238E27FC236}">
                    <a16:creationId xmlns:a16="http://schemas.microsoft.com/office/drawing/2014/main" id="{2D697F48-490A-E942-A761-21C15677D85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503" t="-20760" r="27052" b="326"/>
              <a:stretch/>
            </p:blipFill>
            <p:spPr>
              <a:xfrm>
                <a:off x="9466739" y="4121487"/>
                <a:ext cx="1051901" cy="1053637"/>
              </a:xfrm>
              <a:prstGeom prst="ellipse">
                <a:avLst/>
              </a:prstGeom>
              <a:solidFill>
                <a:schemeClr val="bg1">
                  <a:lumMod val="95000"/>
                </a:schemeClr>
              </a:solidFill>
              <a:ln w="12700">
                <a:solidFill>
                  <a:srgbClr val="0073E6"/>
                </a:solidFill>
              </a:ln>
            </p:spPr>
          </p:pic>
          <p:pic>
            <p:nvPicPr>
              <p:cNvPr id="56" name="Picture 55">
                <a:extLst>
                  <a:ext uri="{FF2B5EF4-FFF2-40B4-BE49-F238E27FC236}">
                    <a16:creationId xmlns:a16="http://schemas.microsoft.com/office/drawing/2014/main" id="{2EBEF332-D3A6-7A42-B357-7E602B4096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4510" t="2312" r="-7728" b="24222"/>
              <a:stretch/>
            </p:blipFill>
            <p:spPr>
              <a:xfrm>
                <a:off x="5570049" y="4121487"/>
                <a:ext cx="1051901" cy="1053637"/>
              </a:xfrm>
              <a:prstGeom prst="ellipse">
                <a:avLst/>
              </a:prstGeom>
              <a:solidFill>
                <a:schemeClr val="bg1">
                  <a:lumMod val="95000"/>
                </a:schemeClr>
              </a:solidFill>
              <a:ln w="12700">
                <a:solidFill>
                  <a:srgbClr val="0073E6"/>
                </a:solidFill>
              </a:ln>
            </p:spPr>
          </p:pic>
          <p:pic>
            <p:nvPicPr>
              <p:cNvPr id="57" name="Picture 56">
                <a:extLst>
                  <a:ext uri="{FF2B5EF4-FFF2-40B4-BE49-F238E27FC236}">
                    <a16:creationId xmlns:a16="http://schemas.microsoft.com/office/drawing/2014/main" id="{FC8BD3A2-37FC-0C4D-8828-C5D4379E0449}"/>
                  </a:ext>
                </a:extLst>
              </p:cNvPr>
              <p:cNvPicPr>
                <a:picLocks noChangeAspect="1"/>
              </p:cNvPicPr>
              <p:nvPr/>
            </p:nvPicPr>
            <p:blipFill rotWithShape="1">
              <a:blip r:embed="rId7"/>
              <a:srcRect l="-9139" t="-10133" r="-7382" b="6388"/>
              <a:stretch/>
            </p:blipFill>
            <p:spPr>
              <a:xfrm>
                <a:off x="1673359" y="4115497"/>
                <a:ext cx="1051901" cy="1053637"/>
              </a:xfrm>
              <a:prstGeom prst="ellipse">
                <a:avLst/>
              </a:prstGeom>
              <a:solidFill>
                <a:schemeClr val="bg1">
                  <a:lumMod val="95000"/>
                </a:schemeClr>
              </a:solidFill>
              <a:ln w="12700">
                <a:solidFill>
                  <a:srgbClr val="0073E6"/>
                </a:solidFill>
              </a:ln>
            </p:spPr>
          </p:pic>
        </p:grpSp>
      </p:grpSp>
    </p:spTree>
    <p:extLst>
      <p:ext uri="{BB962C8B-B14F-4D97-AF65-F5344CB8AC3E}">
        <p14:creationId xmlns:p14="http://schemas.microsoft.com/office/powerpoint/2010/main" val="7823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79919B5-B89A-0F47-BC6D-D3ABE2D6805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b="27211"/>
          <a:stretch/>
        </p:blipFill>
        <p:spPr>
          <a:xfrm>
            <a:off x="5417002" y="1844466"/>
            <a:ext cx="1612377" cy="1954256"/>
          </a:xfrm>
          <a:prstGeom prst="rect">
            <a:avLst/>
          </a:prstGeom>
        </p:spPr>
      </p:pic>
      <p:grpSp>
        <p:nvGrpSpPr>
          <p:cNvPr id="34" name="Group 33">
            <a:extLst>
              <a:ext uri="{FF2B5EF4-FFF2-40B4-BE49-F238E27FC236}">
                <a16:creationId xmlns:a16="http://schemas.microsoft.com/office/drawing/2014/main" id="{152151EE-A9ED-1143-87BE-EECCEA87119E}"/>
              </a:ext>
            </a:extLst>
          </p:cNvPr>
          <p:cNvGrpSpPr/>
          <p:nvPr/>
        </p:nvGrpSpPr>
        <p:grpSpPr>
          <a:xfrm rot="10800000">
            <a:off x="3474573" y="1490351"/>
            <a:ext cx="667871" cy="4932359"/>
            <a:chOff x="5029196" y="1532709"/>
            <a:chExt cx="4428312" cy="5325291"/>
          </a:xfrm>
        </p:grpSpPr>
        <p:sp>
          <p:nvSpPr>
            <p:cNvPr id="35" name="Rectangle 34">
              <a:extLst>
                <a:ext uri="{FF2B5EF4-FFF2-40B4-BE49-F238E27FC236}">
                  <a16:creationId xmlns:a16="http://schemas.microsoft.com/office/drawing/2014/main" id="{BDA70555-DED3-D343-9BEC-2029995FA2E7}"/>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247BECA-DAC4-6F41-8559-D79E237906B8}"/>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328724B-E307-A04F-A896-010E6838F765}"/>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4B9C185A-EC85-5E47-8D28-B09DC6423014}"/>
              </a:ext>
            </a:extLst>
          </p:cNvPr>
          <p:cNvGrpSpPr/>
          <p:nvPr/>
        </p:nvGrpSpPr>
        <p:grpSpPr>
          <a:xfrm rot="10800000">
            <a:off x="7471207" y="1410976"/>
            <a:ext cx="667871" cy="4932359"/>
            <a:chOff x="5029196" y="1532709"/>
            <a:chExt cx="4428312" cy="5325291"/>
          </a:xfrm>
        </p:grpSpPr>
        <p:sp>
          <p:nvSpPr>
            <p:cNvPr id="43" name="Rectangle 42">
              <a:extLst>
                <a:ext uri="{FF2B5EF4-FFF2-40B4-BE49-F238E27FC236}">
                  <a16:creationId xmlns:a16="http://schemas.microsoft.com/office/drawing/2014/main" id="{7E9A5FB1-057A-8543-8EE8-86E1AB8F5186}"/>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BC7F0400-19D5-7D42-9AEB-3F1AE86E0AC1}"/>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092C8CE4-9AB3-EC47-8A98-B8369F0A4573}"/>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4BCD2E12-D678-E64A-A807-BDE99558170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8540457" y="2089714"/>
            <a:ext cx="2676005" cy="1522081"/>
          </a:xfrm>
          <a:prstGeom prst="rect">
            <a:avLst/>
          </a:prstGeom>
        </p:spPr>
      </p:pic>
      <p:sp>
        <p:nvSpPr>
          <p:cNvPr id="6" name="TextBox 5">
            <a:extLst>
              <a:ext uri="{FF2B5EF4-FFF2-40B4-BE49-F238E27FC236}">
                <a16:creationId xmlns:a16="http://schemas.microsoft.com/office/drawing/2014/main" id="{7427D3FA-6510-A948-9529-81D0843B9081}"/>
              </a:ext>
            </a:extLst>
          </p:cNvPr>
          <p:cNvSpPr txBox="1"/>
          <p:nvPr/>
        </p:nvSpPr>
        <p:spPr>
          <a:xfrm>
            <a:off x="723981" y="1349929"/>
            <a:ext cx="2552681" cy="369332"/>
          </a:xfrm>
          <a:prstGeom prst="rect">
            <a:avLst/>
          </a:prstGeom>
          <a:noFill/>
        </p:spPr>
        <p:txBody>
          <a:bodyPr wrap="square" rtlCol="0">
            <a:noAutofit/>
          </a:bodyPr>
          <a:lstStyle/>
          <a:p>
            <a:pPr algn="ctr"/>
            <a:r>
              <a:rPr lang="en-US" b="1" dirty="0">
                <a:solidFill>
                  <a:srgbClr val="0073E6"/>
                </a:solidFill>
              </a:rPr>
              <a:t>Converged Scan</a:t>
            </a:r>
            <a:br>
              <a:rPr lang="en-US" b="1" dirty="0">
                <a:solidFill>
                  <a:srgbClr val="0073E6"/>
                </a:solidFill>
              </a:rPr>
            </a:br>
            <a:r>
              <a:rPr lang="en-US" sz="1600" b="1" dirty="0"/>
              <a:t>(two finger mount) </a:t>
            </a:r>
            <a:endParaRPr lang="en-US" b="1" dirty="0"/>
          </a:p>
        </p:txBody>
      </p:sp>
      <p:sp>
        <p:nvSpPr>
          <p:cNvPr id="7" name="TextBox 6">
            <a:extLst>
              <a:ext uri="{FF2B5EF4-FFF2-40B4-BE49-F238E27FC236}">
                <a16:creationId xmlns:a16="http://schemas.microsoft.com/office/drawing/2014/main" id="{DE7A57C5-FC26-DB43-B574-B6E9A72BE6CA}"/>
              </a:ext>
            </a:extLst>
          </p:cNvPr>
          <p:cNvSpPr txBox="1"/>
          <p:nvPr/>
        </p:nvSpPr>
        <p:spPr>
          <a:xfrm>
            <a:off x="5171365" y="1343965"/>
            <a:ext cx="2101932" cy="369332"/>
          </a:xfrm>
          <a:prstGeom prst="rect">
            <a:avLst/>
          </a:prstGeom>
          <a:noFill/>
        </p:spPr>
        <p:txBody>
          <a:bodyPr wrap="square" rtlCol="0">
            <a:noAutofit/>
          </a:bodyPr>
          <a:lstStyle/>
          <a:p>
            <a:pPr algn="ctr"/>
            <a:r>
              <a:rPr lang="en-US" b="1" dirty="0">
                <a:solidFill>
                  <a:srgbClr val="0073E6"/>
                </a:solidFill>
              </a:rPr>
              <a:t>Converged Scan </a:t>
            </a:r>
            <a:r>
              <a:rPr lang="en-US" sz="1600" b="1" dirty="0"/>
              <a:t>(back of hand)</a:t>
            </a:r>
          </a:p>
        </p:txBody>
      </p:sp>
      <p:sp>
        <p:nvSpPr>
          <p:cNvPr id="8" name="TextBox 7">
            <a:extLst>
              <a:ext uri="{FF2B5EF4-FFF2-40B4-BE49-F238E27FC236}">
                <a16:creationId xmlns:a16="http://schemas.microsoft.com/office/drawing/2014/main" id="{0D0EA8E0-BE64-5043-AB77-9E68D10D8060}"/>
              </a:ext>
            </a:extLst>
          </p:cNvPr>
          <p:cNvSpPr txBox="1"/>
          <p:nvPr/>
        </p:nvSpPr>
        <p:spPr>
          <a:xfrm>
            <a:off x="9031545" y="1343965"/>
            <a:ext cx="2101932" cy="369332"/>
          </a:xfrm>
          <a:prstGeom prst="rect">
            <a:avLst/>
          </a:prstGeom>
          <a:noFill/>
        </p:spPr>
        <p:txBody>
          <a:bodyPr wrap="square" rtlCol="0">
            <a:noAutofit/>
          </a:bodyPr>
          <a:lstStyle/>
          <a:p>
            <a:pPr algn="ctr"/>
            <a:r>
              <a:rPr lang="en-US" b="1" dirty="0">
                <a:solidFill>
                  <a:srgbClr val="0073E6"/>
                </a:solidFill>
              </a:rPr>
              <a:t>Wrist Mount</a:t>
            </a:r>
          </a:p>
        </p:txBody>
      </p:sp>
      <p:sp>
        <p:nvSpPr>
          <p:cNvPr id="18" name="TextBox 17">
            <a:extLst>
              <a:ext uri="{FF2B5EF4-FFF2-40B4-BE49-F238E27FC236}">
                <a16:creationId xmlns:a16="http://schemas.microsoft.com/office/drawing/2014/main" id="{C87028D6-655C-9042-A9E7-F6C9F8217A11}"/>
              </a:ext>
            </a:extLst>
          </p:cNvPr>
          <p:cNvSpPr txBox="1"/>
          <p:nvPr/>
        </p:nvSpPr>
        <p:spPr>
          <a:xfrm>
            <a:off x="8443309" y="4006954"/>
            <a:ext cx="3318582" cy="2323713"/>
          </a:xfrm>
          <a:prstGeom prst="rect">
            <a:avLst/>
          </a:prstGeom>
          <a:noFill/>
        </p:spPr>
        <p:txBody>
          <a:bodyPr wrap="square">
            <a:spAutoFit/>
          </a:bodyPr>
          <a:lstStyle/>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WS50 Core </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13MP camera for photo capture or video and occasional barcode scanning</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Task management applications</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PTT voice applications via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embedded speaker and microphone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or Bluetooth headset</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800 mAh battery</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4 ft./1.2 m drop specification</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Wrist mount and wrist strap</a:t>
            </a:r>
          </a:p>
        </p:txBody>
      </p:sp>
      <p:sp>
        <p:nvSpPr>
          <p:cNvPr id="20" name="TextBox 19">
            <a:extLst>
              <a:ext uri="{FF2B5EF4-FFF2-40B4-BE49-F238E27FC236}">
                <a16:creationId xmlns:a16="http://schemas.microsoft.com/office/drawing/2014/main" id="{F3809312-2EEB-4A4F-94DF-59566909711C}"/>
              </a:ext>
            </a:extLst>
          </p:cNvPr>
          <p:cNvSpPr txBox="1"/>
          <p:nvPr/>
        </p:nvSpPr>
        <p:spPr>
          <a:xfrm>
            <a:off x="4393822" y="4006954"/>
            <a:ext cx="3446813" cy="2323713"/>
          </a:xfrm>
          <a:prstGeom prst="rect">
            <a:avLst/>
          </a:prstGeom>
          <a:noFill/>
        </p:spPr>
        <p:txBody>
          <a:bodyPr wrap="square">
            <a:spAutoFit/>
          </a:bodyPr>
          <a:lstStyle/>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WS50 Core </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Enterprise-class SE4770 imager for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scan-intensive applications </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Task management applications</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PTT voice applications via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embedded speaker and microphone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or Bluetooth headset</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1300 mAh battery</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6 ft./1.8 m drop specification</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Back of hand mount</a:t>
            </a:r>
          </a:p>
        </p:txBody>
      </p:sp>
      <p:grpSp>
        <p:nvGrpSpPr>
          <p:cNvPr id="17" name="Group 16">
            <a:extLst>
              <a:ext uri="{FF2B5EF4-FFF2-40B4-BE49-F238E27FC236}">
                <a16:creationId xmlns:a16="http://schemas.microsoft.com/office/drawing/2014/main" id="{E6A07B96-8B99-A640-9EAA-88C92D58849E}"/>
              </a:ext>
            </a:extLst>
          </p:cNvPr>
          <p:cNvGrpSpPr/>
          <p:nvPr/>
        </p:nvGrpSpPr>
        <p:grpSpPr>
          <a:xfrm>
            <a:off x="2154931" y="397664"/>
            <a:ext cx="10037069" cy="552306"/>
            <a:chOff x="2085738" y="397664"/>
            <a:chExt cx="10037069" cy="552306"/>
          </a:xfrm>
        </p:grpSpPr>
        <p:sp>
          <p:nvSpPr>
            <p:cNvPr id="21" name="Parallelogram 20">
              <a:extLst>
                <a:ext uri="{FF2B5EF4-FFF2-40B4-BE49-F238E27FC236}">
                  <a16:creationId xmlns:a16="http://schemas.microsoft.com/office/drawing/2014/main" id="{B01C4718-1FBF-5747-A233-14BB7DB32362}"/>
                </a:ext>
              </a:extLst>
            </p:cNvPr>
            <p:cNvSpPr/>
            <p:nvPr userDrawn="1"/>
          </p:nvSpPr>
          <p:spPr>
            <a:xfrm rot="10800000">
              <a:off x="2085738" y="397664"/>
              <a:ext cx="10037069" cy="552306"/>
            </a:xfrm>
            <a:prstGeom prst="parallelogram">
              <a:avLst>
                <a:gd name="adj" fmla="val 76451"/>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110F2F10-F82E-2E4E-B4DF-F8B88B1444DE}"/>
                </a:ext>
              </a:extLst>
            </p:cNvPr>
            <p:cNvSpPr/>
            <p:nvPr/>
          </p:nvSpPr>
          <p:spPr>
            <a:xfrm rot="10800000">
              <a:off x="11620919" y="397664"/>
              <a:ext cx="501888" cy="552306"/>
            </a:xfrm>
            <a:prstGeom prst="parallelogram">
              <a:avLst>
                <a:gd name="adj" fmla="val 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F680A6D0-0EB1-E542-BA2D-6C6280769443}"/>
              </a:ext>
            </a:extLst>
          </p:cNvPr>
          <p:cNvGrpSpPr/>
          <p:nvPr/>
        </p:nvGrpSpPr>
        <p:grpSpPr>
          <a:xfrm>
            <a:off x="0" y="401309"/>
            <a:ext cx="2471665" cy="554445"/>
            <a:chOff x="-1520928" y="387678"/>
            <a:chExt cx="2472309" cy="554591"/>
          </a:xfrm>
          <a:solidFill>
            <a:schemeClr val="accent1"/>
          </a:solidFill>
        </p:grpSpPr>
        <p:sp>
          <p:nvSpPr>
            <p:cNvPr id="28" name="Rectangle 27">
              <a:extLst>
                <a:ext uri="{FF2B5EF4-FFF2-40B4-BE49-F238E27FC236}">
                  <a16:creationId xmlns:a16="http://schemas.microsoft.com/office/drawing/2014/main" id="{DE707246-EDB7-FA41-A9FE-988AE6AF6FE0}"/>
                </a:ext>
              </a:extLst>
            </p:cNvPr>
            <p:cNvSpPr/>
            <p:nvPr userDrawn="1"/>
          </p:nvSpPr>
          <p:spPr>
            <a:xfrm>
              <a:off x="-1520928" y="389819"/>
              <a:ext cx="2050488"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9" name="Right Triangle 28">
              <a:extLst>
                <a:ext uri="{FF2B5EF4-FFF2-40B4-BE49-F238E27FC236}">
                  <a16:creationId xmlns:a16="http://schemas.microsoft.com/office/drawing/2014/main" id="{055813CA-6706-6F48-A72E-0004BEE612B2}"/>
                </a:ext>
              </a:extLst>
            </p:cNvPr>
            <p:cNvSpPr/>
            <p:nvPr userDrawn="1"/>
          </p:nvSpPr>
          <p:spPr>
            <a:xfrm rot="5400000">
              <a:off x="466600" y="450638"/>
              <a:ext cx="547741" cy="42182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Title 39">
            <a:extLst>
              <a:ext uri="{FF2B5EF4-FFF2-40B4-BE49-F238E27FC236}">
                <a16:creationId xmlns:a16="http://schemas.microsoft.com/office/drawing/2014/main" id="{C07061E7-362D-324F-9F9A-3F6AA7F9F8B7}"/>
              </a:ext>
            </a:extLst>
          </p:cNvPr>
          <p:cNvSpPr txBox="1">
            <a:spLocks/>
          </p:cNvSpPr>
          <p:nvPr/>
        </p:nvSpPr>
        <p:spPr>
          <a:xfrm>
            <a:off x="460138" y="458816"/>
            <a:ext cx="1468675"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Flexibility</a:t>
            </a:r>
          </a:p>
        </p:txBody>
      </p:sp>
      <p:sp>
        <p:nvSpPr>
          <p:cNvPr id="31" name="Text Placeholder 25">
            <a:extLst>
              <a:ext uri="{FF2B5EF4-FFF2-40B4-BE49-F238E27FC236}">
                <a16:creationId xmlns:a16="http://schemas.microsoft.com/office/drawing/2014/main" id="{42A1643A-99D7-4E4D-A6EE-32201D46B935}"/>
              </a:ext>
            </a:extLst>
          </p:cNvPr>
          <p:cNvSpPr txBox="1">
            <a:spLocks/>
          </p:cNvSpPr>
          <p:nvPr/>
        </p:nvSpPr>
        <p:spPr>
          <a:xfrm>
            <a:off x="2736154"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Choose the platform that best meets your needs</a:t>
            </a:r>
          </a:p>
        </p:txBody>
      </p:sp>
      <p:sp>
        <p:nvSpPr>
          <p:cNvPr id="38" name="TextBox 37">
            <a:extLst>
              <a:ext uri="{FF2B5EF4-FFF2-40B4-BE49-F238E27FC236}">
                <a16:creationId xmlns:a16="http://schemas.microsoft.com/office/drawing/2014/main" id="{A3351D6D-4842-AE4C-9919-073ECFEC5785}"/>
              </a:ext>
            </a:extLst>
          </p:cNvPr>
          <p:cNvSpPr txBox="1"/>
          <p:nvPr/>
        </p:nvSpPr>
        <p:spPr>
          <a:xfrm>
            <a:off x="430109" y="4006954"/>
            <a:ext cx="3446813" cy="2523768"/>
          </a:xfrm>
          <a:prstGeom prst="rect">
            <a:avLst/>
          </a:prstGeom>
          <a:noFill/>
        </p:spPr>
        <p:txBody>
          <a:bodyPr wrap="square">
            <a:spAutoFit/>
          </a:bodyPr>
          <a:lstStyle/>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WS50 Core </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Enterprise-class SE4770 imager for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scan-intensive applications </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Task management applications</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PTT voice applications via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embedded speaker and microphone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or </a:t>
            </a:r>
            <a:br>
              <a:rPr lang="en-US" sz="1300" kern="0" dirty="0">
                <a:solidFill>
                  <a:schemeClr val="tx1">
                    <a:lumMod val="95000"/>
                    <a:lumOff val="5000"/>
                  </a:schemeClr>
                </a:solidFill>
                <a:cs typeface="Arial" panose="020B0604020202020204" pitchFamily="34" charset="0"/>
              </a:rPr>
            </a:br>
            <a:r>
              <a:rPr lang="en-US" sz="1300" kern="0" dirty="0">
                <a:solidFill>
                  <a:schemeClr val="tx1">
                    <a:lumMod val="95000"/>
                    <a:lumOff val="5000"/>
                  </a:schemeClr>
                </a:solidFill>
                <a:cs typeface="Arial" panose="020B0604020202020204" pitchFamily="34" charset="0"/>
              </a:rPr>
              <a:t>Bluetooth headset</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1300 mAh battery</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6 ft./1.8 m drop specification</a:t>
            </a:r>
          </a:p>
          <a:p>
            <a:pPr marL="173038" indent="-160338">
              <a:spcAft>
                <a:spcPts val="300"/>
              </a:spcAft>
              <a:buClr>
                <a:srgbClr val="0073E6"/>
              </a:buClr>
              <a:buFont typeface="Arial" panose="020B0604020202020204" pitchFamily="34" charset="0"/>
              <a:buChar char="•"/>
              <a:defRPr/>
            </a:pPr>
            <a:r>
              <a:rPr lang="en-US" sz="1300" kern="0" dirty="0">
                <a:solidFill>
                  <a:schemeClr val="tx1">
                    <a:lumMod val="95000"/>
                    <a:lumOff val="5000"/>
                  </a:schemeClr>
                </a:solidFill>
                <a:cs typeface="Arial" panose="020B0604020202020204" pitchFamily="34" charset="0"/>
              </a:rPr>
              <a:t>Finger trigger with strap</a:t>
            </a:r>
          </a:p>
        </p:txBody>
      </p:sp>
      <p:pic>
        <p:nvPicPr>
          <p:cNvPr id="25" name="Picture 24">
            <a:extLst>
              <a:ext uri="{FF2B5EF4-FFF2-40B4-BE49-F238E27FC236}">
                <a16:creationId xmlns:a16="http://schemas.microsoft.com/office/drawing/2014/main" id="{AA6D3F14-8843-9642-94E4-56536151E181}"/>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b="16331"/>
          <a:stretch/>
        </p:blipFill>
        <p:spPr>
          <a:xfrm>
            <a:off x="1248398" y="2036239"/>
            <a:ext cx="1803141" cy="1763019"/>
          </a:xfrm>
          <a:prstGeom prst="rect">
            <a:avLst/>
          </a:prstGeom>
        </p:spPr>
      </p:pic>
      <p:sp>
        <p:nvSpPr>
          <p:cNvPr id="50" name="Rectangle 49">
            <a:extLst>
              <a:ext uri="{FF2B5EF4-FFF2-40B4-BE49-F238E27FC236}">
                <a16:creationId xmlns:a16="http://schemas.microsoft.com/office/drawing/2014/main" id="{F1658419-1724-D94B-A77D-B1E2DAD24783}"/>
              </a:ext>
            </a:extLst>
          </p:cNvPr>
          <p:cNvSpPr>
            <a:spLocks/>
          </p:cNvSpPr>
          <p:nvPr/>
        </p:nvSpPr>
        <p:spPr>
          <a:xfrm>
            <a:off x="8539292" y="3795945"/>
            <a:ext cx="3200400" cy="914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DAC6AE17-5B83-E444-A66B-E2992897D7BF}"/>
              </a:ext>
            </a:extLst>
          </p:cNvPr>
          <p:cNvSpPr>
            <a:spLocks/>
          </p:cNvSpPr>
          <p:nvPr/>
        </p:nvSpPr>
        <p:spPr>
          <a:xfrm>
            <a:off x="532859" y="3795945"/>
            <a:ext cx="3200400" cy="914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5B14388-61D4-2D41-B666-C7331645845B}"/>
              </a:ext>
            </a:extLst>
          </p:cNvPr>
          <p:cNvSpPr>
            <a:spLocks/>
          </p:cNvSpPr>
          <p:nvPr/>
        </p:nvSpPr>
        <p:spPr>
          <a:xfrm>
            <a:off x="4515645" y="3795945"/>
            <a:ext cx="3200400" cy="9144"/>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555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PT Divider Slide_Template-L10.jpg"/>
          <p:cNvPicPr>
            <a:picLocks noChangeAspect="1"/>
          </p:cNvPicPr>
          <p:nvPr/>
        </p:nvPicPr>
        <p:blipFill>
          <a:blip r:embed="rId3"/>
          <a:srcRect/>
          <a:stretch/>
        </p:blipFill>
        <p:spPr>
          <a:xfrm>
            <a:off x="-10286" y="-6364"/>
            <a:ext cx="12234436" cy="6876288"/>
          </a:xfrm>
          <a:prstGeom prst="rect">
            <a:avLst/>
          </a:prstGeom>
        </p:spPr>
      </p:pic>
      <p:sp>
        <p:nvSpPr>
          <p:cNvPr id="4" name="TextBox 3">
            <a:extLst>
              <a:ext uri="{FF2B5EF4-FFF2-40B4-BE49-F238E27FC236}">
                <a16:creationId xmlns:a16="http://schemas.microsoft.com/office/drawing/2014/main" id="{64AE420A-BBEA-524B-A0FF-DFD261FFAEA2}"/>
              </a:ext>
            </a:extLst>
          </p:cNvPr>
          <p:cNvSpPr txBox="1"/>
          <p:nvPr/>
        </p:nvSpPr>
        <p:spPr>
          <a:xfrm>
            <a:off x="13249275" y="1943100"/>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A87D7A3C-384F-6F44-B0EB-3395AF8FA679}"/>
              </a:ext>
            </a:extLst>
          </p:cNvPr>
          <p:cNvSpPr txBox="1"/>
          <p:nvPr/>
        </p:nvSpPr>
        <p:spPr>
          <a:xfrm>
            <a:off x="13659214" y="2503357"/>
            <a:ext cx="0" cy="0"/>
          </a:xfrm>
          <a:prstGeom prst="rect">
            <a:avLst/>
          </a:prstGeom>
          <a:noFill/>
        </p:spPr>
        <p:txBody>
          <a:bodyPr wrap="none" lIns="0" tIns="0" rIns="0" bIns="0" rtlCol="0">
            <a:noAutofit/>
          </a:bodyPr>
          <a:lstStyle/>
          <a:p>
            <a:pPr algn="l"/>
            <a:endParaRPr lang="en-US" dirty="0"/>
          </a:p>
        </p:txBody>
      </p:sp>
      <p:sp>
        <p:nvSpPr>
          <p:cNvPr id="13" name="AutoShape 4">
            <a:extLst>
              <a:ext uri="{FF2B5EF4-FFF2-40B4-BE49-F238E27FC236}">
                <a16:creationId xmlns:a16="http://schemas.microsoft.com/office/drawing/2014/main" id="{9AF0EC27-AD2C-E14B-B457-5E5A3DC0B3FF}"/>
              </a:ext>
            </a:extLst>
          </p:cNvPr>
          <p:cNvSpPr>
            <a:spLocks noChangeAspect="1" noChangeArrowheads="1"/>
          </p:cNvSpPr>
          <p:nvPr/>
        </p:nvSpPr>
        <p:spPr bwMode="auto">
          <a:xfrm>
            <a:off x="-31070" y="868873"/>
            <a:ext cx="10360395" cy="6001051"/>
          </a:xfrm>
          <a:prstGeom prst="rtTriangle">
            <a:avLst/>
          </a:pr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chemeClr val="bg1"/>
              </a:solidFill>
              <a:ea typeface="MS PGothic" pitchFamily="34" charset="-128"/>
            </a:endParaRPr>
          </a:p>
        </p:txBody>
      </p:sp>
      <p:sp>
        <p:nvSpPr>
          <p:cNvPr id="10" name="Text Placeholder 4">
            <a:extLst>
              <a:ext uri="{FF2B5EF4-FFF2-40B4-BE49-F238E27FC236}">
                <a16:creationId xmlns:a16="http://schemas.microsoft.com/office/drawing/2014/main" id="{B3B1D686-93CA-CC44-969E-66CCDD417DEC}"/>
              </a:ext>
            </a:extLst>
          </p:cNvPr>
          <p:cNvSpPr txBox="1">
            <a:spLocks/>
          </p:cNvSpPr>
          <p:nvPr/>
        </p:nvSpPr>
        <p:spPr>
          <a:xfrm>
            <a:off x="466847" y="4932025"/>
            <a:ext cx="5629153" cy="1619250"/>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800" b="1" dirty="0"/>
              <a:t>Vertical Markets </a:t>
            </a:r>
            <a:br>
              <a:rPr lang="en-US" sz="2800" b="1" dirty="0"/>
            </a:br>
            <a:r>
              <a:rPr lang="en-US" sz="2800" b="1" dirty="0"/>
              <a:t>and Applications</a:t>
            </a:r>
          </a:p>
        </p:txBody>
      </p:sp>
    </p:spTree>
    <p:extLst>
      <p:ext uri="{BB962C8B-B14F-4D97-AF65-F5344CB8AC3E}">
        <p14:creationId xmlns:p14="http://schemas.microsoft.com/office/powerpoint/2010/main" val="296244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E5F9F04E-EA56-8347-B1C5-72136D79394A}"/>
              </a:ext>
            </a:extLst>
          </p:cNvPr>
          <p:cNvGrpSpPr/>
          <p:nvPr/>
        </p:nvGrpSpPr>
        <p:grpSpPr>
          <a:xfrm rot="10800000">
            <a:off x="8750001" y="1255634"/>
            <a:ext cx="492028" cy="5124434"/>
            <a:chOff x="5029196" y="1532709"/>
            <a:chExt cx="4428312" cy="5325291"/>
          </a:xfrm>
        </p:grpSpPr>
        <p:sp>
          <p:nvSpPr>
            <p:cNvPr id="26" name="Rectangle 25">
              <a:extLst>
                <a:ext uri="{FF2B5EF4-FFF2-40B4-BE49-F238E27FC236}">
                  <a16:creationId xmlns:a16="http://schemas.microsoft.com/office/drawing/2014/main" id="{B2A3794D-EF0C-BD4A-8255-423160242196}"/>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60ECDDC-CBD3-E144-90FC-A642EC14A7AC}"/>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25D5888A-C836-E848-8EB8-FF36DCC28EA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10041971" y="5630302"/>
            <a:ext cx="2161325" cy="1251650"/>
          </a:xfrm>
          <a:prstGeom prst="rtTriangle">
            <a:avLst/>
          </a:prstGeom>
          <a:gradFill flip="none" rotWithShape="1">
            <a:gsLst>
              <a:gs pos="100000">
                <a:srgbClr val="00FFFF"/>
              </a:gs>
              <a:gs pos="0">
                <a:schemeClr val="accent1"/>
              </a:gs>
            </a:gsLst>
            <a:lin ang="10800000" scaled="0"/>
            <a:tileRect/>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14</a:t>
            </a:fld>
            <a:endParaRPr lang="en-US" altLang="en-US" sz="800" dirty="0">
              <a:solidFill>
                <a:schemeClr val="bg1">
                  <a:lumMod val="50000"/>
                </a:schemeClr>
              </a:solidFill>
              <a:ea typeface="Avenir" charset="0"/>
              <a:cs typeface="Avenir" charset="0"/>
            </a:endParaRPr>
          </a:p>
        </p:txBody>
      </p:sp>
      <p:grpSp>
        <p:nvGrpSpPr>
          <p:cNvPr id="30" name="Group 29">
            <a:extLst>
              <a:ext uri="{FF2B5EF4-FFF2-40B4-BE49-F238E27FC236}">
                <a16:creationId xmlns:a16="http://schemas.microsoft.com/office/drawing/2014/main" id="{9D41D5CE-4393-6340-870E-664FDF0AFC3D}"/>
              </a:ext>
            </a:extLst>
          </p:cNvPr>
          <p:cNvGrpSpPr/>
          <p:nvPr/>
        </p:nvGrpSpPr>
        <p:grpSpPr>
          <a:xfrm>
            <a:off x="2892120" y="397664"/>
            <a:ext cx="9309422" cy="552306"/>
            <a:chOff x="2085737" y="397664"/>
            <a:chExt cx="9309422" cy="552306"/>
          </a:xfrm>
          <a:solidFill>
            <a:schemeClr val="bg2">
              <a:lumMod val="85000"/>
            </a:schemeClr>
          </a:solidFill>
        </p:grpSpPr>
        <p:sp>
          <p:nvSpPr>
            <p:cNvPr id="31" name="Parallelogram 30">
              <a:extLst>
                <a:ext uri="{FF2B5EF4-FFF2-40B4-BE49-F238E27FC236}">
                  <a16:creationId xmlns:a16="http://schemas.microsoft.com/office/drawing/2014/main" id="{90C9A095-8014-924E-8DFF-F628452D34ED}"/>
                </a:ext>
              </a:extLst>
            </p:cNvPr>
            <p:cNvSpPr/>
            <p:nvPr userDrawn="1"/>
          </p:nvSpPr>
          <p:spPr>
            <a:xfrm rot="10800000">
              <a:off x="2085737" y="397664"/>
              <a:ext cx="9295134"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FBDB3797-CB08-0E4B-A59A-A9B4D19788F6}"/>
                </a:ext>
              </a:extLst>
            </p:cNvPr>
            <p:cNvSpPr/>
            <p:nvPr/>
          </p:nvSpPr>
          <p:spPr>
            <a:xfrm rot="10800000">
              <a:off x="10893271"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0FFEEAB-9E9C-204E-B590-5A165AB7E05D}"/>
              </a:ext>
            </a:extLst>
          </p:cNvPr>
          <p:cNvGrpSpPr/>
          <p:nvPr/>
        </p:nvGrpSpPr>
        <p:grpSpPr>
          <a:xfrm>
            <a:off x="0" y="397665"/>
            <a:ext cx="3212481" cy="552872"/>
            <a:chOff x="-2258312" y="396875"/>
            <a:chExt cx="3213319" cy="553016"/>
          </a:xfrm>
          <a:solidFill>
            <a:srgbClr val="0073E6"/>
          </a:solidFill>
        </p:grpSpPr>
        <p:sp>
          <p:nvSpPr>
            <p:cNvPr id="34" name="Rectangle 33">
              <a:extLst>
                <a:ext uri="{FF2B5EF4-FFF2-40B4-BE49-F238E27FC236}">
                  <a16:creationId xmlns:a16="http://schemas.microsoft.com/office/drawing/2014/main" id="{E14708A8-87F0-9345-AD6C-D91B959BE1CD}"/>
                </a:ext>
              </a:extLst>
            </p:cNvPr>
            <p:cNvSpPr/>
            <p:nvPr userDrawn="1"/>
          </p:nvSpPr>
          <p:spPr>
            <a:xfrm>
              <a:off x="-2258312" y="397441"/>
              <a:ext cx="2787872"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5" name="Right Triangle 34">
              <a:extLst>
                <a:ext uri="{FF2B5EF4-FFF2-40B4-BE49-F238E27FC236}">
                  <a16:creationId xmlns:a16="http://schemas.microsoft.com/office/drawing/2014/main" id="{EBAC43D2-7768-9E4B-B1C8-01F183BDB705}"/>
                </a:ext>
              </a:extLst>
            </p:cNvPr>
            <p:cNvSpPr/>
            <p:nvPr userDrawn="1"/>
          </p:nvSpPr>
          <p:spPr>
            <a:xfrm rot="5400000">
              <a:off x="466056"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itle 39">
            <a:extLst>
              <a:ext uri="{FF2B5EF4-FFF2-40B4-BE49-F238E27FC236}">
                <a16:creationId xmlns:a16="http://schemas.microsoft.com/office/drawing/2014/main" id="{107D42A2-62F2-664D-AB6D-2EF2342D7438}"/>
              </a:ext>
            </a:extLst>
          </p:cNvPr>
          <p:cNvSpPr txBox="1">
            <a:spLocks/>
          </p:cNvSpPr>
          <p:nvPr/>
        </p:nvSpPr>
        <p:spPr>
          <a:xfrm>
            <a:off x="460138" y="458816"/>
            <a:ext cx="2431982" cy="49115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Verticals</a:t>
            </a:r>
          </a:p>
        </p:txBody>
      </p:sp>
      <p:sp>
        <p:nvSpPr>
          <p:cNvPr id="37" name="Text Placeholder 25">
            <a:extLst>
              <a:ext uri="{FF2B5EF4-FFF2-40B4-BE49-F238E27FC236}">
                <a16:creationId xmlns:a16="http://schemas.microsoft.com/office/drawing/2014/main" id="{30ADD0CC-ED1A-6043-9B84-0C44998A993A}"/>
              </a:ext>
            </a:extLst>
          </p:cNvPr>
          <p:cNvSpPr txBox="1">
            <a:spLocks/>
          </p:cNvSpPr>
          <p:nvPr/>
        </p:nvSpPr>
        <p:spPr>
          <a:xfrm>
            <a:off x="3352076" y="458104"/>
            <a:ext cx="8882788" cy="360044"/>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Warehousing </a:t>
            </a:r>
          </a:p>
        </p:txBody>
      </p:sp>
      <p:sp>
        <p:nvSpPr>
          <p:cNvPr id="38" name="Text Placeholder 6">
            <a:extLst>
              <a:ext uri="{FF2B5EF4-FFF2-40B4-BE49-F238E27FC236}">
                <a16:creationId xmlns:a16="http://schemas.microsoft.com/office/drawing/2014/main" id="{10E048A5-F021-904C-AACF-0CD4A895F128}"/>
              </a:ext>
            </a:extLst>
          </p:cNvPr>
          <p:cNvSpPr txBox="1">
            <a:spLocks/>
          </p:cNvSpPr>
          <p:nvPr/>
        </p:nvSpPr>
        <p:spPr>
          <a:xfrm>
            <a:off x="9381744" y="1363558"/>
            <a:ext cx="2943237" cy="247715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Key applications</a:t>
            </a:r>
          </a:p>
          <a:p>
            <a:pPr marL="182563" indent="-182563" defTabSz="914400" fontAlgn="base">
              <a:spcAft>
                <a:spcPct val="0"/>
              </a:spcAft>
              <a:defRPr/>
            </a:pPr>
            <a:r>
              <a:rPr lang="en-US" sz="1400" dirty="0"/>
              <a:t>Sorting</a:t>
            </a:r>
          </a:p>
          <a:p>
            <a:pPr marL="182563" indent="-182563" defTabSz="914400" fontAlgn="base">
              <a:spcAft>
                <a:spcPct val="0"/>
              </a:spcAft>
              <a:defRPr/>
            </a:pPr>
            <a:r>
              <a:rPr lang="en-US" sz="1400" dirty="0"/>
              <a:t>Put away</a:t>
            </a:r>
          </a:p>
          <a:p>
            <a:pPr marL="182563" indent="-182563" defTabSz="914400" fontAlgn="base">
              <a:spcAft>
                <a:spcPct val="0"/>
              </a:spcAft>
              <a:defRPr/>
            </a:pPr>
            <a:r>
              <a:rPr lang="en-US" sz="1400" dirty="0"/>
              <a:t>Picking</a:t>
            </a:r>
          </a:p>
          <a:p>
            <a:pPr marL="182563" indent="-182563" defTabSz="914400" fontAlgn="base">
              <a:spcAft>
                <a:spcPct val="0"/>
              </a:spcAft>
              <a:defRPr/>
            </a:pPr>
            <a:r>
              <a:rPr lang="en-US" sz="1400" dirty="0"/>
              <a:t>Unloading/loading</a:t>
            </a:r>
          </a:p>
          <a:p>
            <a:pPr marL="182563" indent="-182563" defTabSz="914400" fontAlgn="base">
              <a:spcAft>
                <a:spcPct val="0"/>
              </a:spcAft>
              <a:defRPr/>
            </a:pPr>
            <a:r>
              <a:rPr lang="en-US" sz="1400" dirty="0"/>
              <a:t>Task management</a:t>
            </a:r>
          </a:p>
        </p:txBody>
      </p:sp>
      <p:sp>
        <p:nvSpPr>
          <p:cNvPr id="4" name="TextBox 3">
            <a:extLst>
              <a:ext uri="{FF2B5EF4-FFF2-40B4-BE49-F238E27FC236}">
                <a16:creationId xmlns:a16="http://schemas.microsoft.com/office/drawing/2014/main" id="{5B175FC4-8031-E04E-B4E2-4A2100E6A632}"/>
              </a:ext>
            </a:extLst>
          </p:cNvPr>
          <p:cNvSpPr txBox="1"/>
          <p:nvPr/>
        </p:nvSpPr>
        <p:spPr>
          <a:xfrm>
            <a:off x="457200" y="1255634"/>
            <a:ext cx="8030131" cy="400110"/>
          </a:xfrm>
          <a:prstGeom prst="rect">
            <a:avLst/>
          </a:prstGeom>
          <a:noFill/>
        </p:spPr>
        <p:txBody>
          <a:bodyPr wrap="square" lIns="0" rtlCol="0">
            <a:spAutoFit/>
          </a:bodyPr>
          <a:lstStyle/>
          <a:p>
            <a:r>
              <a:rPr lang="en-US" sz="2000" b="1" dirty="0"/>
              <a:t>What can your warehousing workforce do with the WS50? </a:t>
            </a:r>
          </a:p>
        </p:txBody>
      </p:sp>
      <p:sp>
        <p:nvSpPr>
          <p:cNvPr id="15" name="TextBox 14">
            <a:extLst>
              <a:ext uri="{FF2B5EF4-FFF2-40B4-BE49-F238E27FC236}">
                <a16:creationId xmlns:a16="http://schemas.microsoft.com/office/drawing/2014/main" id="{4C40063E-0240-FA4D-99BC-B70BABDC0722}"/>
              </a:ext>
            </a:extLst>
          </p:cNvPr>
          <p:cNvSpPr txBox="1"/>
          <p:nvPr/>
        </p:nvSpPr>
        <p:spPr>
          <a:xfrm>
            <a:off x="4566807" y="2012786"/>
            <a:ext cx="3383252" cy="692497"/>
          </a:xfrm>
          <a:prstGeom prst="rect">
            <a:avLst/>
          </a:prstGeom>
          <a:noFill/>
        </p:spPr>
        <p:txBody>
          <a:bodyPr wrap="square" rtlCol="0">
            <a:spAutoFit/>
          </a:bodyPr>
          <a:lstStyle/>
          <a:p>
            <a:r>
              <a:rPr lang="en-US" sz="1300" dirty="0"/>
              <a:t>Warehouse managers can push messages and tasks to any worker – without having </a:t>
            </a:r>
            <a:br>
              <a:rPr lang="en-US" sz="1300" dirty="0"/>
            </a:br>
            <a:r>
              <a:rPr lang="en-US" sz="1300" dirty="0"/>
              <a:t>to physically track anyone down</a:t>
            </a:r>
          </a:p>
        </p:txBody>
      </p:sp>
      <p:sp>
        <p:nvSpPr>
          <p:cNvPr id="42" name="TextBox 41">
            <a:extLst>
              <a:ext uri="{FF2B5EF4-FFF2-40B4-BE49-F238E27FC236}">
                <a16:creationId xmlns:a16="http://schemas.microsoft.com/office/drawing/2014/main" id="{1D03130A-1D1C-244E-B501-64790AD056D0}"/>
              </a:ext>
            </a:extLst>
          </p:cNvPr>
          <p:cNvSpPr txBox="1"/>
          <p:nvPr/>
        </p:nvSpPr>
        <p:spPr>
          <a:xfrm>
            <a:off x="7282568" y="3426483"/>
            <a:ext cx="1850925" cy="692497"/>
          </a:xfrm>
          <a:prstGeom prst="rect">
            <a:avLst/>
          </a:prstGeom>
          <a:noFill/>
        </p:spPr>
        <p:txBody>
          <a:bodyPr wrap="square" rtlCol="0">
            <a:spAutoFit/>
          </a:bodyPr>
          <a:lstStyle/>
          <a:p>
            <a:r>
              <a:rPr lang="en-US" sz="1300" dirty="0"/>
              <a:t>Worker receives urgent task and confirms completion</a:t>
            </a:r>
          </a:p>
        </p:txBody>
      </p:sp>
      <p:sp>
        <p:nvSpPr>
          <p:cNvPr id="43" name="TextBox 42">
            <a:extLst>
              <a:ext uri="{FF2B5EF4-FFF2-40B4-BE49-F238E27FC236}">
                <a16:creationId xmlns:a16="http://schemas.microsoft.com/office/drawing/2014/main" id="{4B73F431-CA5A-8546-AA7D-D67AFC736E29}"/>
              </a:ext>
            </a:extLst>
          </p:cNvPr>
          <p:cNvSpPr txBox="1"/>
          <p:nvPr/>
        </p:nvSpPr>
        <p:spPr>
          <a:xfrm>
            <a:off x="6380906" y="5199932"/>
            <a:ext cx="2199497" cy="692497"/>
          </a:xfrm>
          <a:prstGeom prst="rect">
            <a:avLst/>
          </a:prstGeom>
          <a:noFill/>
        </p:spPr>
        <p:txBody>
          <a:bodyPr wrap="square" rtlCol="0">
            <a:spAutoFit/>
          </a:bodyPr>
          <a:lstStyle/>
          <a:p>
            <a:r>
              <a:rPr lang="en-US" sz="1300" dirty="0"/>
              <a:t>Worker gets real-time picking instructions and scans items and shelf tag</a:t>
            </a:r>
          </a:p>
        </p:txBody>
      </p:sp>
      <p:sp>
        <p:nvSpPr>
          <p:cNvPr id="44" name="TextBox 43">
            <a:extLst>
              <a:ext uri="{FF2B5EF4-FFF2-40B4-BE49-F238E27FC236}">
                <a16:creationId xmlns:a16="http://schemas.microsoft.com/office/drawing/2014/main" id="{D346AB8B-B84F-CF45-B1C6-AB82F43B1BF4}"/>
              </a:ext>
            </a:extLst>
          </p:cNvPr>
          <p:cNvSpPr txBox="1"/>
          <p:nvPr/>
        </p:nvSpPr>
        <p:spPr>
          <a:xfrm>
            <a:off x="835654" y="3335644"/>
            <a:ext cx="1974395" cy="692497"/>
          </a:xfrm>
          <a:prstGeom prst="rect">
            <a:avLst/>
          </a:prstGeom>
          <a:noFill/>
        </p:spPr>
        <p:txBody>
          <a:bodyPr wrap="square" rtlCol="0">
            <a:spAutoFit/>
          </a:bodyPr>
          <a:lstStyle/>
          <a:p>
            <a:r>
              <a:rPr lang="en-US" sz="1300" dirty="0"/>
              <a:t>Worker moves goods from receiving zone to warehouse shelves</a:t>
            </a:r>
          </a:p>
        </p:txBody>
      </p:sp>
      <p:sp>
        <p:nvSpPr>
          <p:cNvPr id="45" name="Text Placeholder 6">
            <a:extLst>
              <a:ext uri="{FF2B5EF4-FFF2-40B4-BE49-F238E27FC236}">
                <a16:creationId xmlns:a16="http://schemas.microsoft.com/office/drawing/2014/main" id="{2D1849CC-16CC-E644-9FB0-D4E63DCC91C0}"/>
              </a:ext>
            </a:extLst>
          </p:cNvPr>
          <p:cNvSpPr txBox="1">
            <a:spLocks/>
          </p:cNvSpPr>
          <p:nvPr/>
        </p:nvSpPr>
        <p:spPr>
          <a:xfrm>
            <a:off x="9381744" y="3811622"/>
            <a:ext cx="2943237"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WS50 models</a:t>
            </a:r>
          </a:p>
          <a:p>
            <a:pPr marL="182563" indent="-182563" defTabSz="914400" fontAlgn="base">
              <a:spcAft>
                <a:spcPct val="0"/>
              </a:spcAft>
              <a:defRPr/>
            </a:pPr>
            <a:r>
              <a:rPr lang="en-US" sz="1400" dirty="0"/>
              <a:t>Converged </a:t>
            </a:r>
            <a:br>
              <a:rPr lang="en-US" sz="1400" dirty="0"/>
            </a:br>
            <a:r>
              <a:rPr lang="en-US" sz="1400" dirty="0"/>
              <a:t>(scan-intensive workflows, task management, communications)</a:t>
            </a:r>
          </a:p>
        </p:txBody>
      </p:sp>
      <p:sp>
        <p:nvSpPr>
          <p:cNvPr id="46" name="TextBox 45">
            <a:extLst>
              <a:ext uri="{FF2B5EF4-FFF2-40B4-BE49-F238E27FC236}">
                <a16:creationId xmlns:a16="http://schemas.microsoft.com/office/drawing/2014/main" id="{8DBBD8EB-5E10-C248-9E31-7E569F7C2494}"/>
              </a:ext>
            </a:extLst>
          </p:cNvPr>
          <p:cNvSpPr txBox="1"/>
          <p:nvPr/>
        </p:nvSpPr>
        <p:spPr>
          <a:xfrm>
            <a:off x="1749052" y="5085087"/>
            <a:ext cx="2404116" cy="692497"/>
          </a:xfrm>
          <a:prstGeom prst="rect">
            <a:avLst/>
          </a:prstGeom>
          <a:noFill/>
        </p:spPr>
        <p:txBody>
          <a:bodyPr wrap="square" rtlCol="0">
            <a:spAutoFit/>
          </a:bodyPr>
          <a:lstStyle/>
          <a:p>
            <a:r>
              <a:rPr lang="en-US" sz="1300" dirty="0"/>
              <a:t>Worker gets line of sight instructions for proper bin location for scanned item</a:t>
            </a:r>
          </a:p>
        </p:txBody>
      </p:sp>
      <p:pic>
        <p:nvPicPr>
          <p:cNvPr id="48" name="Picture 47">
            <a:extLst>
              <a:ext uri="{FF2B5EF4-FFF2-40B4-BE49-F238E27FC236}">
                <a16:creationId xmlns:a16="http://schemas.microsoft.com/office/drawing/2014/main" id="{77B0DC3E-6CFC-A346-BA1F-DC7E94AB9F91}"/>
              </a:ext>
            </a:extLst>
          </p:cNvPr>
          <p:cNvPicPr>
            <a:picLocks noChangeAspect="1"/>
          </p:cNvPicPr>
          <p:nvPr/>
        </p:nvPicPr>
        <p:blipFill>
          <a:blip r:embed="rId3"/>
          <a:srcRect l="42683" r="42683"/>
          <a:stretch/>
        </p:blipFill>
        <p:spPr>
          <a:xfrm>
            <a:off x="3853247" y="1704169"/>
            <a:ext cx="885645" cy="1668757"/>
          </a:xfrm>
          <a:prstGeom prst="rect">
            <a:avLst/>
          </a:prstGeom>
        </p:spPr>
      </p:pic>
      <p:pic>
        <p:nvPicPr>
          <p:cNvPr id="49" name="Picture 48">
            <a:extLst>
              <a:ext uri="{FF2B5EF4-FFF2-40B4-BE49-F238E27FC236}">
                <a16:creationId xmlns:a16="http://schemas.microsoft.com/office/drawing/2014/main" id="{C8721005-E185-FF46-B789-01E1C82752E4}"/>
              </a:ext>
            </a:extLst>
          </p:cNvPr>
          <p:cNvPicPr>
            <a:picLocks noChangeAspect="1"/>
          </p:cNvPicPr>
          <p:nvPr/>
        </p:nvPicPr>
        <p:blipFill rotWithShape="1">
          <a:blip r:embed="rId3"/>
          <a:srcRect l="1468" r="83898"/>
          <a:stretch/>
        </p:blipFill>
        <p:spPr>
          <a:xfrm>
            <a:off x="2653517" y="2950372"/>
            <a:ext cx="776467" cy="1463040"/>
          </a:xfrm>
          <a:prstGeom prst="rect">
            <a:avLst/>
          </a:prstGeom>
        </p:spPr>
      </p:pic>
      <p:pic>
        <p:nvPicPr>
          <p:cNvPr id="51" name="Picture 50">
            <a:extLst>
              <a:ext uri="{FF2B5EF4-FFF2-40B4-BE49-F238E27FC236}">
                <a16:creationId xmlns:a16="http://schemas.microsoft.com/office/drawing/2014/main" id="{36E27268-CB18-4D4A-935B-8156F4CCF7EA}"/>
              </a:ext>
            </a:extLst>
          </p:cNvPr>
          <p:cNvPicPr>
            <a:picLocks noChangeAspect="1"/>
          </p:cNvPicPr>
          <p:nvPr/>
        </p:nvPicPr>
        <p:blipFill rotWithShape="1">
          <a:blip r:embed="rId3"/>
          <a:srcRect l="1468" r="83898"/>
          <a:stretch/>
        </p:blipFill>
        <p:spPr>
          <a:xfrm>
            <a:off x="3753451" y="4695240"/>
            <a:ext cx="776467" cy="1463040"/>
          </a:xfrm>
          <a:prstGeom prst="rect">
            <a:avLst/>
          </a:prstGeom>
        </p:spPr>
      </p:pic>
      <p:pic>
        <p:nvPicPr>
          <p:cNvPr id="53" name="Picture 52">
            <a:extLst>
              <a:ext uri="{FF2B5EF4-FFF2-40B4-BE49-F238E27FC236}">
                <a16:creationId xmlns:a16="http://schemas.microsoft.com/office/drawing/2014/main" id="{4F4FAD74-12A9-F746-8889-F6D09DC3632D}"/>
              </a:ext>
            </a:extLst>
          </p:cNvPr>
          <p:cNvPicPr>
            <a:picLocks noChangeAspect="1"/>
          </p:cNvPicPr>
          <p:nvPr/>
        </p:nvPicPr>
        <p:blipFill rotWithShape="1">
          <a:blip r:embed="rId3"/>
          <a:srcRect l="1468" r="83898"/>
          <a:stretch/>
        </p:blipFill>
        <p:spPr>
          <a:xfrm>
            <a:off x="5636804" y="4695240"/>
            <a:ext cx="776467" cy="1463040"/>
          </a:xfrm>
          <a:prstGeom prst="rect">
            <a:avLst/>
          </a:prstGeom>
        </p:spPr>
      </p:pic>
      <p:pic>
        <p:nvPicPr>
          <p:cNvPr id="54" name="Picture 53">
            <a:extLst>
              <a:ext uri="{FF2B5EF4-FFF2-40B4-BE49-F238E27FC236}">
                <a16:creationId xmlns:a16="http://schemas.microsoft.com/office/drawing/2014/main" id="{0574639A-14E8-EC45-BA79-331CE57CC074}"/>
              </a:ext>
            </a:extLst>
          </p:cNvPr>
          <p:cNvPicPr>
            <a:picLocks noChangeAspect="1"/>
          </p:cNvPicPr>
          <p:nvPr/>
        </p:nvPicPr>
        <p:blipFill rotWithShape="1">
          <a:blip r:embed="rId3"/>
          <a:srcRect l="1468" r="83898"/>
          <a:stretch/>
        </p:blipFill>
        <p:spPr>
          <a:xfrm>
            <a:off x="6523826" y="2993360"/>
            <a:ext cx="776467" cy="1463040"/>
          </a:xfrm>
          <a:prstGeom prst="rect">
            <a:avLst/>
          </a:prstGeom>
        </p:spPr>
      </p:pic>
      <p:grpSp>
        <p:nvGrpSpPr>
          <p:cNvPr id="55" name="Group 54">
            <a:extLst>
              <a:ext uri="{FF2B5EF4-FFF2-40B4-BE49-F238E27FC236}">
                <a16:creationId xmlns:a16="http://schemas.microsoft.com/office/drawing/2014/main" id="{AE1ABC67-2841-8848-9D12-D08BDAA8C7D4}"/>
              </a:ext>
            </a:extLst>
          </p:cNvPr>
          <p:cNvGrpSpPr/>
          <p:nvPr/>
        </p:nvGrpSpPr>
        <p:grpSpPr>
          <a:xfrm>
            <a:off x="2049313" y="-96106"/>
            <a:ext cx="6604228" cy="7626028"/>
            <a:chOff x="2049313" y="-96106"/>
            <a:chExt cx="6604228" cy="7626028"/>
          </a:xfrm>
        </p:grpSpPr>
        <p:grpSp>
          <p:nvGrpSpPr>
            <p:cNvPr id="56" name="Group 55">
              <a:extLst>
                <a:ext uri="{FF2B5EF4-FFF2-40B4-BE49-F238E27FC236}">
                  <a16:creationId xmlns:a16="http://schemas.microsoft.com/office/drawing/2014/main" id="{2AFBCFFF-8E27-D943-8241-3B2ACEE36FD7}"/>
                </a:ext>
              </a:extLst>
            </p:cNvPr>
            <p:cNvGrpSpPr/>
            <p:nvPr/>
          </p:nvGrpSpPr>
          <p:grpSpPr>
            <a:xfrm>
              <a:off x="2291384" y="1658557"/>
              <a:ext cx="5487540" cy="5104169"/>
              <a:chOff x="1357329" y="1658557"/>
              <a:chExt cx="5487540" cy="5104169"/>
            </a:xfrm>
          </p:grpSpPr>
          <p:sp>
            <p:nvSpPr>
              <p:cNvPr id="60" name="Arc 59">
                <a:extLst>
                  <a:ext uri="{FF2B5EF4-FFF2-40B4-BE49-F238E27FC236}">
                    <a16:creationId xmlns:a16="http://schemas.microsoft.com/office/drawing/2014/main" id="{BD4B58B1-5623-3B4F-AAA5-9DBC0B109A3F}"/>
                  </a:ext>
                </a:extLst>
              </p:cNvPr>
              <p:cNvSpPr/>
              <p:nvPr/>
            </p:nvSpPr>
            <p:spPr>
              <a:xfrm rot="16679386">
                <a:off x="5057123" y="4165184"/>
                <a:ext cx="1787746" cy="1787746"/>
              </a:xfrm>
              <a:prstGeom prst="arc">
                <a:avLst>
                  <a:gd name="adj1" fmla="val 17042525"/>
                  <a:gd name="adj2" fmla="val 2043061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Arc 60">
                <a:extLst>
                  <a:ext uri="{FF2B5EF4-FFF2-40B4-BE49-F238E27FC236}">
                    <a16:creationId xmlns:a16="http://schemas.microsoft.com/office/drawing/2014/main" id="{150929F0-6E10-E949-A975-998C16D6A702}"/>
                  </a:ext>
                </a:extLst>
              </p:cNvPr>
              <p:cNvSpPr/>
              <p:nvPr/>
            </p:nvSpPr>
            <p:spPr>
              <a:xfrm rot="1584068">
                <a:off x="1357329" y="3282452"/>
                <a:ext cx="3664770" cy="3094267"/>
              </a:xfrm>
              <a:prstGeom prst="arc">
                <a:avLst>
                  <a:gd name="adj1" fmla="val 12940632"/>
                  <a:gd name="adj2" fmla="val 19728050"/>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a:extLst>
                  <a:ext uri="{FF2B5EF4-FFF2-40B4-BE49-F238E27FC236}">
                    <a16:creationId xmlns:a16="http://schemas.microsoft.com/office/drawing/2014/main" id="{3D0D4F8A-2428-1046-BD57-87F17EAA3C0D}"/>
                  </a:ext>
                </a:extLst>
              </p:cNvPr>
              <p:cNvSpPr/>
              <p:nvPr/>
            </p:nvSpPr>
            <p:spPr>
              <a:xfrm rot="2246206">
                <a:off x="3144391" y="4695679"/>
                <a:ext cx="2067047" cy="2067047"/>
              </a:xfrm>
              <a:prstGeom prst="arc">
                <a:avLst>
                  <a:gd name="adj1" fmla="val 11368729"/>
                  <a:gd name="adj2" fmla="val 1717123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Arc 62">
                <a:extLst>
                  <a:ext uri="{FF2B5EF4-FFF2-40B4-BE49-F238E27FC236}">
                    <a16:creationId xmlns:a16="http://schemas.microsoft.com/office/drawing/2014/main" id="{A7A7E3D3-384C-574C-87CD-168B0E78F2FA}"/>
                  </a:ext>
                </a:extLst>
              </p:cNvPr>
              <p:cNvSpPr/>
              <p:nvPr/>
            </p:nvSpPr>
            <p:spPr>
              <a:xfrm rot="5400000">
                <a:off x="1423808" y="2619344"/>
                <a:ext cx="2539468" cy="2400455"/>
              </a:xfrm>
              <a:prstGeom prst="arc">
                <a:avLst>
                  <a:gd name="adj1" fmla="val 13208867"/>
                  <a:gd name="adj2" fmla="val 19597005"/>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Arc 63">
                <a:extLst>
                  <a:ext uri="{FF2B5EF4-FFF2-40B4-BE49-F238E27FC236}">
                    <a16:creationId xmlns:a16="http://schemas.microsoft.com/office/drawing/2014/main" id="{C003B84F-68FC-8349-A642-19BBB61EF7DB}"/>
                  </a:ext>
                </a:extLst>
              </p:cNvPr>
              <p:cNvSpPr/>
              <p:nvPr/>
            </p:nvSpPr>
            <p:spPr>
              <a:xfrm rot="7779846">
                <a:off x="1604825" y="1574560"/>
                <a:ext cx="1408812" cy="1576806"/>
              </a:xfrm>
              <a:prstGeom prst="arc">
                <a:avLst>
                  <a:gd name="adj1" fmla="val 15422328"/>
                  <a:gd name="adj2" fmla="val 1949536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7" name="Arc 56">
              <a:extLst>
                <a:ext uri="{FF2B5EF4-FFF2-40B4-BE49-F238E27FC236}">
                  <a16:creationId xmlns:a16="http://schemas.microsoft.com/office/drawing/2014/main" id="{34125DB8-EC2D-3A48-B3E8-875E927EACBC}"/>
                </a:ext>
              </a:extLst>
            </p:cNvPr>
            <p:cNvSpPr/>
            <p:nvPr/>
          </p:nvSpPr>
          <p:spPr>
            <a:xfrm rot="322533">
              <a:off x="2440723" y="3264772"/>
              <a:ext cx="4937359" cy="4265150"/>
            </a:xfrm>
            <a:prstGeom prst="arc">
              <a:avLst>
                <a:gd name="adj1" fmla="val 13329565"/>
                <a:gd name="adj2" fmla="val 18812440"/>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Arc 57">
              <a:extLst>
                <a:ext uri="{FF2B5EF4-FFF2-40B4-BE49-F238E27FC236}">
                  <a16:creationId xmlns:a16="http://schemas.microsoft.com/office/drawing/2014/main" id="{421FE25E-3C17-BD49-BC5A-45395254F005}"/>
                </a:ext>
              </a:extLst>
            </p:cNvPr>
            <p:cNvSpPr/>
            <p:nvPr/>
          </p:nvSpPr>
          <p:spPr>
            <a:xfrm rot="904535">
              <a:off x="2049313" y="3871309"/>
              <a:ext cx="2036457" cy="1916817"/>
            </a:xfrm>
            <a:prstGeom prst="arc">
              <a:avLst>
                <a:gd name="adj1" fmla="val 16200000"/>
                <a:gd name="adj2" fmla="val 2034315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Arc 58">
              <a:extLst>
                <a:ext uri="{FF2B5EF4-FFF2-40B4-BE49-F238E27FC236}">
                  <a16:creationId xmlns:a16="http://schemas.microsoft.com/office/drawing/2014/main" id="{AF5ABD1D-CD44-8845-A1C1-171EC2AF4E5B}"/>
                </a:ext>
              </a:extLst>
            </p:cNvPr>
            <p:cNvSpPr/>
            <p:nvPr/>
          </p:nvSpPr>
          <p:spPr>
            <a:xfrm rot="10304757">
              <a:off x="4039164" y="-96106"/>
              <a:ext cx="4614377" cy="3359941"/>
            </a:xfrm>
            <a:prstGeom prst="arc">
              <a:avLst>
                <a:gd name="adj1" fmla="val 15836863"/>
                <a:gd name="adj2" fmla="val 20093131"/>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5" name="Arc 64">
            <a:extLst>
              <a:ext uri="{FF2B5EF4-FFF2-40B4-BE49-F238E27FC236}">
                <a16:creationId xmlns:a16="http://schemas.microsoft.com/office/drawing/2014/main" id="{D9C71F35-03EA-C040-B4CF-F8DDDF65776E}"/>
              </a:ext>
            </a:extLst>
          </p:cNvPr>
          <p:cNvSpPr/>
          <p:nvPr/>
        </p:nvSpPr>
        <p:spPr>
          <a:xfrm rot="19567587">
            <a:off x="3803409" y="3915410"/>
            <a:ext cx="3597861" cy="3081972"/>
          </a:xfrm>
          <a:prstGeom prst="arc">
            <a:avLst>
              <a:gd name="adj1" fmla="val 14509478"/>
              <a:gd name="adj2" fmla="val 20395074"/>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8089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0288E3D-BECC-7D40-B773-9294AA5219C0}"/>
              </a:ext>
            </a:extLst>
          </p:cNvPr>
          <p:cNvGrpSpPr/>
          <p:nvPr/>
        </p:nvGrpSpPr>
        <p:grpSpPr>
          <a:xfrm rot="10800000">
            <a:off x="8750001" y="1255634"/>
            <a:ext cx="492028" cy="5124434"/>
            <a:chOff x="5029196" y="1532709"/>
            <a:chExt cx="4428312" cy="5325291"/>
          </a:xfrm>
        </p:grpSpPr>
        <p:sp>
          <p:nvSpPr>
            <p:cNvPr id="41" name="Rectangle 40">
              <a:extLst>
                <a:ext uri="{FF2B5EF4-FFF2-40B4-BE49-F238E27FC236}">
                  <a16:creationId xmlns:a16="http://schemas.microsoft.com/office/drawing/2014/main" id="{A4E1FFF4-62AA-824F-A7C7-D20020881D1F}"/>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1674AC6-58AC-3241-9FF2-F5AC119584D3}"/>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7AF2B9F-8218-3A4A-9808-5959B5ED90C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10041971" y="5630302"/>
            <a:ext cx="2161325" cy="1251650"/>
          </a:xfrm>
          <a:prstGeom prst="rtTriangle">
            <a:avLst/>
          </a:prstGeom>
          <a:gradFill flip="none" rotWithShape="1">
            <a:gsLst>
              <a:gs pos="100000">
                <a:srgbClr val="00FFFF"/>
              </a:gs>
              <a:gs pos="0">
                <a:schemeClr val="accent1"/>
              </a:gs>
            </a:gsLst>
            <a:lin ang="10800000" scaled="0"/>
            <a:tileRect/>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15</a:t>
            </a:fld>
            <a:endParaRPr lang="en-US" altLang="en-US" sz="800" dirty="0">
              <a:solidFill>
                <a:schemeClr val="bg1">
                  <a:lumMod val="50000"/>
                </a:schemeClr>
              </a:solidFill>
              <a:ea typeface="Avenir" charset="0"/>
              <a:cs typeface="Avenir" charset="0"/>
            </a:endParaRPr>
          </a:p>
        </p:txBody>
      </p:sp>
      <p:grpSp>
        <p:nvGrpSpPr>
          <p:cNvPr id="30" name="Group 29">
            <a:extLst>
              <a:ext uri="{FF2B5EF4-FFF2-40B4-BE49-F238E27FC236}">
                <a16:creationId xmlns:a16="http://schemas.microsoft.com/office/drawing/2014/main" id="{9D41D5CE-4393-6340-870E-664FDF0AFC3D}"/>
              </a:ext>
            </a:extLst>
          </p:cNvPr>
          <p:cNvGrpSpPr/>
          <p:nvPr/>
        </p:nvGrpSpPr>
        <p:grpSpPr>
          <a:xfrm>
            <a:off x="2892120" y="397664"/>
            <a:ext cx="9309422" cy="552306"/>
            <a:chOff x="2085737" y="397664"/>
            <a:chExt cx="9309422" cy="552306"/>
          </a:xfrm>
          <a:solidFill>
            <a:schemeClr val="bg2">
              <a:lumMod val="85000"/>
            </a:schemeClr>
          </a:solidFill>
        </p:grpSpPr>
        <p:sp>
          <p:nvSpPr>
            <p:cNvPr id="31" name="Parallelogram 30">
              <a:extLst>
                <a:ext uri="{FF2B5EF4-FFF2-40B4-BE49-F238E27FC236}">
                  <a16:creationId xmlns:a16="http://schemas.microsoft.com/office/drawing/2014/main" id="{90C9A095-8014-924E-8DFF-F628452D34ED}"/>
                </a:ext>
              </a:extLst>
            </p:cNvPr>
            <p:cNvSpPr/>
            <p:nvPr userDrawn="1"/>
          </p:nvSpPr>
          <p:spPr>
            <a:xfrm rot="10800000">
              <a:off x="2085737" y="397664"/>
              <a:ext cx="9295134"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FBDB3797-CB08-0E4B-A59A-A9B4D19788F6}"/>
                </a:ext>
              </a:extLst>
            </p:cNvPr>
            <p:cNvSpPr/>
            <p:nvPr/>
          </p:nvSpPr>
          <p:spPr>
            <a:xfrm rot="10800000">
              <a:off x="10893271"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0FFEEAB-9E9C-204E-B590-5A165AB7E05D}"/>
              </a:ext>
            </a:extLst>
          </p:cNvPr>
          <p:cNvGrpSpPr/>
          <p:nvPr/>
        </p:nvGrpSpPr>
        <p:grpSpPr>
          <a:xfrm>
            <a:off x="0" y="397665"/>
            <a:ext cx="3212481" cy="552872"/>
            <a:chOff x="-2258312" y="396875"/>
            <a:chExt cx="3213319" cy="553016"/>
          </a:xfrm>
          <a:solidFill>
            <a:srgbClr val="0073E6"/>
          </a:solidFill>
        </p:grpSpPr>
        <p:sp>
          <p:nvSpPr>
            <p:cNvPr id="34" name="Rectangle 33">
              <a:extLst>
                <a:ext uri="{FF2B5EF4-FFF2-40B4-BE49-F238E27FC236}">
                  <a16:creationId xmlns:a16="http://schemas.microsoft.com/office/drawing/2014/main" id="{E14708A8-87F0-9345-AD6C-D91B959BE1CD}"/>
                </a:ext>
              </a:extLst>
            </p:cNvPr>
            <p:cNvSpPr/>
            <p:nvPr userDrawn="1"/>
          </p:nvSpPr>
          <p:spPr>
            <a:xfrm>
              <a:off x="-2258312" y="397441"/>
              <a:ext cx="2787872"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5" name="Right Triangle 34">
              <a:extLst>
                <a:ext uri="{FF2B5EF4-FFF2-40B4-BE49-F238E27FC236}">
                  <a16:creationId xmlns:a16="http://schemas.microsoft.com/office/drawing/2014/main" id="{EBAC43D2-7768-9E4B-B1C8-01F183BDB705}"/>
                </a:ext>
              </a:extLst>
            </p:cNvPr>
            <p:cNvSpPr/>
            <p:nvPr userDrawn="1"/>
          </p:nvSpPr>
          <p:spPr>
            <a:xfrm rot="5400000">
              <a:off x="466056"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itle 39">
            <a:extLst>
              <a:ext uri="{FF2B5EF4-FFF2-40B4-BE49-F238E27FC236}">
                <a16:creationId xmlns:a16="http://schemas.microsoft.com/office/drawing/2014/main" id="{107D42A2-62F2-664D-AB6D-2EF2342D7438}"/>
              </a:ext>
            </a:extLst>
          </p:cNvPr>
          <p:cNvSpPr txBox="1">
            <a:spLocks/>
          </p:cNvSpPr>
          <p:nvPr/>
        </p:nvSpPr>
        <p:spPr>
          <a:xfrm>
            <a:off x="460138" y="458816"/>
            <a:ext cx="2431982" cy="49115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Verticals</a:t>
            </a:r>
          </a:p>
        </p:txBody>
      </p:sp>
      <p:sp>
        <p:nvSpPr>
          <p:cNvPr id="37" name="Text Placeholder 25">
            <a:extLst>
              <a:ext uri="{FF2B5EF4-FFF2-40B4-BE49-F238E27FC236}">
                <a16:creationId xmlns:a16="http://schemas.microsoft.com/office/drawing/2014/main" id="{30ADD0CC-ED1A-6043-9B84-0C44998A993A}"/>
              </a:ext>
            </a:extLst>
          </p:cNvPr>
          <p:cNvSpPr txBox="1">
            <a:spLocks/>
          </p:cNvSpPr>
          <p:nvPr/>
        </p:nvSpPr>
        <p:spPr>
          <a:xfrm>
            <a:off x="3352076" y="458104"/>
            <a:ext cx="8882788" cy="360044"/>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Transportation and Logistics </a:t>
            </a:r>
          </a:p>
        </p:txBody>
      </p:sp>
      <p:sp>
        <p:nvSpPr>
          <p:cNvPr id="38" name="Text Placeholder 6">
            <a:extLst>
              <a:ext uri="{FF2B5EF4-FFF2-40B4-BE49-F238E27FC236}">
                <a16:creationId xmlns:a16="http://schemas.microsoft.com/office/drawing/2014/main" id="{10E048A5-F021-904C-AACF-0CD4A895F128}"/>
              </a:ext>
            </a:extLst>
          </p:cNvPr>
          <p:cNvSpPr txBox="1">
            <a:spLocks/>
          </p:cNvSpPr>
          <p:nvPr/>
        </p:nvSpPr>
        <p:spPr>
          <a:xfrm>
            <a:off x="9381744" y="1363558"/>
            <a:ext cx="2259397"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Key applications</a:t>
            </a:r>
          </a:p>
          <a:p>
            <a:pPr marL="182563" indent="-182563" defTabSz="914400" fontAlgn="base">
              <a:spcAft>
                <a:spcPct val="0"/>
              </a:spcAft>
              <a:defRPr/>
            </a:pPr>
            <a:r>
              <a:rPr lang="en-US" sz="1400" dirty="0"/>
              <a:t>Sorting</a:t>
            </a:r>
          </a:p>
          <a:p>
            <a:pPr marL="182563" indent="-182563" defTabSz="914400" fontAlgn="base">
              <a:spcAft>
                <a:spcPct val="0"/>
              </a:spcAft>
              <a:defRPr/>
            </a:pPr>
            <a:r>
              <a:rPr lang="en-US" sz="1400" dirty="0"/>
              <a:t>Unloading/loading</a:t>
            </a:r>
          </a:p>
          <a:p>
            <a:pPr marL="182563" indent="-182563" defTabSz="914400" fontAlgn="base">
              <a:spcAft>
                <a:spcPct val="0"/>
              </a:spcAft>
              <a:defRPr/>
            </a:pPr>
            <a:r>
              <a:rPr lang="en-US" sz="1400" dirty="0"/>
              <a:t>Task management</a:t>
            </a:r>
          </a:p>
        </p:txBody>
      </p:sp>
      <p:sp>
        <p:nvSpPr>
          <p:cNvPr id="4" name="TextBox 3">
            <a:extLst>
              <a:ext uri="{FF2B5EF4-FFF2-40B4-BE49-F238E27FC236}">
                <a16:creationId xmlns:a16="http://schemas.microsoft.com/office/drawing/2014/main" id="{5B175FC4-8031-E04E-B4E2-4A2100E6A632}"/>
              </a:ext>
            </a:extLst>
          </p:cNvPr>
          <p:cNvSpPr txBox="1"/>
          <p:nvPr/>
        </p:nvSpPr>
        <p:spPr>
          <a:xfrm>
            <a:off x="457200" y="1255634"/>
            <a:ext cx="6315565" cy="400110"/>
          </a:xfrm>
          <a:prstGeom prst="rect">
            <a:avLst/>
          </a:prstGeom>
          <a:noFill/>
        </p:spPr>
        <p:txBody>
          <a:bodyPr wrap="square" lIns="0" rtlCol="0">
            <a:spAutoFit/>
          </a:bodyPr>
          <a:lstStyle/>
          <a:p>
            <a:r>
              <a:rPr lang="en-US" sz="2000" b="1" dirty="0"/>
              <a:t>What can your T&amp;L workforce do with the WS50? </a:t>
            </a:r>
          </a:p>
        </p:txBody>
      </p:sp>
      <p:sp>
        <p:nvSpPr>
          <p:cNvPr id="15" name="TextBox 14">
            <a:extLst>
              <a:ext uri="{FF2B5EF4-FFF2-40B4-BE49-F238E27FC236}">
                <a16:creationId xmlns:a16="http://schemas.microsoft.com/office/drawing/2014/main" id="{4C40063E-0240-FA4D-99BC-B70BABDC0722}"/>
              </a:ext>
            </a:extLst>
          </p:cNvPr>
          <p:cNvSpPr txBox="1"/>
          <p:nvPr/>
        </p:nvSpPr>
        <p:spPr>
          <a:xfrm>
            <a:off x="748118" y="3009948"/>
            <a:ext cx="1914579" cy="1092607"/>
          </a:xfrm>
          <a:prstGeom prst="rect">
            <a:avLst/>
          </a:prstGeom>
          <a:noFill/>
        </p:spPr>
        <p:txBody>
          <a:bodyPr wrap="square" rtlCol="0">
            <a:spAutoFit/>
          </a:bodyPr>
          <a:lstStyle/>
          <a:p>
            <a:r>
              <a:rPr lang="en-US" sz="1300" dirty="0"/>
              <a:t>Managers can push messages and tasks to any worker – without having to physically track anyone down</a:t>
            </a:r>
          </a:p>
        </p:txBody>
      </p:sp>
      <p:sp>
        <p:nvSpPr>
          <p:cNvPr id="43" name="TextBox 42">
            <a:extLst>
              <a:ext uri="{FF2B5EF4-FFF2-40B4-BE49-F238E27FC236}">
                <a16:creationId xmlns:a16="http://schemas.microsoft.com/office/drawing/2014/main" id="{4B73F431-CA5A-8546-AA7D-D67AFC736E29}"/>
              </a:ext>
            </a:extLst>
          </p:cNvPr>
          <p:cNvSpPr txBox="1"/>
          <p:nvPr/>
        </p:nvSpPr>
        <p:spPr>
          <a:xfrm>
            <a:off x="6447648" y="5149362"/>
            <a:ext cx="1996911" cy="1092607"/>
          </a:xfrm>
          <a:prstGeom prst="rect">
            <a:avLst/>
          </a:prstGeom>
          <a:noFill/>
        </p:spPr>
        <p:txBody>
          <a:bodyPr wrap="square" rtlCol="0">
            <a:spAutoFit/>
          </a:bodyPr>
          <a:lstStyle/>
          <a:p>
            <a:r>
              <a:rPr lang="en-US" sz="1300" dirty="0"/>
              <a:t>Worker receives line of sight on-screen instructions to place package on the proper conveyor</a:t>
            </a:r>
          </a:p>
        </p:txBody>
      </p:sp>
      <p:sp>
        <p:nvSpPr>
          <p:cNvPr id="44" name="TextBox 43">
            <a:extLst>
              <a:ext uri="{FF2B5EF4-FFF2-40B4-BE49-F238E27FC236}">
                <a16:creationId xmlns:a16="http://schemas.microsoft.com/office/drawing/2014/main" id="{D346AB8B-B84F-CF45-B1C6-AB82F43B1BF4}"/>
              </a:ext>
            </a:extLst>
          </p:cNvPr>
          <p:cNvSpPr txBox="1"/>
          <p:nvPr/>
        </p:nvSpPr>
        <p:spPr>
          <a:xfrm>
            <a:off x="4803910" y="1988673"/>
            <a:ext cx="2073303" cy="892552"/>
          </a:xfrm>
          <a:prstGeom prst="rect">
            <a:avLst/>
          </a:prstGeom>
          <a:noFill/>
        </p:spPr>
        <p:txBody>
          <a:bodyPr wrap="square" rtlCol="0">
            <a:spAutoFit/>
          </a:bodyPr>
          <a:lstStyle/>
          <a:p>
            <a:r>
              <a:rPr lang="en-US" sz="1300" dirty="0"/>
              <a:t>Worker receives voice-directed instructions to load packages on the proper truck</a:t>
            </a:r>
          </a:p>
        </p:txBody>
      </p:sp>
      <p:sp>
        <p:nvSpPr>
          <p:cNvPr id="45" name="Text Placeholder 6">
            <a:extLst>
              <a:ext uri="{FF2B5EF4-FFF2-40B4-BE49-F238E27FC236}">
                <a16:creationId xmlns:a16="http://schemas.microsoft.com/office/drawing/2014/main" id="{2D1849CC-16CC-E644-9FB0-D4E63DCC91C0}"/>
              </a:ext>
            </a:extLst>
          </p:cNvPr>
          <p:cNvSpPr txBox="1">
            <a:spLocks/>
          </p:cNvSpPr>
          <p:nvPr/>
        </p:nvSpPr>
        <p:spPr>
          <a:xfrm>
            <a:off x="9381744" y="3136392"/>
            <a:ext cx="2408028"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WS50 models</a:t>
            </a:r>
          </a:p>
          <a:p>
            <a:pPr marL="182563" indent="-182563" defTabSz="914400" fontAlgn="base">
              <a:spcAft>
                <a:spcPct val="0"/>
              </a:spcAft>
              <a:defRPr/>
            </a:pPr>
            <a:r>
              <a:rPr lang="en-US" sz="1400" dirty="0"/>
              <a:t>Converged </a:t>
            </a:r>
            <a:br>
              <a:rPr lang="en-US" sz="1400" dirty="0"/>
            </a:br>
            <a:r>
              <a:rPr lang="en-US" sz="1400" dirty="0"/>
              <a:t>(scan-intensive workflows, task management, communications)</a:t>
            </a:r>
          </a:p>
        </p:txBody>
      </p:sp>
      <p:sp>
        <p:nvSpPr>
          <p:cNvPr id="46" name="TextBox 45">
            <a:extLst>
              <a:ext uri="{FF2B5EF4-FFF2-40B4-BE49-F238E27FC236}">
                <a16:creationId xmlns:a16="http://schemas.microsoft.com/office/drawing/2014/main" id="{8DBBD8EB-5E10-C248-9E31-7E569F7C2494}"/>
              </a:ext>
            </a:extLst>
          </p:cNvPr>
          <p:cNvSpPr txBox="1"/>
          <p:nvPr/>
        </p:nvSpPr>
        <p:spPr>
          <a:xfrm>
            <a:off x="1636788" y="4881847"/>
            <a:ext cx="2103040" cy="892552"/>
          </a:xfrm>
          <a:prstGeom prst="rect">
            <a:avLst/>
          </a:prstGeom>
          <a:noFill/>
        </p:spPr>
        <p:txBody>
          <a:bodyPr wrap="square" rtlCol="0">
            <a:spAutoFit/>
          </a:bodyPr>
          <a:lstStyle/>
          <a:p>
            <a:r>
              <a:rPr lang="en-US" sz="1300" dirty="0"/>
              <a:t>Worker gets line of sight on-screen instructions for proper bin location for scanned item</a:t>
            </a:r>
          </a:p>
        </p:txBody>
      </p:sp>
      <p:sp>
        <p:nvSpPr>
          <p:cNvPr id="47" name="TextBox 46">
            <a:extLst>
              <a:ext uri="{FF2B5EF4-FFF2-40B4-BE49-F238E27FC236}">
                <a16:creationId xmlns:a16="http://schemas.microsoft.com/office/drawing/2014/main" id="{8DA3D777-7C85-A742-9CCD-A1BF3DB2652D}"/>
              </a:ext>
            </a:extLst>
          </p:cNvPr>
          <p:cNvSpPr txBox="1"/>
          <p:nvPr/>
        </p:nvSpPr>
        <p:spPr>
          <a:xfrm>
            <a:off x="7054403" y="3286425"/>
            <a:ext cx="1804771" cy="692497"/>
          </a:xfrm>
          <a:prstGeom prst="rect">
            <a:avLst/>
          </a:prstGeom>
          <a:noFill/>
        </p:spPr>
        <p:txBody>
          <a:bodyPr wrap="square" rtlCol="0">
            <a:spAutoFit/>
          </a:bodyPr>
          <a:lstStyle/>
          <a:p>
            <a:r>
              <a:rPr lang="en-US" sz="1300" dirty="0"/>
              <a:t>Worker receives urgent task and confirms completion</a:t>
            </a:r>
          </a:p>
        </p:txBody>
      </p:sp>
      <p:pic>
        <p:nvPicPr>
          <p:cNvPr id="50" name="Picture 49">
            <a:extLst>
              <a:ext uri="{FF2B5EF4-FFF2-40B4-BE49-F238E27FC236}">
                <a16:creationId xmlns:a16="http://schemas.microsoft.com/office/drawing/2014/main" id="{3033DBDE-BFD9-FE45-8925-D4833E15263B}"/>
              </a:ext>
            </a:extLst>
          </p:cNvPr>
          <p:cNvPicPr>
            <a:picLocks noChangeAspect="1"/>
          </p:cNvPicPr>
          <p:nvPr/>
        </p:nvPicPr>
        <p:blipFill rotWithShape="1">
          <a:blip r:embed="rId3"/>
          <a:srcRect l="60180" t="7973" r="29099" b="3232"/>
          <a:stretch/>
        </p:blipFill>
        <p:spPr>
          <a:xfrm>
            <a:off x="3583951" y="4590194"/>
            <a:ext cx="705694" cy="1463040"/>
          </a:xfrm>
          <a:prstGeom prst="rect">
            <a:avLst/>
          </a:prstGeom>
        </p:spPr>
      </p:pic>
      <p:pic>
        <p:nvPicPr>
          <p:cNvPr id="51" name="Picture 50">
            <a:extLst>
              <a:ext uri="{FF2B5EF4-FFF2-40B4-BE49-F238E27FC236}">
                <a16:creationId xmlns:a16="http://schemas.microsoft.com/office/drawing/2014/main" id="{2564256C-2410-454C-A067-67F46108B705}"/>
              </a:ext>
            </a:extLst>
          </p:cNvPr>
          <p:cNvPicPr>
            <a:picLocks noChangeAspect="1"/>
          </p:cNvPicPr>
          <p:nvPr/>
        </p:nvPicPr>
        <p:blipFill rotWithShape="1">
          <a:blip r:embed="rId3"/>
          <a:srcRect l="42045" t="10962" r="44749" b="3838"/>
          <a:stretch/>
        </p:blipFill>
        <p:spPr>
          <a:xfrm>
            <a:off x="5614550" y="4876809"/>
            <a:ext cx="905937" cy="1463040"/>
          </a:xfrm>
          <a:prstGeom prst="rect">
            <a:avLst/>
          </a:prstGeom>
        </p:spPr>
      </p:pic>
      <p:pic>
        <p:nvPicPr>
          <p:cNvPr id="52" name="Picture 51">
            <a:extLst>
              <a:ext uri="{FF2B5EF4-FFF2-40B4-BE49-F238E27FC236}">
                <a16:creationId xmlns:a16="http://schemas.microsoft.com/office/drawing/2014/main" id="{6874DD3F-8BEF-1A40-8A78-FE0C01191AA2}"/>
              </a:ext>
            </a:extLst>
          </p:cNvPr>
          <p:cNvPicPr>
            <a:picLocks noChangeAspect="1"/>
          </p:cNvPicPr>
          <p:nvPr/>
        </p:nvPicPr>
        <p:blipFill rotWithShape="1">
          <a:blip r:embed="rId3"/>
          <a:srcRect l="60180" t="7973" r="29099" b="3232"/>
          <a:stretch/>
        </p:blipFill>
        <p:spPr>
          <a:xfrm>
            <a:off x="6337660" y="2868561"/>
            <a:ext cx="705694" cy="1463040"/>
          </a:xfrm>
          <a:prstGeom prst="rect">
            <a:avLst/>
          </a:prstGeom>
        </p:spPr>
      </p:pic>
      <p:pic>
        <p:nvPicPr>
          <p:cNvPr id="53" name="Picture 52">
            <a:extLst>
              <a:ext uri="{FF2B5EF4-FFF2-40B4-BE49-F238E27FC236}">
                <a16:creationId xmlns:a16="http://schemas.microsoft.com/office/drawing/2014/main" id="{E99929A0-A01B-E843-B729-823891FBA648}"/>
              </a:ext>
            </a:extLst>
          </p:cNvPr>
          <p:cNvPicPr>
            <a:picLocks noChangeAspect="1"/>
          </p:cNvPicPr>
          <p:nvPr/>
        </p:nvPicPr>
        <p:blipFill>
          <a:blip r:embed="rId4"/>
          <a:srcRect l="42683" r="42683"/>
          <a:stretch/>
        </p:blipFill>
        <p:spPr>
          <a:xfrm>
            <a:off x="2583452" y="2741202"/>
            <a:ext cx="885645" cy="1668757"/>
          </a:xfrm>
          <a:prstGeom prst="rect">
            <a:avLst/>
          </a:prstGeom>
        </p:spPr>
      </p:pic>
      <p:pic>
        <p:nvPicPr>
          <p:cNvPr id="54" name="Picture 53">
            <a:extLst>
              <a:ext uri="{FF2B5EF4-FFF2-40B4-BE49-F238E27FC236}">
                <a16:creationId xmlns:a16="http://schemas.microsoft.com/office/drawing/2014/main" id="{6EFD38F5-DF6D-9641-90C0-0777505DA0B6}"/>
              </a:ext>
            </a:extLst>
          </p:cNvPr>
          <p:cNvPicPr>
            <a:picLocks noChangeAspect="1"/>
          </p:cNvPicPr>
          <p:nvPr/>
        </p:nvPicPr>
        <p:blipFill rotWithShape="1">
          <a:blip r:embed="rId3"/>
          <a:srcRect l="78088" t="7973" r="11191" b="3232"/>
          <a:stretch/>
        </p:blipFill>
        <p:spPr>
          <a:xfrm>
            <a:off x="4129713" y="1803456"/>
            <a:ext cx="705694" cy="1463040"/>
          </a:xfrm>
          <a:prstGeom prst="rect">
            <a:avLst/>
          </a:prstGeom>
        </p:spPr>
      </p:pic>
      <p:grpSp>
        <p:nvGrpSpPr>
          <p:cNvPr id="55" name="Group 54">
            <a:extLst>
              <a:ext uri="{FF2B5EF4-FFF2-40B4-BE49-F238E27FC236}">
                <a16:creationId xmlns:a16="http://schemas.microsoft.com/office/drawing/2014/main" id="{F8EE77BE-4A16-BD4E-9559-6A5AE435ABD6}"/>
              </a:ext>
            </a:extLst>
          </p:cNvPr>
          <p:cNvGrpSpPr/>
          <p:nvPr/>
        </p:nvGrpSpPr>
        <p:grpSpPr>
          <a:xfrm>
            <a:off x="2046983" y="-20956"/>
            <a:ext cx="6147882" cy="7057937"/>
            <a:chOff x="2046983" y="-20956"/>
            <a:chExt cx="6147882" cy="7057937"/>
          </a:xfrm>
        </p:grpSpPr>
        <p:grpSp>
          <p:nvGrpSpPr>
            <p:cNvPr id="56" name="Group 55">
              <a:extLst>
                <a:ext uri="{FF2B5EF4-FFF2-40B4-BE49-F238E27FC236}">
                  <a16:creationId xmlns:a16="http://schemas.microsoft.com/office/drawing/2014/main" id="{52AB9876-5F7B-B74E-9595-07C9D339B6C4}"/>
                </a:ext>
              </a:extLst>
            </p:cNvPr>
            <p:cNvGrpSpPr/>
            <p:nvPr/>
          </p:nvGrpSpPr>
          <p:grpSpPr>
            <a:xfrm>
              <a:off x="2055020" y="2179438"/>
              <a:ext cx="5728180" cy="4857543"/>
              <a:chOff x="1120965" y="2179438"/>
              <a:chExt cx="5728180" cy="4857543"/>
            </a:xfrm>
          </p:grpSpPr>
          <p:sp>
            <p:nvSpPr>
              <p:cNvPr id="60" name="Arc 59">
                <a:extLst>
                  <a:ext uri="{FF2B5EF4-FFF2-40B4-BE49-F238E27FC236}">
                    <a16:creationId xmlns:a16="http://schemas.microsoft.com/office/drawing/2014/main" id="{CFC6E899-2438-F34D-9FB6-224470A92F86}"/>
                  </a:ext>
                </a:extLst>
              </p:cNvPr>
              <p:cNvSpPr/>
              <p:nvPr/>
            </p:nvSpPr>
            <p:spPr>
              <a:xfrm rot="15736419">
                <a:off x="5061399" y="3836450"/>
                <a:ext cx="1787746" cy="1787746"/>
              </a:xfrm>
              <a:prstGeom prst="arc">
                <a:avLst>
                  <a:gd name="adj1" fmla="val 16200000"/>
                  <a:gd name="adj2" fmla="val 2043061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Arc 60">
                <a:extLst>
                  <a:ext uri="{FF2B5EF4-FFF2-40B4-BE49-F238E27FC236}">
                    <a16:creationId xmlns:a16="http://schemas.microsoft.com/office/drawing/2014/main" id="{45FF6E26-2482-3E44-AA3E-DBFCA01A0319}"/>
                  </a:ext>
                </a:extLst>
              </p:cNvPr>
              <p:cNvSpPr/>
              <p:nvPr/>
            </p:nvSpPr>
            <p:spPr>
              <a:xfrm rot="1584068">
                <a:off x="1120965" y="3372211"/>
                <a:ext cx="3913208" cy="3664770"/>
              </a:xfrm>
              <a:prstGeom prst="arc">
                <a:avLst>
                  <a:gd name="adj1" fmla="val 13357016"/>
                  <a:gd name="adj2" fmla="val 19607710"/>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a:extLst>
                  <a:ext uri="{FF2B5EF4-FFF2-40B4-BE49-F238E27FC236}">
                    <a16:creationId xmlns:a16="http://schemas.microsoft.com/office/drawing/2014/main" id="{26CF9231-F6A9-BD47-8B82-8B58F572ACB5}"/>
                  </a:ext>
                </a:extLst>
              </p:cNvPr>
              <p:cNvSpPr/>
              <p:nvPr/>
            </p:nvSpPr>
            <p:spPr>
              <a:xfrm rot="2246206">
                <a:off x="2900679" y="4533479"/>
                <a:ext cx="2067047" cy="2067047"/>
              </a:xfrm>
              <a:prstGeom prst="arc">
                <a:avLst>
                  <a:gd name="adj1" fmla="val 11368729"/>
                  <a:gd name="adj2" fmla="val 17874765"/>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Arc 62">
                <a:extLst>
                  <a:ext uri="{FF2B5EF4-FFF2-40B4-BE49-F238E27FC236}">
                    <a16:creationId xmlns:a16="http://schemas.microsoft.com/office/drawing/2014/main" id="{C9C64EB6-0B00-6D4F-9CE0-A0BDA0A51702}"/>
                  </a:ext>
                </a:extLst>
              </p:cNvPr>
              <p:cNvSpPr/>
              <p:nvPr/>
            </p:nvSpPr>
            <p:spPr>
              <a:xfrm rot="5773542">
                <a:off x="1339524" y="2555729"/>
                <a:ext cx="3096609" cy="2344028"/>
              </a:xfrm>
              <a:prstGeom prst="arc">
                <a:avLst>
                  <a:gd name="adj1" fmla="val 12959371"/>
                  <a:gd name="adj2" fmla="val 2013288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Arc 63">
                <a:extLst>
                  <a:ext uri="{FF2B5EF4-FFF2-40B4-BE49-F238E27FC236}">
                    <a16:creationId xmlns:a16="http://schemas.microsoft.com/office/drawing/2014/main" id="{FABA80B7-7B8D-A949-96CC-800CB0205F46}"/>
                  </a:ext>
                </a:extLst>
              </p:cNvPr>
              <p:cNvSpPr/>
              <p:nvPr/>
            </p:nvSpPr>
            <p:spPr>
              <a:xfrm rot="6526877">
                <a:off x="1630841" y="2181798"/>
                <a:ext cx="1772110" cy="1815578"/>
              </a:xfrm>
              <a:prstGeom prst="arc">
                <a:avLst>
                  <a:gd name="adj1" fmla="val 15642666"/>
                  <a:gd name="adj2" fmla="val 21481415"/>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7" name="Arc 56">
              <a:extLst>
                <a:ext uri="{FF2B5EF4-FFF2-40B4-BE49-F238E27FC236}">
                  <a16:creationId xmlns:a16="http://schemas.microsoft.com/office/drawing/2014/main" id="{99E2533B-1D64-164F-8482-C772D72F3F0E}"/>
                </a:ext>
              </a:extLst>
            </p:cNvPr>
            <p:cNvSpPr/>
            <p:nvPr/>
          </p:nvSpPr>
          <p:spPr>
            <a:xfrm rot="10800000">
              <a:off x="2138061" y="-20956"/>
              <a:ext cx="4883019" cy="3989397"/>
            </a:xfrm>
            <a:prstGeom prst="arc">
              <a:avLst>
                <a:gd name="adj1" fmla="val 13005268"/>
                <a:gd name="adj2" fmla="val 1847115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Arc 57">
              <a:extLst>
                <a:ext uri="{FF2B5EF4-FFF2-40B4-BE49-F238E27FC236}">
                  <a16:creationId xmlns:a16="http://schemas.microsoft.com/office/drawing/2014/main" id="{4522F8D1-50A8-874E-A1A7-6E1BA2137963}"/>
                </a:ext>
              </a:extLst>
            </p:cNvPr>
            <p:cNvSpPr/>
            <p:nvPr/>
          </p:nvSpPr>
          <p:spPr>
            <a:xfrm rot="904535">
              <a:off x="2046983" y="4128549"/>
              <a:ext cx="1787746" cy="1787746"/>
            </a:xfrm>
            <a:prstGeom prst="arc">
              <a:avLst>
                <a:gd name="adj1" fmla="val 16200000"/>
                <a:gd name="adj2" fmla="val 19425348"/>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Arc 58">
              <a:extLst>
                <a:ext uri="{FF2B5EF4-FFF2-40B4-BE49-F238E27FC236}">
                  <a16:creationId xmlns:a16="http://schemas.microsoft.com/office/drawing/2014/main" id="{6D0AEB04-202F-2546-B197-5B5D6B01ACA8}"/>
                </a:ext>
              </a:extLst>
            </p:cNvPr>
            <p:cNvSpPr/>
            <p:nvPr/>
          </p:nvSpPr>
          <p:spPr>
            <a:xfrm rot="10800000">
              <a:off x="4439464" y="467811"/>
              <a:ext cx="3755401" cy="3359941"/>
            </a:xfrm>
            <a:prstGeom prst="arc">
              <a:avLst>
                <a:gd name="adj1" fmla="val 15994534"/>
                <a:gd name="adj2" fmla="val 20093131"/>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18039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9EF8CC3D-3C55-884C-AE9C-8A10F229EE44}"/>
              </a:ext>
            </a:extLst>
          </p:cNvPr>
          <p:cNvGrpSpPr/>
          <p:nvPr/>
        </p:nvGrpSpPr>
        <p:grpSpPr>
          <a:xfrm rot="10800000">
            <a:off x="8750001" y="1255634"/>
            <a:ext cx="492028" cy="5124434"/>
            <a:chOff x="5029196" y="1532709"/>
            <a:chExt cx="4428312" cy="5325291"/>
          </a:xfrm>
        </p:grpSpPr>
        <p:sp>
          <p:nvSpPr>
            <p:cNvPr id="41" name="Rectangle 40">
              <a:extLst>
                <a:ext uri="{FF2B5EF4-FFF2-40B4-BE49-F238E27FC236}">
                  <a16:creationId xmlns:a16="http://schemas.microsoft.com/office/drawing/2014/main" id="{32B53F11-194F-F647-B852-3C0C9A36E017}"/>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F8A82E48-D372-C84E-80F6-AEDB0027AC83}"/>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F1E9A3A-0D3F-4B47-87E5-F34E566106B9}"/>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10041971" y="5630302"/>
            <a:ext cx="2161325" cy="1251650"/>
          </a:xfrm>
          <a:prstGeom prst="rtTriangle">
            <a:avLst/>
          </a:prstGeom>
          <a:gradFill flip="none" rotWithShape="1">
            <a:gsLst>
              <a:gs pos="100000">
                <a:srgbClr val="00FFFF"/>
              </a:gs>
              <a:gs pos="0">
                <a:schemeClr val="accent1"/>
              </a:gs>
            </a:gsLst>
            <a:lin ang="10800000" scaled="0"/>
            <a:tileRect/>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16</a:t>
            </a:fld>
            <a:endParaRPr lang="en-US" altLang="en-US" sz="800" dirty="0">
              <a:solidFill>
                <a:schemeClr val="bg1">
                  <a:lumMod val="50000"/>
                </a:schemeClr>
              </a:solidFill>
              <a:ea typeface="Avenir" charset="0"/>
              <a:cs typeface="Avenir" charset="0"/>
            </a:endParaRPr>
          </a:p>
        </p:txBody>
      </p:sp>
      <p:grpSp>
        <p:nvGrpSpPr>
          <p:cNvPr id="30" name="Group 29">
            <a:extLst>
              <a:ext uri="{FF2B5EF4-FFF2-40B4-BE49-F238E27FC236}">
                <a16:creationId xmlns:a16="http://schemas.microsoft.com/office/drawing/2014/main" id="{9D41D5CE-4393-6340-870E-664FDF0AFC3D}"/>
              </a:ext>
            </a:extLst>
          </p:cNvPr>
          <p:cNvGrpSpPr/>
          <p:nvPr/>
        </p:nvGrpSpPr>
        <p:grpSpPr>
          <a:xfrm>
            <a:off x="2892120" y="397664"/>
            <a:ext cx="9309422" cy="552306"/>
            <a:chOff x="2085737" y="397664"/>
            <a:chExt cx="9309422" cy="552306"/>
          </a:xfrm>
          <a:solidFill>
            <a:schemeClr val="bg2">
              <a:lumMod val="85000"/>
            </a:schemeClr>
          </a:solidFill>
        </p:grpSpPr>
        <p:sp>
          <p:nvSpPr>
            <p:cNvPr id="31" name="Parallelogram 30">
              <a:extLst>
                <a:ext uri="{FF2B5EF4-FFF2-40B4-BE49-F238E27FC236}">
                  <a16:creationId xmlns:a16="http://schemas.microsoft.com/office/drawing/2014/main" id="{90C9A095-8014-924E-8DFF-F628452D34ED}"/>
                </a:ext>
              </a:extLst>
            </p:cNvPr>
            <p:cNvSpPr/>
            <p:nvPr userDrawn="1"/>
          </p:nvSpPr>
          <p:spPr>
            <a:xfrm rot="10800000">
              <a:off x="2085737" y="397664"/>
              <a:ext cx="9295134"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FBDB3797-CB08-0E4B-A59A-A9B4D19788F6}"/>
                </a:ext>
              </a:extLst>
            </p:cNvPr>
            <p:cNvSpPr/>
            <p:nvPr/>
          </p:nvSpPr>
          <p:spPr>
            <a:xfrm rot="10800000">
              <a:off x="10893271"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0FFEEAB-9E9C-204E-B590-5A165AB7E05D}"/>
              </a:ext>
            </a:extLst>
          </p:cNvPr>
          <p:cNvGrpSpPr/>
          <p:nvPr/>
        </p:nvGrpSpPr>
        <p:grpSpPr>
          <a:xfrm>
            <a:off x="0" y="397665"/>
            <a:ext cx="3212481" cy="552872"/>
            <a:chOff x="-2258312" y="396875"/>
            <a:chExt cx="3213319" cy="553016"/>
          </a:xfrm>
          <a:solidFill>
            <a:srgbClr val="0073E6"/>
          </a:solidFill>
        </p:grpSpPr>
        <p:sp>
          <p:nvSpPr>
            <p:cNvPr id="34" name="Rectangle 33">
              <a:extLst>
                <a:ext uri="{FF2B5EF4-FFF2-40B4-BE49-F238E27FC236}">
                  <a16:creationId xmlns:a16="http://schemas.microsoft.com/office/drawing/2014/main" id="{E14708A8-87F0-9345-AD6C-D91B959BE1CD}"/>
                </a:ext>
              </a:extLst>
            </p:cNvPr>
            <p:cNvSpPr/>
            <p:nvPr userDrawn="1"/>
          </p:nvSpPr>
          <p:spPr>
            <a:xfrm>
              <a:off x="-2258312" y="397441"/>
              <a:ext cx="2787872"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5" name="Right Triangle 34">
              <a:extLst>
                <a:ext uri="{FF2B5EF4-FFF2-40B4-BE49-F238E27FC236}">
                  <a16:creationId xmlns:a16="http://schemas.microsoft.com/office/drawing/2014/main" id="{EBAC43D2-7768-9E4B-B1C8-01F183BDB705}"/>
                </a:ext>
              </a:extLst>
            </p:cNvPr>
            <p:cNvSpPr/>
            <p:nvPr userDrawn="1"/>
          </p:nvSpPr>
          <p:spPr>
            <a:xfrm rot="5400000">
              <a:off x="466056"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itle 39">
            <a:extLst>
              <a:ext uri="{FF2B5EF4-FFF2-40B4-BE49-F238E27FC236}">
                <a16:creationId xmlns:a16="http://schemas.microsoft.com/office/drawing/2014/main" id="{107D42A2-62F2-664D-AB6D-2EF2342D7438}"/>
              </a:ext>
            </a:extLst>
          </p:cNvPr>
          <p:cNvSpPr txBox="1">
            <a:spLocks/>
          </p:cNvSpPr>
          <p:nvPr/>
        </p:nvSpPr>
        <p:spPr>
          <a:xfrm>
            <a:off x="460138" y="458816"/>
            <a:ext cx="2431982" cy="49115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Verticals</a:t>
            </a:r>
          </a:p>
        </p:txBody>
      </p:sp>
      <p:sp>
        <p:nvSpPr>
          <p:cNvPr id="37" name="Text Placeholder 25">
            <a:extLst>
              <a:ext uri="{FF2B5EF4-FFF2-40B4-BE49-F238E27FC236}">
                <a16:creationId xmlns:a16="http://schemas.microsoft.com/office/drawing/2014/main" id="{30ADD0CC-ED1A-6043-9B84-0C44998A993A}"/>
              </a:ext>
            </a:extLst>
          </p:cNvPr>
          <p:cNvSpPr txBox="1">
            <a:spLocks/>
          </p:cNvSpPr>
          <p:nvPr/>
        </p:nvSpPr>
        <p:spPr>
          <a:xfrm>
            <a:off x="3352076" y="458104"/>
            <a:ext cx="8882788" cy="360044"/>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Manufacturing </a:t>
            </a:r>
          </a:p>
        </p:txBody>
      </p:sp>
      <p:sp>
        <p:nvSpPr>
          <p:cNvPr id="38" name="Text Placeholder 6">
            <a:extLst>
              <a:ext uri="{FF2B5EF4-FFF2-40B4-BE49-F238E27FC236}">
                <a16:creationId xmlns:a16="http://schemas.microsoft.com/office/drawing/2014/main" id="{10E048A5-F021-904C-AACF-0CD4A895F128}"/>
              </a:ext>
            </a:extLst>
          </p:cNvPr>
          <p:cNvSpPr txBox="1">
            <a:spLocks/>
          </p:cNvSpPr>
          <p:nvPr/>
        </p:nvSpPr>
        <p:spPr>
          <a:xfrm>
            <a:off x="9381744" y="1363558"/>
            <a:ext cx="2943237"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Key applications</a:t>
            </a:r>
          </a:p>
          <a:p>
            <a:pPr marL="182563" indent="-182563" defTabSz="914400" fontAlgn="base">
              <a:spcAft>
                <a:spcPct val="0"/>
              </a:spcAft>
              <a:defRPr/>
            </a:pPr>
            <a:r>
              <a:rPr lang="en-US" sz="1400" dirty="0"/>
              <a:t>Equipment maintenance</a:t>
            </a:r>
          </a:p>
          <a:p>
            <a:pPr marL="182563" indent="-182563" defTabSz="914400" fontAlgn="base">
              <a:spcAft>
                <a:spcPct val="0"/>
              </a:spcAft>
              <a:defRPr/>
            </a:pPr>
            <a:r>
              <a:rPr lang="en-US" sz="1400" dirty="0"/>
              <a:t>Line side replenishment</a:t>
            </a:r>
          </a:p>
          <a:p>
            <a:pPr marL="182563" indent="-182563" defTabSz="914400" fontAlgn="base">
              <a:spcAft>
                <a:spcPct val="0"/>
              </a:spcAft>
              <a:defRPr/>
            </a:pPr>
            <a:r>
              <a:rPr lang="en-US" sz="1400" dirty="0"/>
              <a:t>Task management</a:t>
            </a:r>
          </a:p>
        </p:txBody>
      </p:sp>
      <p:sp>
        <p:nvSpPr>
          <p:cNvPr id="4" name="TextBox 3">
            <a:extLst>
              <a:ext uri="{FF2B5EF4-FFF2-40B4-BE49-F238E27FC236}">
                <a16:creationId xmlns:a16="http://schemas.microsoft.com/office/drawing/2014/main" id="{5B175FC4-8031-E04E-B4E2-4A2100E6A632}"/>
              </a:ext>
            </a:extLst>
          </p:cNvPr>
          <p:cNvSpPr txBox="1"/>
          <p:nvPr/>
        </p:nvSpPr>
        <p:spPr>
          <a:xfrm>
            <a:off x="457200" y="1255634"/>
            <a:ext cx="8605157" cy="400110"/>
          </a:xfrm>
          <a:prstGeom prst="rect">
            <a:avLst/>
          </a:prstGeom>
          <a:noFill/>
        </p:spPr>
        <p:txBody>
          <a:bodyPr wrap="square" lIns="0" rtlCol="0">
            <a:spAutoFit/>
          </a:bodyPr>
          <a:lstStyle/>
          <a:p>
            <a:r>
              <a:rPr lang="en-US" sz="2000" b="1" dirty="0"/>
              <a:t>What can your manufacturing workforce do with the WS50? </a:t>
            </a:r>
          </a:p>
        </p:txBody>
      </p:sp>
      <p:sp>
        <p:nvSpPr>
          <p:cNvPr id="15" name="TextBox 14">
            <a:extLst>
              <a:ext uri="{FF2B5EF4-FFF2-40B4-BE49-F238E27FC236}">
                <a16:creationId xmlns:a16="http://schemas.microsoft.com/office/drawing/2014/main" id="{4C40063E-0240-FA4D-99BC-B70BABDC0722}"/>
              </a:ext>
            </a:extLst>
          </p:cNvPr>
          <p:cNvSpPr txBox="1"/>
          <p:nvPr/>
        </p:nvSpPr>
        <p:spPr>
          <a:xfrm>
            <a:off x="5099241" y="2268799"/>
            <a:ext cx="3268096" cy="692497"/>
          </a:xfrm>
          <a:prstGeom prst="rect">
            <a:avLst/>
          </a:prstGeom>
          <a:noFill/>
        </p:spPr>
        <p:txBody>
          <a:bodyPr wrap="square" rtlCol="0">
            <a:spAutoFit/>
          </a:bodyPr>
          <a:lstStyle/>
          <a:p>
            <a:r>
              <a:rPr lang="en-US" sz="1300" dirty="0"/>
              <a:t>Floor supervisors can push messages and tasks to any worker – without having to physically track anyone down</a:t>
            </a:r>
          </a:p>
        </p:txBody>
      </p:sp>
      <p:sp>
        <p:nvSpPr>
          <p:cNvPr id="42" name="TextBox 41">
            <a:extLst>
              <a:ext uri="{FF2B5EF4-FFF2-40B4-BE49-F238E27FC236}">
                <a16:creationId xmlns:a16="http://schemas.microsoft.com/office/drawing/2014/main" id="{1D03130A-1D1C-244E-B501-64790AD056D0}"/>
              </a:ext>
            </a:extLst>
          </p:cNvPr>
          <p:cNvSpPr txBox="1"/>
          <p:nvPr/>
        </p:nvSpPr>
        <p:spPr>
          <a:xfrm>
            <a:off x="6669050" y="3846037"/>
            <a:ext cx="1941236" cy="692497"/>
          </a:xfrm>
          <a:prstGeom prst="rect">
            <a:avLst/>
          </a:prstGeom>
          <a:noFill/>
        </p:spPr>
        <p:txBody>
          <a:bodyPr wrap="square" rtlCol="0">
            <a:spAutoFit/>
          </a:bodyPr>
          <a:lstStyle/>
          <a:p>
            <a:r>
              <a:rPr lang="en-US" sz="1300" dirty="0"/>
              <a:t>Maintenance worker receives alerts when machinery needs repair </a:t>
            </a:r>
          </a:p>
        </p:txBody>
      </p:sp>
      <p:sp>
        <p:nvSpPr>
          <p:cNvPr id="43" name="TextBox 42">
            <a:extLst>
              <a:ext uri="{FF2B5EF4-FFF2-40B4-BE49-F238E27FC236}">
                <a16:creationId xmlns:a16="http://schemas.microsoft.com/office/drawing/2014/main" id="{4B73F431-CA5A-8546-AA7D-D67AFC736E29}"/>
              </a:ext>
            </a:extLst>
          </p:cNvPr>
          <p:cNvSpPr txBox="1"/>
          <p:nvPr/>
        </p:nvSpPr>
        <p:spPr>
          <a:xfrm>
            <a:off x="4932213" y="5313959"/>
            <a:ext cx="2535797" cy="692497"/>
          </a:xfrm>
          <a:prstGeom prst="rect">
            <a:avLst/>
          </a:prstGeom>
          <a:noFill/>
        </p:spPr>
        <p:txBody>
          <a:bodyPr wrap="square" rtlCol="0">
            <a:spAutoFit/>
          </a:bodyPr>
          <a:lstStyle/>
          <a:p>
            <a:r>
              <a:rPr lang="en-US" sz="1300" dirty="0"/>
              <a:t>Maintenance worker monitors equipment status dashboards on the wrist</a:t>
            </a:r>
          </a:p>
        </p:txBody>
      </p:sp>
      <p:sp>
        <p:nvSpPr>
          <p:cNvPr id="44" name="TextBox 43">
            <a:extLst>
              <a:ext uri="{FF2B5EF4-FFF2-40B4-BE49-F238E27FC236}">
                <a16:creationId xmlns:a16="http://schemas.microsoft.com/office/drawing/2014/main" id="{D346AB8B-B84F-CF45-B1C6-AB82F43B1BF4}"/>
              </a:ext>
            </a:extLst>
          </p:cNvPr>
          <p:cNvSpPr txBox="1"/>
          <p:nvPr/>
        </p:nvSpPr>
        <p:spPr>
          <a:xfrm>
            <a:off x="579503" y="2614920"/>
            <a:ext cx="2282867" cy="892552"/>
          </a:xfrm>
          <a:prstGeom prst="rect">
            <a:avLst/>
          </a:prstGeom>
          <a:noFill/>
        </p:spPr>
        <p:txBody>
          <a:bodyPr wrap="square" rtlCol="0">
            <a:spAutoFit/>
          </a:bodyPr>
          <a:lstStyle/>
          <a:p>
            <a:r>
              <a:rPr lang="en-US" sz="1300" dirty="0"/>
              <a:t>Materials manager receives alert of low stock on the assembly line and requests immediate replenishment </a:t>
            </a:r>
          </a:p>
        </p:txBody>
      </p:sp>
      <p:sp>
        <p:nvSpPr>
          <p:cNvPr id="45" name="Text Placeholder 6">
            <a:extLst>
              <a:ext uri="{FF2B5EF4-FFF2-40B4-BE49-F238E27FC236}">
                <a16:creationId xmlns:a16="http://schemas.microsoft.com/office/drawing/2014/main" id="{2D1849CC-16CC-E644-9FB0-D4E63DCC91C0}"/>
              </a:ext>
            </a:extLst>
          </p:cNvPr>
          <p:cNvSpPr txBox="1">
            <a:spLocks/>
          </p:cNvSpPr>
          <p:nvPr/>
        </p:nvSpPr>
        <p:spPr>
          <a:xfrm>
            <a:off x="9381745" y="3136392"/>
            <a:ext cx="2565886" cy="212912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WS50 models</a:t>
            </a:r>
          </a:p>
          <a:p>
            <a:pPr marL="182563" indent="-182563" defTabSz="914400" fontAlgn="base">
              <a:spcAft>
                <a:spcPct val="0"/>
              </a:spcAft>
              <a:defRPr/>
            </a:pPr>
            <a:r>
              <a:rPr lang="en-US" sz="1400" dirty="0"/>
              <a:t>Wrist core </a:t>
            </a:r>
            <a:br>
              <a:rPr lang="en-US" sz="1400" dirty="0"/>
            </a:br>
            <a:r>
              <a:rPr lang="en-US" sz="1400" dirty="0"/>
              <a:t>(task management, monitoring, communications)</a:t>
            </a:r>
          </a:p>
          <a:p>
            <a:pPr marL="182563" indent="-182563" defTabSz="914400" fontAlgn="base">
              <a:spcAft>
                <a:spcPct val="0"/>
              </a:spcAft>
              <a:defRPr/>
            </a:pPr>
            <a:r>
              <a:rPr lang="en-US" sz="1400" dirty="0"/>
              <a:t>Converged </a:t>
            </a:r>
            <a:br>
              <a:rPr lang="en-US" sz="1400" dirty="0"/>
            </a:br>
            <a:r>
              <a:rPr lang="en-US" sz="1400" dirty="0"/>
              <a:t>(scan-intensive workflows, task management, communications)</a:t>
            </a:r>
          </a:p>
        </p:txBody>
      </p:sp>
      <p:sp>
        <p:nvSpPr>
          <p:cNvPr id="46" name="TextBox 45">
            <a:extLst>
              <a:ext uri="{FF2B5EF4-FFF2-40B4-BE49-F238E27FC236}">
                <a16:creationId xmlns:a16="http://schemas.microsoft.com/office/drawing/2014/main" id="{8DBBD8EB-5E10-C248-9E31-7E569F7C2494}"/>
              </a:ext>
            </a:extLst>
          </p:cNvPr>
          <p:cNvSpPr txBox="1"/>
          <p:nvPr/>
        </p:nvSpPr>
        <p:spPr>
          <a:xfrm>
            <a:off x="579503" y="4867683"/>
            <a:ext cx="1918742" cy="892552"/>
          </a:xfrm>
          <a:prstGeom prst="rect">
            <a:avLst/>
          </a:prstGeom>
          <a:noFill/>
        </p:spPr>
        <p:txBody>
          <a:bodyPr wrap="square" rtlCol="0">
            <a:spAutoFit/>
          </a:bodyPr>
          <a:lstStyle/>
          <a:p>
            <a:r>
              <a:rPr lang="en-US" sz="1300" dirty="0"/>
              <a:t>Worker receives an urgent request for replenishment and confirms completion</a:t>
            </a:r>
          </a:p>
        </p:txBody>
      </p:sp>
      <p:pic>
        <p:nvPicPr>
          <p:cNvPr id="49" name="Picture 48">
            <a:extLst>
              <a:ext uri="{FF2B5EF4-FFF2-40B4-BE49-F238E27FC236}">
                <a16:creationId xmlns:a16="http://schemas.microsoft.com/office/drawing/2014/main" id="{5F7F4292-7414-F842-8CDD-9D547FDEF97D}"/>
              </a:ext>
            </a:extLst>
          </p:cNvPr>
          <p:cNvPicPr>
            <a:picLocks noChangeAspect="1"/>
          </p:cNvPicPr>
          <p:nvPr/>
        </p:nvPicPr>
        <p:blipFill>
          <a:blip r:embed="rId3"/>
          <a:srcRect l="42683" r="42683"/>
          <a:stretch/>
        </p:blipFill>
        <p:spPr>
          <a:xfrm>
            <a:off x="4409668" y="1830959"/>
            <a:ext cx="888084" cy="1673352"/>
          </a:xfrm>
          <a:prstGeom prst="rect">
            <a:avLst/>
          </a:prstGeom>
        </p:spPr>
      </p:pic>
      <p:pic>
        <p:nvPicPr>
          <p:cNvPr id="50" name="Picture 49">
            <a:extLst>
              <a:ext uri="{FF2B5EF4-FFF2-40B4-BE49-F238E27FC236}">
                <a16:creationId xmlns:a16="http://schemas.microsoft.com/office/drawing/2014/main" id="{92FE67E1-94FF-7149-8C7F-543C52D35DB6}"/>
              </a:ext>
            </a:extLst>
          </p:cNvPr>
          <p:cNvPicPr>
            <a:picLocks noChangeAspect="1"/>
          </p:cNvPicPr>
          <p:nvPr/>
        </p:nvPicPr>
        <p:blipFill rotWithShape="1">
          <a:blip r:embed="rId3"/>
          <a:srcRect l="83625" r="1741"/>
          <a:stretch/>
        </p:blipFill>
        <p:spPr>
          <a:xfrm>
            <a:off x="5863688" y="3424317"/>
            <a:ext cx="805361" cy="1517484"/>
          </a:xfrm>
          <a:prstGeom prst="rect">
            <a:avLst/>
          </a:prstGeom>
        </p:spPr>
      </p:pic>
      <p:pic>
        <p:nvPicPr>
          <p:cNvPr id="51" name="Picture 50">
            <a:extLst>
              <a:ext uri="{FF2B5EF4-FFF2-40B4-BE49-F238E27FC236}">
                <a16:creationId xmlns:a16="http://schemas.microsoft.com/office/drawing/2014/main" id="{CC835F92-E302-8B4D-8247-3ADDE42DC78E}"/>
              </a:ext>
            </a:extLst>
          </p:cNvPr>
          <p:cNvPicPr>
            <a:picLocks noChangeAspect="1"/>
          </p:cNvPicPr>
          <p:nvPr/>
        </p:nvPicPr>
        <p:blipFill rotWithShape="1">
          <a:blip r:embed="rId3"/>
          <a:srcRect l="83625" r="1741"/>
          <a:stretch/>
        </p:blipFill>
        <p:spPr>
          <a:xfrm>
            <a:off x="4145883" y="4855199"/>
            <a:ext cx="805361" cy="1517484"/>
          </a:xfrm>
          <a:prstGeom prst="rect">
            <a:avLst/>
          </a:prstGeom>
        </p:spPr>
      </p:pic>
      <p:pic>
        <p:nvPicPr>
          <p:cNvPr id="52" name="Picture 51">
            <a:extLst>
              <a:ext uri="{FF2B5EF4-FFF2-40B4-BE49-F238E27FC236}">
                <a16:creationId xmlns:a16="http://schemas.microsoft.com/office/drawing/2014/main" id="{7277746D-A7CD-8B43-AC92-BE23910CCEBB}"/>
              </a:ext>
            </a:extLst>
          </p:cNvPr>
          <p:cNvPicPr>
            <a:picLocks noChangeAspect="1"/>
          </p:cNvPicPr>
          <p:nvPr/>
        </p:nvPicPr>
        <p:blipFill rotWithShape="1">
          <a:blip r:embed="rId3"/>
          <a:srcRect l="265" r="85101"/>
          <a:stretch/>
        </p:blipFill>
        <p:spPr>
          <a:xfrm>
            <a:off x="2061214" y="4482248"/>
            <a:ext cx="805361" cy="1517484"/>
          </a:xfrm>
          <a:prstGeom prst="rect">
            <a:avLst/>
          </a:prstGeom>
        </p:spPr>
      </p:pic>
      <p:pic>
        <p:nvPicPr>
          <p:cNvPr id="53" name="Picture 52">
            <a:extLst>
              <a:ext uri="{FF2B5EF4-FFF2-40B4-BE49-F238E27FC236}">
                <a16:creationId xmlns:a16="http://schemas.microsoft.com/office/drawing/2014/main" id="{64DCC601-9CED-EA4B-A2F5-557BF4283906}"/>
              </a:ext>
            </a:extLst>
          </p:cNvPr>
          <p:cNvPicPr>
            <a:picLocks noChangeAspect="1"/>
          </p:cNvPicPr>
          <p:nvPr/>
        </p:nvPicPr>
        <p:blipFill rotWithShape="1">
          <a:blip r:embed="rId3"/>
          <a:srcRect l="22187" r="63179"/>
          <a:stretch/>
        </p:blipFill>
        <p:spPr>
          <a:xfrm>
            <a:off x="2710137" y="2301776"/>
            <a:ext cx="885897" cy="1669232"/>
          </a:xfrm>
          <a:prstGeom prst="rect">
            <a:avLst/>
          </a:prstGeom>
        </p:spPr>
      </p:pic>
      <p:grpSp>
        <p:nvGrpSpPr>
          <p:cNvPr id="55" name="Group 54">
            <a:extLst>
              <a:ext uri="{FF2B5EF4-FFF2-40B4-BE49-F238E27FC236}">
                <a16:creationId xmlns:a16="http://schemas.microsoft.com/office/drawing/2014/main" id="{09D90F5D-889F-4740-AB7D-D99B0751E4AE}"/>
              </a:ext>
            </a:extLst>
          </p:cNvPr>
          <p:cNvGrpSpPr/>
          <p:nvPr/>
        </p:nvGrpSpPr>
        <p:grpSpPr>
          <a:xfrm>
            <a:off x="906796" y="-330042"/>
            <a:ext cx="7370690" cy="7815202"/>
            <a:chOff x="1622619" y="-456820"/>
            <a:chExt cx="7370690" cy="7815202"/>
          </a:xfrm>
        </p:grpSpPr>
        <p:grpSp>
          <p:nvGrpSpPr>
            <p:cNvPr id="56" name="Group 55">
              <a:extLst>
                <a:ext uri="{FF2B5EF4-FFF2-40B4-BE49-F238E27FC236}">
                  <a16:creationId xmlns:a16="http://schemas.microsoft.com/office/drawing/2014/main" id="{9170A374-8ED1-A04F-BD62-D0CD79C26FCF}"/>
                </a:ext>
              </a:extLst>
            </p:cNvPr>
            <p:cNvGrpSpPr/>
            <p:nvPr/>
          </p:nvGrpSpPr>
          <p:grpSpPr>
            <a:xfrm>
              <a:off x="1622619" y="-456820"/>
              <a:ext cx="6011531" cy="7259617"/>
              <a:chOff x="688564" y="-456820"/>
              <a:chExt cx="6011531" cy="7259617"/>
            </a:xfrm>
          </p:grpSpPr>
          <p:sp>
            <p:nvSpPr>
              <p:cNvPr id="60" name="Arc 59">
                <a:extLst>
                  <a:ext uri="{FF2B5EF4-FFF2-40B4-BE49-F238E27FC236}">
                    <a16:creationId xmlns:a16="http://schemas.microsoft.com/office/drawing/2014/main" id="{CE809E5B-AA92-B341-B80F-32AA46E128DF}"/>
                  </a:ext>
                </a:extLst>
              </p:cNvPr>
              <p:cNvSpPr/>
              <p:nvPr/>
            </p:nvSpPr>
            <p:spPr>
              <a:xfrm rot="18000000">
                <a:off x="4538145" y="4455395"/>
                <a:ext cx="2119803" cy="2204096"/>
              </a:xfrm>
              <a:prstGeom prst="arc">
                <a:avLst>
                  <a:gd name="adj1" fmla="val 16124045"/>
                  <a:gd name="adj2" fmla="val 2043061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 name="Arc 60">
                <a:extLst>
                  <a:ext uri="{FF2B5EF4-FFF2-40B4-BE49-F238E27FC236}">
                    <a16:creationId xmlns:a16="http://schemas.microsoft.com/office/drawing/2014/main" id="{B6B09ECB-D3CC-B448-B8B5-F47AAA8E1EB7}"/>
                  </a:ext>
                </a:extLst>
              </p:cNvPr>
              <p:cNvSpPr/>
              <p:nvPr/>
            </p:nvSpPr>
            <p:spPr>
              <a:xfrm rot="1584068">
                <a:off x="688564" y="3138027"/>
                <a:ext cx="3664770" cy="3664770"/>
              </a:xfrm>
              <a:prstGeom prst="arc">
                <a:avLst>
                  <a:gd name="adj1" fmla="val 15758925"/>
                  <a:gd name="adj2" fmla="val 19607710"/>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a:extLst>
                  <a:ext uri="{FF2B5EF4-FFF2-40B4-BE49-F238E27FC236}">
                    <a16:creationId xmlns:a16="http://schemas.microsoft.com/office/drawing/2014/main" id="{FCD02811-C03F-AF48-9175-C6C1370405F0}"/>
                  </a:ext>
                </a:extLst>
              </p:cNvPr>
              <p:cNvSpPr/>
              <p:nvPr/>
            </p:nvSpPr>
            <p:spPr>
              <a:xfrm rot="2246206">
                <a:off x="2253461" y="4717781"/>
                <a:ext cx="2067047" cy="2067047"/>
              </a:xfrm>
              <a:prstGeom prst="arc">
                <a:avLst>
                  <a:gd name="adj1" fmla="val 11368729"/>
                  <a:gd name="adj2" fmla="val 16944853"/>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Arc 62">
                <a:extLst>
                  <a:ext uri="{FF2B5EF4-FFF2-40B4-BE49-F238E27FC236}">
                    <a16:creationId xmlns:a16="http://schemas.microsoft.com/office/drawing/2014/main" id="{C8D26928-21A5-D644-996C-6A2B8B755F64}"/>
                  </a:ext>
                </a:extLst>
              </p:cNvPr>
              <p:cNvSpPr/>
              <p:nvPr/>
            </p:nvSpPr>
            <p:spPr>
              <a:xfrm rot="8213740">
                <a:off x="1524852" y="2080342"/>
                <a:ext cx="3096609" cy="2344028"/>
              </a:xfrm>
              <a:prstGeom prst="arc">
                <a:avLst>
                  <a:gd name="adj1" fmla="val 13355703"/>
                  <a:gd name="adj2" fmla="val 20118308"/>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Arc 63">
                <a:extLst>
                  <a:ext uri="{FF2B5EF4-FFF2-40B4-BE49-F238E27FC236}">
                    <a16:creationId xmlns:a16="http://schemas.microsoft.com/office/drawing/2014/main" id="{DC1D1548-4ABF-8A4A-8B98-1DA9B209BC29}"/>
                  </a:ext>
                </a:extLst>
              </p:cNvPr>
              <p:cNvSpPr/>
              <p:nvPr/>
            </p:nvSpPr>
            <p:spPr>
              <a:xfrm rot="7732475">
                <a:off x="1488044" y="-456821"/>
                <a:ext cx="3359940" cy="3359941"/>
              </a:xfrm>
              <a:prstGeom prst="arc">
                <a:avLst>
                  <a:gd name="adj1" fmla="val 16954563"/>
                  <a:gd name="adj2" fmla="val 19219419"/>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57" name="Arc 56">
              <a:extLst>
                <a:ext uri="{FF2B5EF4-FFF2-40B4-BE49-F238E27FC236}">
                  <a16:creationId xmlns:a16="http://schemas.microsoft.com/office/drawing/2014/main" id="{B298E88D-DF1B-D944-AAA0-43DB4AB0847A}"/>
                </a:ext>
              </a:extLst>
            </p:cNvPr>
            <p:cNvSpPr/>
            <p:nvPr/>
          </p:nvSpPr>
          <p:spPr>
            <a:xfrm rot="322533">
              <a:off x="2362244" y="3093232"/>
              <a:ext cx="4795383" cy="4265150"/>
            </a:xfrm>
            <a:prstGeom prst="arc">
              <a:avLst>
                <a:gd name="adj1" fmla="val 14864538"/>
                <a:gd name="adj2" fmla="val 1927643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Arc 57">
              <a:extLst>
                <a:ext uri="{FF2B5EF4-FFF2-40B4-BE49-F238E27FC236}">
                  <a16:creationId xmlns:a16="http://schemas.microsoft.com/office/drawing/2014/main" id="{083BE368-BF80-BE40-85B5-7DA96E187577}"/>
                </a:ext>
              </a:extLst>
            </p:cNvPr>
            <p:cNvSpPr/>
            <p:nvPr/>
          </p:nvSpPr>
          <p:spPr>
            <a:xfrm rot="5699262">
              <a:off x="2004532" y="2766721"/>
              <a:ext cx="1787746" cy="1787746"/>
            </a:xfrm>
            <a:prstGeom prst="arc">
              <a:avLst>
                <a:gd name="adj1" fmla="val 16200000"/>
                <a:gd name="adj2" fmla="val 19425348"/>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Arc 58">
              <a:extLst>
                <a:ext uri="{FF2B5EF4-FFF2-40B4-BE49-F238E27FC236}">
                  <a16:creationId xmlns:a16="http://schemas.microsoft.com/office/drawing/2014/main" id="{B35D2B9C-6528-F644-BA29-C836DDE1D19E}"/>
                </a:ext>
              </a:extLst>
            </p:cNvPr>
            <p:cNvSpPr/>
            <p:nvPr/>
          </p:nvSpPr>
          <p:spPr>
            <a:xfrm rot="11026960">
              <a:off x="5633369" y="395157"/>
              <a:ext cx="3359940" cy="3359941"/>
            </a:xfrm>
            <a:prstGeom prst="arc">
              <a:avLst>
                <a:gd name="adj1" fmla="val 17203452"/>
                <a:gd name="adj2" fmla="val 20093131"/>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67" name="Straight Connector 66">
            <a:extLst>
              <a:ext uri="{FF2B5EF4-FFF2-40B4-BE49-F238E27FC236}">
                <a16:creationId xmlns:a16="http://schemas.microsoft.com/office/drawing/2014/main" id="{234A7695-78B0-F246-8D6A-A92B7E7C0008}"/>
              </a:ext>
            </a:extLst>
          </p:cNvPr>
          <p:cNvCxnSpPr>
            <a:cxnSpLocks/>
          </p:cNvCxnSpPr>
          <p:nvPr/>
        </p:nvCxnSpPr>
        <p:spPr>
          <a:xfrm flipH="1">
            <a:off x="4676172" y="3399750"/>
            <a:ext cx="134202" cy="154205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7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DD09C0FF-1FA9-5744-8812-8F14B7A292B7}"/>
              </a:ext>
            </a:extLst>
          </p:cNvPr>
          <p:cNvGrpSpPr/>
          <p:nvPr/>
        </p:nvGrpSpPr>
        <p:grpSpPr>
          <a:xfrm rot="10800000">
            <a:off x="8750001" y="1255634"/>
            <a:ext cx="492028" cy="5124434"/>
            <a:chOff x="5029196" y="1532709"/>
            <a:chExt cx="4428312" cy="5325291"/>
          </a:xfrm>
        </p:grpSpPr>
        <p:sp>
          <p:nvSpPr>
            <p:cNvPr id="48" name="Rectangle 47">
              <a:extLst>
                <a:ext uri="{FF2B5EF4-FFF2-40B4-BE49-F238E27FC236}">
                  <a16:creationId xmlns:a16="http://schemas.microsoft.com/office/drawing/2014/main" id="{94B5A32B-0EF5-494F-A95B-A44356947DF3}"/>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5C8C1AFF-9D96-8A45-94CE-47C44EAB3F87}"/>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04AE32A4-377B-D04A-9677-8CB93AEAE57E}"/>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10041971" y="5630302"/>
            <a:ext cx="2161325" cy="1251650"/>
          </a:xfrm>
          <a:prstGeom prst="rtTriangle">
            <a:avLst/>
          </a:prstGeom>
          <a:gradFill flip="none" rotWithShape="1">
            <a:gsLst>
              <a:gs pos="100000">
                <a:srgbClr val="00FFFF"/>
              </a:gs>
              <a:gs pos="0">
                <a:schemeClr val="accent1"/>
              </a:gs>
            </a:gsLst>
            <a:lin ang="10800000" scaled="0"/>
            <a:tileRect/>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17</a:t>
            </a:fld>
            <a:endParaRPr lang="en-US" altLang="en-US" sz="800" dirty="0">
              <a:solidFill>
                <a:schemeClr val="bg1">
                  <a:lumMod val="50000"/>
                </a:schemeClr>
              </a:solidFill>
              <a:ea typeface="Avenir" charset="0"/>
              <a:cs typeface="Avenir" charset="0"/>
            </a:endParaRPr>
          </a:p>
        </p:txBody>
      </p:sp>
      <p:grpSp>
        <p:nvGrpSpPr>
          <p:cNvPr id="30" name="Group 29">
            <a:extLst>
              <a:ext uri="{FF2B5EF4-FFF2-40B4-BE49-F238E27FC236}">
                <a16:creationId xmlns:a16="http://schemas.microsoft.com/office/drawing/2014/main" id="{9D41D5CE-4393-6340-870E-664FDF0AFC3D}"/>
              </a:ext>
            </a:extLst>
          </p:cNvPr>
          <p:cNvGrpSpPr/>
          <p:nvPr/>
        </p:nvGrpSpPr>
        <p:grpSpPr>
          <a:xfrm>
            <a:off x="2892120" y="397664"/>
            <a:ext cx="9309422" cy="552306"/>
            <a:chOff x="2085737" y="397664"/>
            <a:chExt cx="9309422" cy="552306"/>
          </a:xfrm>
          <a:solidFill>
            <a:schemeClr val="bg2">
              <a:lumMod val="85000"/>
            </a:schemeClr>
          </a:solidFill>
        </p:grpSpPr>
        <p:sp>
          <p:nvSpPr>
            <p:cNvPr id="31" name="Parallelogram 30">
              <a:extLst>
                <a:ext uri="{FF2B5EF4-FFF2-40B4-BE49-F238E27FC236}">
                  <a16:creationId xmlns:a16="http://schemas.microsoft.com/office/drawing/2014/main" id="{90C9A095-8014-924E-8DFF-F628452D34ED}"/>
                </a:ext>
              </a:extLst>
            </p:cNvPr>
            <p:cNvSpPr/>
            <p:nvPr userDrawn="1"/>
          </p:nvSpPr>
          <p:spPr>
            <a:xfrm rot="10800000">
              <a:off x="2085737" y="397664"/>
              <a:ext cx="9295134"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Parallelogram 31">
              <a:extLst>
                <a:ext uri="{FF2B5EF4-FFF2-40B4-BE49-F238E27FC236}">
                  <a16:creationId xmlns:a16="http://schemas.microsoft.com/office/drawing/2014/main" id="{FBDB3797-CB08-0E4B-A59A-A9B4D19788F6}"/>
                </a:ext>
              </a:extLst>
            </p:cNvPr>
            <p:cNvSpPr/>
            <p:nvPr/>
          </p:nvSpPr>
          <p:spPr>
            <a:xfrm rot="10800000">
              <a:off x="10893271"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3" name="Group 32">
            <a:extLst>
              <a:ext uri="{FF2B5EF4-FFF2-40B4-BE49-F238E27FC236}">
                <a16:creationId xmlns:a16="http://schemas.microsoft.com/office/drawing/2014/main" id="{40FFEEAB-9E9C-204E-B590-5A165AB7E05D}"/>
              </a:ext>
            </a:extLst>
          </p:cNvPr>
          <p:cNvGrpSpPr/>
          <p:nvPr/>
        </p:nvGrpSpPr>
        <p:grpSpPr>
          <a:xfrm>
            <a:off x="0" y="397665"/>
            <a:ext cx="3212481" cy="552872"/>
            <a:chOff x="-2258312" y="396875"/>
            <a:chExt cx="3213319" cy="553016"/>
          </a:xfrm>
          <a:solidFill>
            <a:srgbClr val="0073E6"/>
          </a:solidFill>
        </p:grpSpPr>
        <p:sp>
          <p:nvSpPr>
            <p:cNvPr id="34" name="Rectangle 33">
              <a:extLst>
                <a:ext uri="{FF2B5EF4-FFF2-40B4-BE49-F238E27FC236}">
                  <a16:creationId xmlns:a16="http://schemas.microsoft.com/office/drawing/2014/main" id="{E14708A8-87F0-9345-AD6C-D91B959BE1CD}"/>
                </a:ext>
              </a:extLst>
            </p:cNvPr>
            <p:cNvSpPr/>
            <p:nvPr userDrawn="1"/>
          </p:nvSpPr>
          <p:spPr>
            <a:xfrm>
              <a:off x="-2258312" y="397441"/>
              <a:ext cx="2787872"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5" name="Right Triangle 34">
              <a:extLst>
                <a:ext uri="{FF2B5EF4-FFF2-40B4-BE49-F238E27FC236}">
                  <a16:creationId xmlns:a16="http://schemas.microsoft.com/office/drawing/2014/main" id="{EBAC43D2-7768-9E4B-B1C8-01F183BDB705}"/>
                </a:ext>
              </a:extLst>
            </p:cNvPr>
            <p:cNvSpPr/>
            <p:nvPr userDrawn="1"/>
          </p:nvSpPr>
          <p:spPr>
            <a:xfrm rot="5400000">
              <a:off x="466056"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itle 39">
            <a:extLst>
              <a:ext uri="{FF2B5EF4-FFF2-40B4-BE49-F238E27FC236}">
                <a16:creationId xmlns:a16="http://schemas.microsoft.com/office/drawing/2014/main" id="{107D42A2-62F2-664D-AB6D-2EF2342D7438}"/>
              </a:ext>
            </a:extLst>
          </p:cNvPr>
          <p:cNvSpPr txBox="1">
            <a:spLocks/>
          </p:cNvSpPr>
          <p:nvPr/>
        </p:nvSpPr>
        <p:spPr>
          <a:xfrm>
            <a:off x="460138" y="458816"/>
            <a:ext cx="2431982" cy="49115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Verticals</a:t>
            </a:r>
          </a:p>
        </p:txBody>
      </p:sp>
      <p:sp>
        <p:nvSpPr>
          <p:cNvPr id="37" name="Text Placeholder 25">
            <a:extLst>
              <a:ext uri="{FF2B5EF4-FFF2-40B4-BE49-F238E27FC236}">
                <a16:creationId xmlns:a16="http://schemas.microsoft.com/office/drawing/2014/main" id="{30ADD0CC-ED1A-6043-9B84-0C44998A993A}"/>
              </a:ext>
            </a:extLst>
          </p:cNvPr>
          <p:cNvSpPr txBox="1">
            <a:spLocks/>
          </p:cNvSpPr>
          <p:nvPr/>
        </p:nvSpPr>
        <p:spPr>
          <a:xfrm>
            <a:off x="3352076" y="458104"/>
            <a:ext cx="8882788" cy="360044"/>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Retail</a:t>
            </a:r>
            <a:r>
              <a:rPr lang="en-US" sz="2200" dirty="0">
                <a:solidFill>
                  <a:schemeClr val="bg1"/>
                </a:solidFill>
              </a:rPr>
              <a:t> </a:t>
            </a:r>
          </a:p>
        </p:txBody>
      </p:sp>
      <p:sp>
        <p:nvSpPr>
          <p:cNvPr id="38" name="Text Placeholder 6">
            <a:extLst>
              <a:ext uri="{FF2B5EF4-FFF2-40B4-BE49-F238E27FC236}">
                <a16:creationId xmlns:a16="http://schemas.microsoft.com/office/drawing/2014/main" id="{10E048A5-F021-904C-AACF-0CD4A895F128}"/>
              </a:ext>
            </a:extLst>
          </p:cNvPr>
          <p:cNvSpPr txBox="1">
            <a:spLocks/>
          </p:cNvSpPr>
          <p:nvPr/>
        </p:nvSpPr>
        <p:spPr>
          <a:xfrm>
            <a:off x="9381744" y="1363558"/>
            <a:ext cx="2943237"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Key applications</a:t>
            </a:r>
          </a:p>
          <a:p>
            <a:pPr marL="182563" indent="-182563" defTabSz="914400" fontAlgn="base">
              <a:spcAft>
                <a:spcPct val="0"/>
              </a:spcAft>
              <a:defRPr/>
            </a:pPr>
            <a:r>
              <a:rPr lang="en-US" sz="1400" dirty="0"/>
              <a:t>Pricing/markdowns</a:t>
            </a:r>
          </a:p>
          <a:p>
            <a:pPr marL="182563" indent="-182563" defTabSz="914400" fontAlgn="base">
              <a:spcAft>
                <a:spcPct val="0"/>
              </a:spcAft>
              <a:defRPr/>
            </a:pPr>
            <a:r>
              <a:rPr lang="en-US" sz="1400" dirty="0"/>
              <a:t>Back of store operations</a:t>
            </a:r>
          </a:p>
          <a:p>
            <a:pPr marL="182563" indent="-182563" defTabSz="914400" fontAlgn="base">
              <a:spcAft>
                <a:spcPct val="0"/>
              </a:spcAft>
              <a:defRPr/>
            </a:pPr>
            <a:r>
              <a:rPr lang="en-US" sz="1400" dirty="0"/>
              <a:t>Task management</a:t>
            </a:r>
          </a:p>
        </p:txBody>
      </p:sp>
      <p:sp>
        <p:nvSpPr>
          <p:cNvPr id="4" name="TextBox 3">
            <a:extLst>
              <a:ext uri="{FF2B5EF4-FFF2-40B4-BE49-F238E27FC236}">
                <a16:creationId xmlns:a16="http://schemas.microsoft.com/office/drawing/2014/main" id="{5B175FC4-8031-E04E-B4E2-4A2100E6A632}"/>
              </a:ext>
            </a:extLst>
          </p:cNvPr>
          <p:cNvSpPr txBox="1"/>
          <p:nvPr/>
        </p:nvSpPr>
        <p:spPr>
          <a:xfrm>
            <a:off x="457200" y="1255634"/>
            <a:ext cx="8269426" cy="400110"/>
          </a:xfrm>
          <a:prstGeom prst="rect">
            <a:avLst/>
          </a:prstGeom>
          <a:noFill/>
        </p:spPr>
        <p:txBody>
          <a:bodyPr wrap="square" lIns="0" rtlCol="0">
            <a:spAutoFit/>
          </a:bodyPr>
          <a:lstStyle/>
          <a:p>
            <a:r>
              <a:rPr lang="en-US" sz="2000" b="1" dirty="0"/>
              <a:t>What can your retail workforce do with the WS50? </a:t>
            </a:r>
          </a:p>
        </p:txBody>
      </p:sp>
      <p:sp>
        <p:nvSpPr>
          <p:cNvPr id="15" name="TextBox 14">
            <a:extLst>
              <a:ext uri="{FF2B5EF4-FFF2-40B4-BE49-F238E27FC236}">
                <a16:creationId xmlns:a16="http://schemas.microsoft.com/office/drawing/2014/main" id="{4C40063E-0240-FA4D-99BC-B70BABDC0722}"/>
              </a:ext>
            </a:extLst>
          </p:cNvPr>
          <p:cNvSpPr txBox="1"/>
          <p:nvPr/>
        </p:nvSpPr>
        <p:spPr>
          <a:xfrm>
            <a:off x="775650" y="2926424"/>
            <a:ext cx="1683803" cy="1292662"/>
          </a:xfrm>
          <a:prstGeom prst="rect">
            <a:avLst/>
          </a:prstGeom>
          <a:noFill/>
        </p:spPr>
        <p:txBody>
          <a:bodyPr wrap="square" rtlCol="0">
            <a:spAutoFit/>
          </a:bodyPr>
          <a:lstStyle/>
          <a:p>
            <a:r>
              <a:rPr lang="en-US" sz="1300" dirty="0"/>
              <a:t>Store supervisors can push messages and tasks to any worker – without having to physically track anyone down</a:t>
            </a:r>
          </a:p>
        </p:txBody>
      </p:sp>
      <p:sp>
        <p:nvSpPr>
          <p:cNvPr id="42" name="TextBox 41">
            <a:extLst>
              <a:ext uri="{FF2B5EF4-FFF2-40B4-BE49-F238E27FC236}">
                <a16:creationId xmlns:a16="http://schemas.microsoft.com/office/drawing/2014/main" id="{1D03130A-1D1C-244E-B501-64790AD056D0}"/>
              </a:ext>
            </a:extLst>
          </p:cNvPr>
          <p:cNvSpPr txBox="1"/>
          <p:nvPr/>
        </p:nvSpPr>
        <p:spPr>
          <a:xfrm>
            <a:off x="7312231" y="3630724"/>
            <a:ext cx="1414395" cy="1292662"/>
          </a:xfrm>
          <a:prstGeom prst="rect">
            <a:avLst/>
          </a:prstGeom>
          <a:noFill/>
        </p:spPr>
        <p:txBody>
          <a:bodyPr wrap="square" rtlCol="0">
            <a:spAutoFit/>
          </a:bodyPr>
          <a:lstStyle/>
          <a:p>
            <a:r>
              <a:rPr lang="en-US" sz="1300" dirty="0"/>
              <a:t>Worker can receive an urgent task request and confirm completion</a:t>
            </a:r>
          </a:p>
        </p:txBody>
      </p:sp>
      <p:sp>
        <p:nvSpPr>
          <p:cNvPr id="43" name="TextBox 42">
            <a:extLst>
              <a:ext uri="{FF2B5EF4-FFF2-40B4-BE49-F238E27FC236}">
                <a16:creationId xmlns:a16="http://schemas.microsoft.com/office/drawing/2014/main" id="{4B73F431-CA5A-8546-AA7D-D67AFC736E29}"/>
              </a:ext>
            </a:extLst>
          </p:cNvPr>
          <p:cNvSpPr txBox="1"/>
          <p:nvPr/>
        </p:nvSpPr>
        <p:spPr>
          <a:xfrm>
            <a:off x="5966421" y="5325248"/>
            <a:ext cx="1816128" cy="692497"/>
          </a:xfrm>
          <a:prstGeom prst="rect">
            <a:avLst/>
          </a:prstGeom>
          <a:noFill/>
        </p:spPr>
        <p:txBody>
          <a:bodyPr wrap="square" rtlCol="0">
            <a:spAutoFit/>
          </a:bodyPr>
          <a:lstStyle/>
          <a:p>
            <a:r>
              <a:rPr lang="en-US" sz="1300" dirty="0"/>
              <a:t>Sales associate can perform price management tasks </a:t>
            </a:r>
          </a:p>
        </p:txBody>
      </p:sp>
      <p:sp>
        <p:nvSpPr>
          <p:cNvPr id="44" name="TextBox 43">
            <a:extLst>
              <a:ext uri="{FF2B5EF4-FFF2-40B4-BE49-F238E27FC236}">
                <a16:creationId xmlns:a16="http://schemas.microsoft.com/office/drawing/2014/main" id="{D346AB8B-B84F-CF45-B1C6-AB82F43B1BF4}"/>
              </a:ext>
            </a:extLst>
          </p:cNvPr>
          <p:cNvSpPr txBox="1"/>
          <p:nvPr/>
        </p:nvSpPr>
        <p:spPr>
          <a:xfrm>
            <a:off x="1896276" y="4819238"/>
            <a:ext cx="1545724" cy="892552"/>
          </a:xfrm>
          <a:prstGeom prst="rect">
            <a:avLst/>
          </a:prstGeom>
          <a:noFill/>
        </p:spPr>
        <p:txBody>
          <a:bodyPr wrap="square" rtlCol="0">
            <a:spAutoFit/>
          </a:bodyPr>
          <a:lstStyle/>
          <a:p>
            <a:r>
              <a:rPr lang="en-US" sz="1300" dirty="0"/>
              <a:t>Sales associate can contact the backroom via PTT to request an item </a:t>
            </a:r>
          </a:p>
        </p:txBody>
      </p:sp>
      <p:sp>
        <p:nvSpPr>
          <p:cNvPr id="45" name="Text Placeholder 6">
            <a:extLst>
              <a:ext uri="{FF2B5EF4-FFF2-40B4-BE49-F238E27FC236}">
                <a16:creationId xmlns:a16="http://schemas.microsoft.com/office/drawing/2014/main" id="{2D1849CC-16CC-E644-9FB0-D4E63DCC91C0}"/>
              </a:ext>
            </a:extLst>
          </p:cNvPr>
          <p:cNvSpPr txBox="1">
            <a:spLocks/>
          </p:cNvSpPr>
          <p:nvPr/>
        </p:nvSpPr>
        <p:spPr>
          <a:xfrm>
            <a:off x="9381744" y="3136392"/>
            <a:ext cx="2943237"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WS50 models</a:t>
            </a:r>
          </a:p>
          <a:p>
            <a:pPr marL="182563" indent="-182563" defTabSz="914400" fontAlgn="base">
              <a:spcAft>
                <a:spcPct val="0"/>
              </a:spcAft>
              <a:defRPr/>
            </a:pPr>
            <a:r>
              <a:rPr lang="en-US" sz="1400" dirty="0"/>
              <a:t>Wrist core </a:t>
            </a:r>
            <a:br>
              <a:rPr lang="en-US" sz="1400" dirty="0"/>
            </a:br>
            <a:r>
              <a:rPr lang="en-US" sz="1400" dirty="0"/>
              <a:t>(task management, communications)</a:t>
            </a:r>
          </a:p>
          <a:p>
            <a:pPr marL="182563" indent="-182563" defTabSz="914400" fontAlgn="base">
              <a:spcAft>
                <a:spcPct val="0"/>
              </a:spcAft>
              <a:defRPr/>
            </a:pPr>
            <a:r>
              <a:rPr lang="en-US" sz="1400" dirty="0"/>
              <a:t>Converged </a:t>
            </a:r>
            <a:br>
              <a:rPr lang="en-US" sz="1400" dirty="0"/>
            </a:br>
            <a:r>
              <a:rPr lang="en-US" sz="1400" dirty="0"/>
              <a:t>(scan-intensive workflows, task management, communications)</a:t>
            </a:r>
          </a:p>
        </p:txBody>
      </p:sp>
      <p:sp>
        <p:nvSpPr>
          <p:cNvPr id="46" name="TextBox 45">
            <a:extLst>
              <a:ext uri="{FF2B5EF4-FFF2-40B4-BE49-F238E27FC236}">
                <a16:creationId xmlns:a16="http://schemas.microsoft.com/office/drawing/2014/main" id="{8DBBD8EB-5E10-C248-9E31-7E569F7C2494}"/>
              </a:ext>
            </a:extLst>
          </p:cNvPr>
          <p:cNvSpPr txBox="1"/>
          <p:nvPr/>
        </p:nvSpPr>
        <p:spPr>
          <a:xfrm>
            <a:off x="5663396" y="2043785"/>
            <a:ext cx="2283688" cy="692497"/>
          </a:xfrm>
          <a:prstGeom prst="rect">
            <a:avLst/>
          </a:prstGeom>
          <a:noFill/>
        </p:spPr>
        <p:txBody>
          <a:bodyPr wrap="square" rtlCol="0">
            <a:spAutoFit/>
          </a:bodyPr>
          <a:lstStyle/>
          <a:p>
            <a:r>
              <a:rPr lang="en-US" sz="1300" dirty="0"/>
              <a:t>Worker can move inventory from the loading dock to the backroom or sales floor</a:t>
            </a:r>
          </a:p>
        </p:txBody>
      </p:sp>
      <p:pic>
        <p:nvPicPr>
          <p:cNvPr id="51" name="Picture 50">
            <a:extLst>
              <a:ext uri="{FF2B5EF4-FFF2-40B4-BE49-F238E27FC236}">
                <a16:creationId xmlns:a16="http://schemas.microsoft.com/office/drawing/2014/main" id="{224F4731-E343-3B49-84B3-8EE63CADD87A}"/>
              </a:ext>
            </a:extLst>
          </p:cNvPr>
          <p:cNvPicPr>
            <a:picLocks noChangeAspect="1"/>
          </p:cNvPicPr>
          <p:nvPr/>
        </p:nvPicPr>
        <p:blipFill rotWithShape="1">
          <a:blip r:embed="rId3"/>
          <a:srcRect l="2669" r="82656"/>
          <a:stretch/>
        </p:blipFill>
        <p:spPr>
          <a:xfrm>
            <a:off x="2268743" y="2654678"/>
            <a:ext cx="974487" cy="1836155"/>
          </a:xfrm>
          <a:prstGeom prst="rect">
            <a:avLst/>
          </a:prstGeom>
        </p:spPr>
      </p:pic>
      <p:pic>
        <p:nvPicPr>
          <p:cNvPr id="52" name="Picture 51">
            <a:extLst>
              <a:ext uri="{FF2B5EF4-FFF2-40B4-BE49-F238E27FC236}">
                <a16:creationId xmlns:a16="http://schemas.microsoft.com/office/drawing/2014/main" id="{CF5C5CD3-E5D3-E349-AAE3-B37BBD8DE32C}"/>
              </a:ext>
            </a:extLst>
          </p:cNvPr>
          <p:cNvPicPr>
            <a:picLocks noChangeAspect="1"/>
          </p:cNvPicPr>
          <p:nvPr/>
        </p:nvPicPr>
        <p:blipFill rotWithShape="1">
          <a:blip r:embed="rId3"/>
          <a:srcRect l="21709" r="63616"/>
          <a:stretch/>
        </p:blipFill>
        <p:spPr>
          <a:xfrm>
            <a:off x="3354060" y="4514498"/>
            <a:ext cx="805361" cy="1517484"/>
          </a:xfrm>
          <a:prstGeom prst="rect">
            <a:avLst/>
          </a:prstGeom>
        </p:spPr>
      </p:pic>
      <p:pic>
        <p:nvPicPr>
          <p:cNvPr id="53" name="Picture 52">
            <a:extLst>
              <a:ext uri="{FF2B5EF4-FFF2-40B4-BE49-F238E27FC236}">
                <a16:creationId xmlns:a16="http://schemas.microsoft.com/office/drawing/2014/main" id="{4289D156-6C20-764A-BE4A-BD8E7BD6576E}"/>
              </a:ext>
            </a:extLst>
          </p:cNvPr>
          <p:cNvPicPr>
            <a:picLocks noChangeAspect="1"/>
          </p:cNvPicPr>
          <p:nvPr/>
        </p:nvPicPr>
        <p:blipFill rotWithShape="1">
          <a:blip r:embed="rId3"/>
          <a:srcRect l="21709" r="63616"/>
          <a:stretch/>
        </p:blipFill>
        <p:spPr>
          <a:xfrm>
            <a:off x="5216116" y="4745492"/>
            <a:ext cx="805361" cy="1517484"/>
          </a:xfrm>
          <a:prstGeom prst="rect">
            <a:avLst/>
          </a:prstGeom>
        </p:spPr>
      </p:pic>
      <p:pic>
        <p:nvPicPr>
          <p:cNvPr id="54" name="Picture 53">
            <a:extLst>
              <a:ext uri="{FF2B5EF4-FFF2-40B4-BE49-F238E27FC236}">
                <a16:creationId xmlns:a16="http://schemas.microsoft.com/office/drawing/2014/main" id="{B975E33A-D6A4-AA48-96F5-811BFE5A9E22}"/>
              </a:ext>
            </a:extLst>
          </p:cNvPr>
          <p:cNvPicPr>
            <a:picLocks noChangeAspect="1"/>
          </p:cNvPicPr>
          <p:nvPr/>
        </p:nvPicPr>
        <p:blipFill rotWithShape="1">
          <a:blip r:embed="rId3"/>
          <a:srcRect l="81905" r="3420"/>
          <a:stretch/>
        </p:blipFill>
        <p:spPr>
          <a:xfrm>
            <a:off x="6535630" y="3518313"/>
            <a:ext cx="805361" cy="1517484"/>
          </a:xfrm>
          <a:prstGeom prst="rect">
            <a:avLst/>
          </a:prstGeom>
        </p:spPr>
      </p:pic>
      <p:pic>
        <p:nvPicPr>
          <p:cNvPr id="55" name="Picture 54">
            <a:extLst>
              <a:ext uri="{FF2B5EF4-FFF2-40B4-BE49-F238E27FC236}">
                <a16:creationId xmlns:a16="http://schemas.microsoft.com/office/drawing/2014/main" id="{5B7B240D-C19D-A54A-BEBF-4FFF844222D9}"/>
              </a:ext>
            </a:extLst>
          </p:cNvPr>
          <p:cNvPicPr>
            <a:picLocks noChangeAspect="1"/>
          </p:cNvPicPr>
          <p:nvPr/>
        </p:nvPicPr>
        <p:blipFill rotWithShape="1">
          <a:blip r:embed="rId3"/>
          <a:srcRect l="37223" r="41005"/>
          <a:stretch/>
        </p:blipFill>
        <p:spPr>
          <a:xfrm>
            <a:off x="4516919" y="1799075"/>
            <a:ext cx="1108770" cy="1408176"/>
          </a:xfrm>
          <a:prstGeom prst="rect">
            <a:avLst/>
          </a:prstGeom>
        </p:spPr>
      </p:pic>
      <p:grpSp>
        <p:nvGrpSpPr>
          <p:cNvPr id="16" name="Group 15">
            <a:extLst>
              <a:ext uri="{FF2B5EF4-FFF2-40B4-BE49-F238E27FC236}">
                <a16:creationId xmlns:a16="http://schemas.microsoft.com/office/drawing/2014/main" id="{B9B8D7B1-AB91-E84B-BD07-DC9A69DE312F}"/>
              </a:ext>
            </a:extLst>
          </p:cNvPr>
          <p:cNvGrpSpPr/>
          <p:nvPr/>
        </p:nvGrpSpPr>
        <p:grpSpPr>
          <a:xfrm>
            <a:off x="1897560" y="823193"/>
            <a:ext cx="6539505" cy="6664317"/>
            <a:chOff x="1897560" y="823193"/>
            <a:chExt cx="6539505" cy="6664317"/>
          </a:xfrm>
        </p:grpSpPr>
        <p:grpSp>
          <p:nvGrpSpPr>
            <p:cNvPr id="5" name="Group 4">
              <a:extLst>
                <a:ext uri="{FF2B5EF4-FFF2-40B4-BE49-F238E27FC236}">
                  <a16:creationId xmlns:a16="http://schemas.microsoft.com/office/drawing/2014/main" id="{58220F50-DEE0-5945-834C-BA89CCD16669}"/>
                </a:ext>
              </a:extLst>
            </p:cNvPr>
            <p:cNvGrpSpPr/>
            <p:nvPr/>
          </p:nvGrpSpPr>
          <p:grpSpPr>
            <a:xfrm>
              <a:off x="1921066" y="2179438"/>
              <a:ext cx="5417812" cy="4631848"/>
              <a:chOff x="987011" y="2179438"/>
              <a:chExt cx="5417812" cy="4631848"/>
            </a:xfrm>
          </p:grpSpPr>
          <p:sp>
            <p:nvSpPr>
              <p:cNvPr id="56" name="Arc 55">
                <a:extLst>
                  <a:ext uri="{FF2B5EF4-FFF2-40B4-BE49-F238E27FC236}">
                    <a16:creationId xmlns:a16="http://schemas.microsoft.com/office/drawing/2014/main" id="{6A95A5F1-EDD0-AB4A-A62E-2B0B4E441F10}"/>
                  </a:ext>
                </a:extLst>
              </p:cNvPr>
              <p:cNvSpPr/>
              <p:nvPr/>
            </p:nvSpPr>
            <p:spPr>
              <a:xfrm rot="18000000">
                <a:off x="4617077" y="4390981"/>
                <a:ext cx="1787746" cy="1787746"/>
              </a:xfrm>
              <a:prstGeom prst="arc">
                <a:avLst>
                  <a:gd name="adj1" fmla="val 16200000"/>
                  <a:gd name="adj2" fmla="val 2043061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Arc 56">
                <a:extLst>
                  <a:ext uri="{FF2B5EF4-FFF2-40B4-BE49-F238E27FC236}">
                    <a16:creationId xmlns:a16="http://schemas.microsoft.com/office/drawing/2014/main" id="{B02E183E-191F-DD41-8FF1-4559C9983011}"/>
                  </a:ext>
                </a:extLst>
              </p:cNvPr>
              <p:cNvSpPr/>
              <p:nvPr/>
            </p:nvSpPr>
            <p:spPr>
              <a:xfrm rot="1584068">
                <a:off x="987011" y="3146516"/>
                <a:ext cx="3664770" cy="3664770"/>
              </a:xfrm>
              <a:prstGeom prst="arc">
                <a:avLst>
                  <a:gd name="adj1" fmla="val 13357016"/>
                  <a:gd name="adj2" fmla="val 19607710"/>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9" name="Arc 58">
                <a:extLst>
                  <a:ext uri="{FF2B5EF4-FFF2-40B4-BE49-F238E27FC236}">
                    <a16:creationId xmlns:a16="http://schemas.microsoft.com/office/drawing/2014/main" id="{C046E85C-E07D-9142-8774-1348B7BE5297}"/>
                  </a:ext>
                </a:extLst>
              </p:cNvPr>
              <p:cNvSpPr/>
              <p:nvPr/>
            </p:nvSpPr>
            <p:spPr>
              <a:xfrm rot="2246206">
                <a:off x="2635418" y="4394306"/>
                <a:ext cx="2067047" cy="2067047"/>
              </a:xfrm>
              <a:prstGeom prst="arc">
                <a:avLst>
                  <a:gd name="adj1" fmla="val 11368729"/>
                  <a:gd name="adj2" fmla="val 1717123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0" name="Arc 59">
                <a:extLst>
                  <a:ext uri="{FF2B5EF4-FFF2-40B4-BE49-F238E27FC236}">
                    <a16:creationId xmlns:a16="http://schemas.microsoft.com/office/drawing/2014/main" id="{011B88F3-9D46-2641-B430-6A817467EADC}"/>
                  </a:ext>
                </a:extLst>
              </p:cNvPr>
              <p:cNvSpPr/>
              <p:nvPr/>
            </p:nvSpPr>
            <p:spPr>
              <a:xfrm rot="6965839">
                <a:off x="1339524" y="2555729"/>
                <a:ext cx="3096609" cy="2344028"/>
              </a:xfrm>
              <a:prstGeom prst="arc">
                <a:avLst>
                  <a:gd name="adj1" fmla="val 13208867"/>
                  <a:gd name="adj2" fmla="val 19516180"/>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Arc 61">
                <a:extLst>
                  <a:ext uri="{FF2B5EF4-FFF2-40B4-BE49-F238E27FC236}">
                    <a16:creationId xmlns:a16="http://schemas.microsoft.com/office/drawing/2014/main" id="{F6712B0C-729C-2A4A-B9D7-EEDD2645990F}"/>
                  </a:ext>
                </a:extLst>
              </p:cNvPr>
              <p:cNvSpPr/>
              <p:nvPr/>
            </p:nvSpPr>
            <p:spPr>
              <a:xfrm rot="18381069">
                <a:off x="1706668" y="2347968"/>
                <a:ext cx="3359940" cy="3359941"/>
              </a:xfrm>
              <a:prstGeom prst="arc">
                <a:avLst>
                  <a:gd name="adj1" fmla="val 16308960"/>
                  <a:gd name="adj2" fmla="val 19911173"/>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0" name="Arc 69">
              <a:extLst>
                <a:ext uri="{FF2B5EF4-FFF2-40B4-BE49-F238E27FC236}">
                  <a16:creationId xmlns:a16="http://schemas.microsoft.com/office/drawing/2014/main" id="{B5D2FD5E-BF01-0946-BF8B-ED65F75215CC}"/>
                </a:ext>
              </a:extLst>
            </p:cNvPr>
            <p:cNvSpPr/>
            <p:nvPr/>
          </p:nvSpPr>
          <p:spPr>
            <a:xfrm rot="322533">
              <a:off x="2314361" y="3222360"/>
              <a:ext cx="4795383" cy="4265150"/>
            </a:xfrm>
            <a:prstGeom prst="arc">
              <a:avLst>
                <a:gd name="adj1" fmla="val 13005268"/>
                <a:gd name="adj2" fmla="val 1927643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Arc 70">
              <a:extLst>
                <a:ext uri="{FF2B5EF4-FFF2-40B4-BE49-F238E27FC236}">
                  <a16:creationId xmlns:a16="http://schemas.microsoft.com/office/drawing/2014/main" id="{9F254BFC-C6B7-DE44-9E93-3A17334D6239}"/>
                </a:ext>
              </a:extLst>
            </p:cNvPr>
            <p:cNvSpPr/>
            <p:nvPr/>
          </p:nvSpPr>
          <p:spPr>
            <a:xfrm rot="904535">
              <a:off x="1897560" y="3966719"/>
              <a:ext cx="1787746" cy="1787746"/>
            </a:xfrm>
            <a:prstGeom prst="arc">
              <a:avLst>
                <a:gd name="adj1" fmla="val 16200000"/>
                <a:gd name="adj2" fmla="val 19425348"/>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Arc 71">
              <a:extLst>
                <a:ext uri="{FF2B5EF4-FFF2-40B4-BE49-F238E27FC236}">
                  <a16:creationId xmlns:a16="http://schemas.microsoft.com/office/drawing/2014/main" id="{C1900A8D-79AB-764C-8E60-90B40F7FB3E7}"/>
                </a:ext>
              </a:extLst>
            </p:cNvPr>
            <p:cNvSpPr/>
            <p:nvPr/>
          </p:nvSpPr>
          <p:spPr>
            <a:xfrm rot="11026960">
              <a:off x="5077125" y="823193"/>
              <a:ext cx="3359940" cy="3359941"/>
            </a:xfrm>
            <a:prstGeom prst="arc">
              <a:avLst>
                <a:gd name="adj1" fmla="val 16308960"/>
                <a:gd name="adj2" fmla="val 20093131"/>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28503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4C02120-8261-AF4B-A2D0-094A6BAB3CC2}"/>
              </a:ext>
            </a:extLst>
          </p:cNvPr>
          <p:cNvGrpSpPr/>
          <p:nvPr/>
        </p:nvGrpSpPr>
        <p:grpSpPr>
          <a:xfrm rot="10800000">
            <a:off x="8750001" y="1255634"/>
            <a:ext cx="492028" cy="5124434"/>
            <a:chOff x="5029196" y="1532709"/>
            <a:chExt cx="4428312" cy="5325291"/>
          </a:xfrm>
        </p:grpSpPr>
        <p:sp>
          <p:nvSpPr>
            <p:cNvPr id="57" name="Rectangle 56">
              <a:extLst>
                <a:ext uri="{FF2B5EF4-FFF2-40B4-BE49-F238E27FC236}">
                  <a16:creationId xmlns:a16="http://schemas.microsoft.com/office/drawing/2014/main" id="{6DCEB431-1930-934A-BEBB-64644B742BEB}"/>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4F4E443-7752-BB41-A21A-858EAB7256AE}"/>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7EED7CA3-CB71-CA47-8C54-6FA2A8DD2873}"/>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10041971" y="5630302"/>
            <a:ext cx="2161325" cy="1251650"/>
          </a:xfrm>
          <a:prstGeom prst="rtTriangle">
            <a:avLst/>
          </a:prstGeom>
          <a:gradFill flip="none" rotWithShape="1">
            <a:gsLst>
              <a:gs pos="100000">
                <a:srgbClr val="00FFFF"/>
              </a:gs>
              <a:gs pos="0">
                <a:schemeClr val="accent1"/>
              </a:gs>
            </a:gsLst>
            <a:lin ang="10800000" scaled="0"/>
            <a:tileRect/>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4"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50000"/>
                  </a:schemeClr>
                </a:solidFill>
                <a:ea typeface="Avenir" charset="0"/>
                <a:cs typeface="Avenir" charset="0"/>
              </a:rPr>
              <a:pPr algn="ctr" eaLnBrk="1" hangingPunct="1"/>
              <a:t>18</a:t>
            </a:fld>
            <a:endParaRPr lang="en-US" altLang="en-US" sz="800" dirty="0">
              <a:solidFill>
                <a:schemeClr val="bg1">
                  <a:lumMod val="50000"/>
                </a:schemeClr>
              </a:solidFill>
              <a:ea typeface="Avenir" charset="0"/>
              <a:cs typeface="Avenir" charset="0"/>
            </a:endParaRPr>
          </a:p>
        </p:txBody>
      </p:sp>
      <p:grpSp>
        <p:nvGrpSpPr>
          <p:cNvPr id="30" name="Group 29">
            <a:extLst>
              <a:ext uri="{FF2B5EF4-FFF2-40B4-BE49-F238E27FC236}">
                <a16:creationId xmlns:a16="http://schemas.microsoft.com/office/drawing/2014/main" id="{9D41D5CE-4393-6340-870E-664FDF0AFC3D}"/>
              </a:ext>
            </a:extLst>
          </p:cNvPr>
          <p:cNvGrpSpPr/>
          <p:nvPr/>
        </p:nvGrpSpPr>
        <p:grpSpPr>
          <a:xfrm>
            <a:off x="2892120" y="397664"/>
            <a:ext cx="9309422" cy="552306"/>
            <a:chOff x="2085737" y="397664"/>
            <a:chExt cx="9309422" cy="552306"/>
          </a:xfrm>
        </p:grpSpPr>
        <p:sp>
          <p:nvSpPr>
            <p:cNvPr id="31" name="Parallelogram 30">
              <a:extLst>
                <a:ext uri="{FF2B5EF4-FFF2-40B4-BE49-F238E27FC236}">
                  <a16:creationId xmlns:a16="http://schemas.microsoft.com/office/drawing/2014/main" id="{90C9A095-8014-924E-8DFF-F628452D34ED}"/>
                </a:ext>
              </a:extLst>
            </p:cNvPr>
            <p:cNvSpPr/>
            <p:nvPr userDrawn="1"/>
          </p:nvSpPr>
          <p:spPr>
            <a:xfrm rot="10800000">
              <a:off x="2085737" y="397664"/>
              <a:ext cx="9295134" cy="552306"/>
            </a:xfrm>
            <a:prstGeom prst="parallelogram">
              <a:avLst>
                <a:gd name="adj" fmla="val 76451"/>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arallelogram 31">
              <a:extLst>
                <a:ext uri="{FF2B5EF4-FFF2-40B4-BE49-F238E27FC236}">
                  <a16:creationId xmlns:a16="http://schemas.microsoft.com/office/drawing/2014/main" id="{FBDB3797-CB08-0E4B-A59A-A9B4D19788F6}"/>
                </a:ext>
              </a:extLst>
            </p:cNvPr>
            <p:cNvSpPr/>
            <p:nvPr/>
          </p:nvSpPr>
          <p:spPr>
            <a:xfrm rot="10800000">
              <a:off x="10893271" y="397664"/>
              <a:ext cx="501888" cy="552306"/>
            </a:xfrm>
            <a:prstGeom prst="parallelogram">
              <a:avLst>
                <a:gd name="adj" fmla="val 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40FFEEAB-9E9C-204E-B590-5A165AB7E05D}"/>
              </a:ext>
            </a:extLst>
          </p:cNvPr>
          <p:cNvGrpSpPr/>
          <p:nvPr/>
        </p:nvGrpSpPr>
        <p:grpSpPr>
          <a:xfrm>
            <a:off x="0" y="397665"/>
            <a:ext cx="3212481" cy="552872"/>
            <a:chOff x="-2258312" y="396875"/>
            <a:chExt cx="3213319" cy="553016"/>
          </a:xfrm>
          <a:solidFill>
            <a:schemeClr val="accent1"/>
          </a:solidFill>
        </p:grpSpPr>
        <p:sp>
          <p:nvSpPr>
            <p:cNvPr id="34" name="Rectangle 33">
              <a:extLst>
                <a:ext uri="{FF2B5EF4-FFF2-40B4-BE49-F238E27FC236}">
                  <a16:creationId xmlns:a16="http://schemas.microsoft.com/office/drawing/2014/main" id="{E14708A8-87F0-9345-AD6C-D91B959BE1CD}"/>
                </a:ext>
              </a:extLst>
            </p:cNvPr>
            <p:cNvSpPr/>
            <p:nvPr userDrawn="1"/>
          </p:nvSpPr>
          <p:spPr>
            <a:xfrm>
              <a:off x="-2258312" y="397441"/>
              <a:ext cx="2787872"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5" name="Right Triangle 34">
              <a:extLst>
                <a:ext uri="{FF2B5EF4-FFF2-40B4-BE49-F238E27FC236}">
                  <a16:creationId xmlns:a16="http://schemas.microsoft.com/office/drawing/2014/main" id="{EBAC43D2-7768-9E4B-B1C8-01F183BDB705}"/>
                </a:ext>
              </a:extLst>
            </p:cNvPr>
            <p:cNvSpPr/>
            <p:nvPr userDrawn="1"/>
          </p:nvSpPr>
          <p:spPr>
            <a:xfrm rot="5400000">
              <a:off x="466056" y="460375"/>
              <a:ext cx="552451" cy="42545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itle 39">
            <a:extLst>
              <a:ext uri="{FF2B5EF4-FFF2-40B4-BE49-F238E27FC236}">
                <a16:creationId xmlns:a16="http://schemas.microsoft.com/office/drawing/2014/main" id="{107D42A2-62F2-664D-AB6D-2EF2342D7438}"/>
              </a:ext>
            </a:extLst>
          </p:cNvPr>
          <p:cNvSpPr txBox="1">
            <a:spLocks/>
          </p:cNvSpPr>
          <p:nvPr/>
        </p:nvSpPr>
        <p:spPr>
          <a:xfrm>
            <a:off x="460138" y="458816"/>
            <a:ext cx="2431982" cy="49115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Verticals</a:t>
            </a:r>
          </a:p>
        </p:txBody>
      </p:sp>
      <p:sp>
        <p:nvSpPr>
          <p:cNvPr id="37" name="Text Placeholder 25">
            <a:extLst>
              <a:ext uri="{FF2B5EF4-FFF2-40B4-BE49-F238E27FC236}">
                <a16:creationId xmlns:a16="http://schemas.microsoft.com/office/drawing/2014/main" id="{30ADD0CC-ED1A-6043-9B84-0C44998A993A}"/>
              </a:ext>
            </a:extLst>
          </p:cNvPr>
          <p:cNvSpPr txBox="1">
            <a:spLocks/>
          </p:cNvSpPr>
          <p:nvPr/>
        </p:nvSpPr>
        <p:spPr>
          <a:xfrm>
            <a:off x="3352076" y="458104"/>
            <a:ext cx="8882788" cy="360044"/>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Hospitality</a:t>
            </a:r>
          </a:p>
        </p:txBody>
      </p:sp>
      <p:sp>
        <p:nvSpPr>
          <p:cNvPr id="38" name="Text Placeholder 6">
            <a:extLst>
              <a:ext uri="{FF2B5EF4-FFF2-40B4-BE49-F238E27FC236}">
                <a16:creationId xmlns:a16="http://schemas.microsoft.com/office/drawing/2014/main" id="{10E048A5-F021-904C-AACF-0CD4A895F128}"/>
              </a:ext>
            </a:extLst>
          </p:cNvPr>
          <p:cNvSpPr txBox="1">
            <a:spLocks/>
          </p:cNvSpPr>
          <p:nvPr/>
        </p:nvSpPr>
        <p:spPr>
          <a:xfrm>
            <a:off x="9381744" y="1363558"/>
            <a:ext cx="2943237" cy="2036192"/>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Key applications</a:t>
            </a:r>
          </a:p>
          <a:p>
            <a:r>
              <a:rPr lang="en-US" sz="1400" dirty="0">
                <a:solidFill>
                  <a:srgbClr val="221E1F"/>
                </a:solidFill>
                <a:latin typeface="Helvetica" pitchFamily="2" charset="0"/>
              </a:rPr>
              <a:t>Food service: restaurant servers; room service</a:t>
            </a:r>
          </a:p>
          <a:p>
            <a:pPr marL="182563" indent="-182563" defTabSz="914400" fontAlgn="base">
              <a:spcAft>
                <a:spcPct val="0"/>
              </a:spcAft>
              <a:defRPr/>
            </a:pPr>
            <a:r>
              <a:rPr lang="en-US" sz="1400" dirty="0"/>
              <a:t>Housekeeping</a:t>
            </a:r>
          </a:p>
          <a:p>
            <a:pPr marL="182563" indent="-182563" defTabSz="914400" fontAlgn="base">
              <a:spcAft>
                <a:spcPct val="0"/>
              </a:spcAft>
              <a:defRPr/>
            </a:pPr>
            <a:r>
              <a:rPr lang="en-US" sz="1400" dirty="0"/>
              <a:t>Janitorial service</a:t>
            </a:r>
          </a:p>
        </p:txBody>
      </p:sp>
      <p:sp>
        <p:nvSpPr>
          <p:cNvPr id="4" name="TextBox 3">
            <a:extLst>
              <a:ext uri="{FF2B5EF4-FFF2-40B4-BE49-F238E27FC236}">
                <a16:creationId xmlns:a16="http://schemas.microsoft.com/office/drawing/2014/main" id="{5B175FC4-8031-E04E-B4E2-4A2100E6A632}"/>
              </a:ext>
            </a:extLst>
          </p:cNvPr>
          <p:cNvSpPr txBox="1"/>
          <p:nvPr/>
        </p:nvSpPr>
        <p:spPr>
          <a:xfrm>
            <a:off x="460138" y="1255634"/>
            <a:ext cx="8284868" cy="400110"/>
          </a:xfrm>
          <a:prstGeom prst="rect">
            <a:avLst/>
          </a:prstGeom>
          <a:noFill/>
        </p:spPr>
        <p:txBody>
          <a:bodyPr wrap="square" lIns="0" rtlCol="0">
            <a:spAutoFit/>
          </a:bodyPr>
          <a:lstStyle/>
          <a:p>
            <a:r>
              <a:rPr lang="en-US" sz="2000" b="1" dirty="0"/>
              <a:t>What can your hospitality workforce do with the WS50? </a:t>
            </a:r>
          </a:p>
        </p:txBody>
      </p:sp>
      <p:sp>
        <p:nvSpPr>
          <p:cNvPr id="15" name="TextBox 14">
            <a:extLst>
              <a:ext uri="{FF2B5EF4-FFF2-40B4-BE49-F238E27FC236}">
                <a16:creationId xmlns:a16="http://schemas.microsoft.com/office/drawing/2014/main" id="{4C40063E-0240-FA4D-99BC-B70BABDC0722}"/>
              </a:ext>
            </a:extLst>
          </p:cNvPr>
          <p:cNvSpPr txBox="1"/>
          <p:nvPr/>
        </p:nvSpPr>
        <p:spPr>
          <a:xfrm>
            <a:off x="681885" y="3570585"/>
            <a:ext cx="1554752" cy="1092607"/>
          </a:xfrm>
          <a:prstGeom prst="rect">
            <a:avLst/>
          </a:prstGeom>
          <a:noFill/>
        </p:spPr>
        <p:txBody>
          <a:bodyPr wrap="square" rtlCol="0">
            <a:spAutoFit/>
          </a:bodyPr>
          <a:lstStyle/>
          <a:p>
            <a:r>
              <a:rPr lang="en-US" sz="1300" dirty="0"/>
              <a:t>The front desk can push messages and tasks to any worker throughout the facility </a:t>
            </a:r>
          </a:p>
        </p:txBody>
      </p:sp>
      <p:sp>
        <p:nvSpPr>
          <p:cNvPr id="43" name="TextBox 42">
            <a:extLst>
              <a:ext uri="{FF2B5EF4-FFF2-40B4-BE49-F238E27FC236}">
                <a16:creationId xmlns:a16="http://schemas.microsoft.com/office/drawing/2014/main" id="{4B73F431-CA5A-8546-AA7D-D67AFC736E29}"/>
              </a:ext>
            </a:extLst>
          </p:cNvPr>
          <p:cNvSpPr txBox="1"/>
          <p:nvPr/>
        </p:nvSpPr>
        <p:spPr>
          <a:xfrm>
            <a:off x="6669468" y="4800764"/>
            <a:ext cx="2075538" cy="692497"/>
          </a:xfrm>
          <a:prstGeom prst="rect">
            <a:avLst/>
          </a:prstGeom>
          <a:noFill/>
        </p:spPr>
        <p:txBody>
          <a:bodyPr wrap="square" rtlCol="0">
            <a:spAutoFit/>
          </a:bodyPr>
          <a:lstStyle/>
          <a:p>
            <a:r>
              <a:rPr lang="en-US" sz="1300" dirty="0"/>
              <a:t>Housekeeping contacts maintenance via PTT for help with a leaky sink</a:t>
            </a:r>
          </a:p>
        </p:txBody>
      </p:sp>
      <p:sp>
        <p:nvSpPr>
          <p:cNvPr id="44" name="TextBox 43">
            <a:extLst>
              <a:ext uri="{FF2B5EF4-FFF2-40B4-BE49-F238E27FC236}">
                <a16:creationId xmlns:a16="http://schemas.microsoft.com/office/drawing/2014/main" id="{D346AB8B-B84F-CF45-B1C6-AB82F43B1BF4}"/>
              </a:ext>
            </a:extLst>
          </p:cNvPr>
          <p:cNvSpPr txBox="1"/>
          <p:nvPr/>
        </p:nvSpPr>
        <p:spPr>
          <a:xfrm>
            <a:off x="4674144" y="1954175"/>
            <a:ext cx="2843273" cy="492443"/>
          </a:xfrm>
          <a:prstGeom prst="rect">
            <a:avLst/>
          </a:prstGeom>
          <a:noFill/>
        </p:spPr>
        <p:txBody>
          <a:bodyPr wrap="square" rtlCol="0">
            <a:spAutoFit/>
          </a:bodyPr>
          <a:lstStyle/>
          <a:p>
            <a:r>
              <a:rPr lang="en-US" sz="1300" dirty="0"/>
              <a:t>Front desk contacts the bellman for urgent help with guest luggage</a:t>
            </a:r>
          </a:p>
        </p:txBody>
      </p:sp>
      <p:sp>
        <p:nvSpPr>
          <p:cNvPr id="46" name="TextBox 45">
            <a:extLst>
              <a:ext uri="{FF2B5EF4-FFF2-40B4-BE49-F238E27FC236}">
                <a16:creationId xmlns:a16="http://schemas.microsoft.com/office/drawing/2014/main" id="{8DBBD8EB-5E10-C248-9E31-7E569F7C2494}"/>
              </a:ext>
            </a:extLst>
          </p:cNvPr>
          <p:cNvSpPr txBox="1"/>
          <p:nvPr/>
        </p:nvSpPr>
        <p:spPr>
          <a:xfrm>
            <a:off x="1177946" y="5197617"/>
            <a:ext cx="2121828" cy="892552"/>
          </a:xfrm>
          <a:prstGeom prst="rect">
            <a:avLst/>
          </a:prstGeom>
          <a:noFill/>
        </p:spPr>
        <p:txBody>
          <a:bodyPr wrap="square" rtlCol="0">
            <a:spAutoFit/>
          </a:bodyPr>
          <a:lstStyle/>
          <a:p>
            <a:r>
              <a:rPr lang="en-US" sz="1300" dirty="0"/>
              <a:t>Housekeeping receives an urgent request for guest towels and confirms task completion</a:t>
            </a:r>
          </a:p>
        </p:txBody>
      </p:sp>
      <p:sp>
        <p:nvSpPr>
          <p:cNvPr id="47" name="TextBox 46">
            <a:extLst>
              <a:ext uri="{FF2B5EF4-FFF2-40B4-BE49-F238E27FC236}">
                <a16:creationId xmlns:a16="http://schemas.microsoft.com/office/drawing/2014/main" id="{8DA3D777-7C85-A742-9CCD-A1BF3DB2652D}"/>
              </a:ext>
            </a:extLst>
          </p:cNvPr>
          <p:cNvSpPr txBox="1"/>
          <p:nvPr/>
        </p:nvSpPr>
        <p:spPr>
          <a:xfrm>
            <a:off x="7039758" y="3070847"/>
            <a:ext cx="1566038" cy="1092607"/>
          </a:xfrm>
          <a:prstGeom prst="rect">
            <a:avLst/>
          </a:prstGeom>
          <a:noFill/>
        </p:spPr>
        <p:txBody>
          <a:bodyPr wrap="square" rtlCol="0">
            <a:spAutoFit/>
          </a:bodyPr>
          <a:lstStyle/>
          <a:p>
            <a:r>
              <a:rPr lang="en-US" sz="1300" dirty="0"/>
              <a:t>Food service worker receives on-screen delivery instructions for room service</a:t>
            </a:r>
          </a:p>
        </p:txBody>
      </p:sp>
      <p:sp>
        <p:nvSpPr>
          <p:cNvPr id="27" name="Text Placeholder 6">
            <a:extLst>
              <a:ext uri="{FF2B5EF4-FFF2-40B4-BE49-F238E27FC236}">
                <a16:creationId xmlns:a16="http://schemas.microsoft.com/office/drawing/2014/main" id="{EDC2895A-9E82-A94A-B101-3F7127D3B6F3}"/>
              </a:ext>
            </a:extLst>
          </p:cNvPr>
          <p:cNvSpPr txBox="1">
            <a:spLocks/>
          </p:cNvSpPr>
          <p:nvPr/>
        </p:nvSpPr>
        <p:spPr>
          <a:xfrm>
            <a:off x="9381744" y="3137322"/>
            <a:ext cx="2408027" cy="3242746"/>
          </a:xfrm>
          <a:prstGeom prst="rect">
            <a:avLst/>
          </a:prstGeom>
        </p:spPr>
        <p:txBody>
          <a:bodyPr vert="horz" lIns="182880" tIns="182880" rIns="182880" bIns="22860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defTabSz="914400" fontAlgn="base">
              <a:spcAft>
                <a:spcPct val="0"/>
              </a:spcAft>
              <a:buNone/>
              <a:defRPr/>
            </a:pPr>
            <a:r>
              <a:rPr lang="en-US" sz="1600" b="1" dirty="0">
                <a:solidFill>
                  <a:srgbClr val="0073E6"/>
                </a:solidFill>
              </a:rPr>
              <a:t>WS50 models</a:t>
            </a:r>
          </a:p>
          <a:p>
            <a:pPr marL="182563" indent="-182563" defTabSz="914400" fontAlgn="base">
              <a:spcAft>
                <a:spcPct val="0"/>
              </a:spcAft>
              <a:defRPr/>
            </a:pPr>
            <a:r>
              <a:rPr lang="en-US" sz="1400" dirty="0"/>
              <a:t>Wrist core </a:t>
            </a:r>
            <a:br>
              <a:rPr lang="en-US" sz="1400" dirty="0"/>
            </a:br>
            <a:r>
              <a:rPr lang="en-US" sz="1400" dirty="0"/>
              <a:t>(task management, monitoring, communications)</a:t>
            </a:r>
          </a:p>
          <a:p>
            <a:pPr marL="182563" indent="-182563" defTabSz="914400" fontAlgn="base">
              <a:spcAft>
                <a:spcPct val="0"/>
              </a:spcAft>
              <a:defRPr/>
            </a:pPr>
            <a:r>
              <a:rPr lang="en-US" sz="1400" dirty="0"/>
              <a:t>Converged </a:t>
            </a:r>
            <a:br>
              <a:rPr lang="en-US" sz="1400" dirty="0"/>
            </a:br>
            <a:r>
              <a:rPr lang="en-US" sz="1400" dirty="0"/>
              <a:t>(scan-intensive workflows, task management, communications)</a:t>
            </a:r>
          </a:p>
        </p:txBody>
      </p:sp>
      <p:grpSp>
        <p:nvGrpSpPr>
          <p:cNvPr id="85" name="Group 84">
            <a:extLst>
              <a:ext uri="{FF2B5EF4-FFF2-40B4-BE49-F238E27FC236}">
                <a16:creationId xmlns:a16="http://schemas.microsoft.com/office/drawing/2014/main" id="{E42F3192-FA9E-904C-A670-6F96A871A9EA}"/>
              </a:ext>
            </a:extLst>
          </p:cNvPr>
          <p:cNvGrpSpPr/>
          <p:nvPr/>
        </p:nvGrpSpPr>
        <p:grpSpPr>
          <a:xfrm>
            <a:off x="1765866" y="1812911"/>
            <a:ext cx="6157625" cy="5690326"/>
            <a:chOff x="1433377" y="1578862"/>
            <a:chExt cx="6908283" cy="6384017"/>
          </a:xfrm>
        </p:grpSpPr>
        <p:grpSp>
          <p:nvGrpSpPr>
            <p:cNvPr id="84" name="Group 83">
              <a:extLst>
                <a:ext uri="{FF2B5EF4-FFF2-40B4-BE49-F238E27FC236}">
                  <a16:creationId xmlns:a16="http://schemas.microsoft.com/office/drawing/2014/main" id="{65A0BA90-BFE4-E745-85FF-8187B462DAAB}"/>
                </a:ext>
              </a:extLst>
            </p:cNvPr>
            <p:cNvGrpSpPr/>
            <p:nvPr/>
          </p:nvGrpSpPr>
          <p:grpSpPr>
            <a:xfrm>
              <a:off x="1666256" y="1624608"/>
              <a:ext cx="5775167" cy="5127782"/>
              <a:chOff x="1666256" y="1624608"/>
              <a:chExt cx="5775167" cy="5127782"/>
            </a:xfrm>
          </p:grpSpPr>
          <p:pic>
            <p:nvPicPr>
              <p:cNvPr id="5" name="Picture 4">
                <a:extLst>
                  <a:ext uri="{FF2B5EF4-FFF2-40B4-BE49-F238E27FC236}">
                    <a16:creationId xmlns:a16="http://schemas.microsoft.com/office/drawing/2014/main" id="{767D142E-FBA4-724D-A002-946DF3EDC651}"/>
                  </a:ext>
                </a:extLst>
              </p:cNvPr>
              <p:cNvPicPr>
                <a:picLocks noChangeAspect="1"/>
              </p:cNvPicPr>
              <p:nvPr/>
            </p:nvPicPr>
            <p:blipFill rotWithShape="1">
              <a:blip r:embed="rId3"/>
              <a:srcRect t="8204" r="80685" b="6704"/>
              <a:stretch/>
            </p:blipFill>
            <p:spPr>
              <a:xfrm>
                <a:off x="1666256" y="3360756"/>
                <a:ext cx="1611085" cy="1776707"/>
              </a:xfrm>
              <a:prstGeom prst="rect">
                <a:avLst/>
              </a:prstGeom>
            </p:spPr>
          </p:pic>
          <p:pic>
            <p:nvPicPr>
              <p:cNvPr id="60" name="Picture 59">
                <a:extLst>
                  <a:ext uri="{FF2B5EF4-FFF2-40B4-BE49-F238E27FC236}">
                    <a16:creationId xmlns:a16="http://schemas.microsoft.com/office/drawing/2014/main" id="{E4148304-A500-7844-9288-6F2FA406E2F4}"/>
                  </a:ext>
                </a:extLst>
              </p:cNvPr>
              <p:cNvPicPr>
                <a:picLocks noChangeAspect="1"/>
              </p:cNvPicPr>
              <p:nvPr/>
            </p:nvPicPr>
            <p:blipFill rotWithShape="1">
              <a:blip r:embed="rId3"/>
              <a:srcRect l="41079" t="8204" r="39606" b="6704"/>
              <a:stretch/>
            </p:blipFill>
            <p:spPr>
              <a:xfrm>
                <a:off x="3172208" y="4666682"/>
                <a:ext cx="1891282" cy="2085708"/>
              </a:xfrm>
              <a:prstGeom prst="rect">
                <a:avLst/>
              </a:prstGeom>
            </p:spPr>
          </p:pic>
          <p:pic>
            <p:nvPicPr>
              <p:cNvPr id="61" name="Picture 60">
                <a:extLst>
                  <a:ext uri="{FF2B5EF4-FFF2-40B4-BE49-F238E27FC236}">
                    <a16:creationId xmlns:a16="http://schemas.microsoft.com/office/drawing/2014/main" id="{209D75C4-0D82-BD4D-8E1C-B3A324F201B2}"/>
                  </a:ext>
                </a:extLst>
              </p:cNvPr>
              <p:cNvPicPr>
                <a:picLocks noChangeAspect="1"/>
              </p:cNvPicPr>
              <p:nvPr/>
            </p:nvPicPr>
            <p:blipFill rotWithShape="1">
              <a:blip r:embed="rId3"/>
              <a:srcRect l="24343" t="8204" r="63935" b="6704"/>
              <a:stretch/>
            </p:blipFill>
            <p:spPr>
              <a:xfrm>
                <a:off x="3861703" y="1624608"/>
                <a:ext cx="922294" cy="1675881"/>
              </a:xfrm>
              <a:prstGeom prst="rect">
                <a:avLst/>
              </a:prstGeom>
            </p:spPr>
          </p:pic>
          <p:pic>
            <p:nvPicPr>
              <p:cNvPr id="62" name="Picture 61">
                <a:extLst>
                  <a:ext uri="{FF2B5EF4-FFF2-40B4-BE49-F238E27FC236}">
                    <a16:creationId xmlns:a16="http://schemas.microsoft.com/office/drawing/2014/main" id="{0C2B3A48-3F52-9741-98F7-942B6769578E}"/>
                  </a:ext>
                </a:extLst>
              </p:cNvPr>
              <p:cNvPicPr>
                <a:picLocks noChangeAspect="1"/>
              </p:cNvPicPr>
              <p:nvPr/>
            </p:nvPicPr>
            <p:blipFill rotWithShape="1">
              <a:blip r:embed="rId3"/>
              <a:srcRect l="65548" t="8204" r="22226" b="6704"/>
              <a:stretch/>
            </p:blipFill>
            <p:spPr>
              <a:xfrm>
                <a:off x="6439905" y="2664804"/>
                <a:ext cx="1001518" cy="1744829"/>
              </a:xfrm>
              <a:prstGeom prst="rect">
                <a:avLst/>
              </a:prstGeom>
            </p:spPr>
          </p:pic>
          <p:pic>
            <p:nvPicPr>
              <p:cNvPr id="63" name="Picture 62">
                <a:extLst>
                  <a:ext uri="{FF2B5EF4-FFF2-40B4-BE49-F238E27FC236}">
                    <a16:creationId xmlns:a16="http://schemas.microsoft.com/office/drawing/2014/main" id="{9B9C8B48-D20B-9E4D-BD39-0B5D3A01E54E}"/>
                  </a:ext>
                </a:extLst>
              </p:cNvPr>
              <p:cNvPicPr>
                <a:picLocks noChangeAspect="1"/>
              </p:cNvPicPr>
              <p:nvPr/>
            </p:nvPicPr>
            <p:blipFill rotWithShape="1">
              <a:blip r:embed="rId3"/>
              <a:srcRect l="85503" t="5103" b="6931"/>
              <a:stretch/>
            </p:blipFill>
            <p:spPr>
              <a:xfrm>
                <a:off x="5897923" y="4244483"/>
                <a:ext cx="1252159" cy="1901952"/>
              </a:xfrm>
              <a:prstGeom prst="rect">
                <a:avLst/>
              </a:prstGeom>
            </p:spPr>
          </p:pic>
        </p:grpSp>
        <p:grpSp>
          <p:nvGrpSpPr>
            <p:cNvPr id="82" name="Group 81">
              <a:extLst>
                <a:ext uri="{FF2B5EF4-FFF2-40B4-BE49-F238E27FC236}">
                  <a16:creationId xmlns:a16="http://schemas.microsoft.com/office/drawing/2014/main" id="{339E8DD4-23CC-3F4B-A21C-0BABF4325607}"/>
                </a:ext>
              </a:extLst>
            </p:cNvPr>
            <p:cNvGrpSpPr/>
            <p:nvPr/>
          </p:nvGrpSpPr>
          <p:grpSpPr>
            <a:xfrm>
              <a:off x="1433377" y="1578862"/>
              <a:ext cx="6908283" cy="6384017"/>
              <a:chOff x="1433377" y="1578862"/>
              <a:chExt cx="6908283" cy="6384017"/>
            </a:xfrm>
          </p:grpSpPr>
          <p:sp>
            <p:nvSpPr>
              <p:cNvPr id="6" name="Arc 5">
                <a:extLst>
                  <a:ext uri="{FF2B5EF4-FFF2-40B4-BE49-F238E27FC236}">
                    <a16:creationId xmlns:a16="http://schemas.microsoft.com/office/drawing/2014/main" id="{0480ECE3-BE76-014B-9AA2-C71184B26473}"/>
                  </a:ext>
                </a:extLst>
              </p:cNvPr>
              <p:cNvSpPr/>
              <p:nvPr/>
            </p:nvSpPr>
            <p:spPr>
              <a:xfrm rot="18000000">
                <a:off x="4632171" y="4471217"/>
                <a:ext cx="2005685" cy="2005685"/>
              </a:xfrm>
              <a:prstGeom prst="arc">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4" name="Arc 63">
                <a:extLst>
                  <a:ext uri="{FF2B5EF4-FFF2-40B4-BE49-F238E27FC236}">
                    <a16:creationId xmlns:a16="http://schemas.microsoft.com/office/drawing/2014/main" id="{8E485EFB-449B-6B4E-BC79-9B190025CA3A}"/>
                  </a:ext>
                </a:extLst>
              </p:cNvPr>
              <p:cNvSpPr/>
              <p:nvPr/>
            </p:nvSpPr>
            <p:spPr>
              <a:xfrm>
                <a:off x="2124922" y="2397868"/>
                <a:ext cx="4178499" cy="4178499"/>
              </a:xfrm>
              <a:prstGeom prst="arc">
                <a:avLst>
                  <a:gd name="adj1" fmla="val 17101038"/>
                  <a:gd name="adj2" fmla="val 21387639"/>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5" name="Arc 64">
                <a:extLst>
                  <a:ext uri="{FF2B5EF4-FFF2-40B4-BE49-F238E27FC236}">
                    <a16:creationId xmlns:a16="http://schemas.microsoft.com/office/drawing/2014/main" id="{4879C4E3-4FA4-C748-B21F-9EC5A528C850}"/>
                  </a:ext>
                </a:extLst>
              </p:cNvPr>
              <p:cNvSpPr/>
              <p:nvPr/>
            </p:nvSpPr>
            <p:spPr>
              <a:xfrm rot="18411807">
                <a:off x="4653149" y="2975700"/>
                <a:ext cx="3688511" cy="3688511"/>
              </a:xfrm>
              <a:prstGeom prst="arc">
                <a:avLst>
                  <a:gd name="adj1" fmla="val 13811033"/>
                  <a:gd name="adj2" fmla="val 19918609"/>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6" name="Arc 65">
                <a:extLst>
                  <a:ext uri="{FF2B5EF4-FFF2-40B4-BE49-F238E27FC236}">
                    <a16:creationId xmlns:a16="http://schemas.microsoft.com/office/drawing/2014/main" id="{BD7B6EE9-8F89-AE45-840C-C49D0205781B}"/>
                  </a:ext>
                </a:extLst>
              </p:cNvPr>
              <p:cNvSpPr/>
              <p:nvPr/>
            </p:nvSpPr>
            <p:spPr>
              <a:xfrm rot="19272056">
                <a:off x="2010703" y="3445450"/>
                <a:ext cx="4517429" cy="4517429"/>
              </a:xfrm>
              <a:prstGeom prst="arc">
                <a:avLst>
                  <a:gd name="adj1" fmla="val 16486366"/>
                  <a:gd name="adj2" fmla="val 37188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7" name="Arc 66">
                <a:extLst>
                  <a:ext uri="{FF2B5EF4-FFF2-40B4-BE49-F238E27FC236}">
                    <a16:creationId xmlns:a16="http://schemas.microsoft.com/office/drawing/2014/main" id="{ACCDC165-7615-EB45-915B-E07D3153FB31}"/>
                  </a:ext>
                </a:extLst>
              </p:cNvPr>
              <p:cNvSpPr/>
              <p:nvPr/>
            </p:nvSpPr>
            <p:spPr>
              <a:xfrm rot="2246206">
                <a:off x="1433377" y="4315708"/>
                <a:ext cx="3168398" cy="3168398"/>
              </a:xfrm>
              <a:prstGeom prst="arc">
                <a:avLst>
                  <a:gd name="adj1" fmla="val 14156059"/>
                  <a:gd name="adj2" fmla="val 17692516"/>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9" name="Arc 68">
                <a:extLst>
                  <a:ext uri="{FF2B5EF4-FFF2-40B4-BE49-F238E27FC236}">
                    <a16:creationId xmlns:a16="http://schemas.microsoft.com/office/drawing/2014/main" id="{74DA208D-EB86-1E47-8BDA-CBCAD554E8C0}"/>
                  </a:ext>
                </a:extLst>
              </p:cNvPr>
              <p:cNvSpPr/>
              <p:nvPr/>
            </p:nvSpPr>
            <p:spPr>
              <a:xfrm rot="10064271">
                <a:off x="2382065" y="1578862"/>
                <a:ext cx="4486091" cy="2629782"/>
              </a:xfrm>
              <a:prstGeom prst="arc">
                <a:avLst>
                  <a:gd name="adj1" fmla="val 12045372"/>
                  <a:gd name="adj2" fmla="val 20063662"/>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192B159-9CE1-EA47-BED5-FE43B6764ADA}"/>
                  </a:ext>
                </a:extLst>
              </p:cNvPr>
              <p:cNvCxnSpPr>
                <a:cxnSpLocks/>
                <a:stCxn id="61" idx="2"/>
              </p:cNvCxnSpPr>
              <p:nvPr/>
            </p:nvCxnSpPr>
            <p:spPr>
              <a:xfrm>
                <a:off x="4322850" y="3300489"/>
                <a:ext cx="187075" cy="163841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3" name="Arc 72">
                <a:extLst>
                  <a:ext uri="{FF2B5EF4-FFF2-40B4-BE49-F238E27FC236}">
                    <a16:creationId xmlns:a16="http://schemas.microsoft.com/office/drawing/2014/main" id="{A32EA4BF-E531-404F-AFC9-B7D55661A8C3}"/>
                  </a:ext>
                </a:extLst>
              </p:cNvPr>
              <p:cNvSpPr/>
              <p:nvPr/>
            </p:nvSpPr>
            <p:spPr>
              <a:xfrm rot="17187743">
                <a:off x="2377762" y="2421696"/>
                <a:ext cx="3319755" cy="3319755"/>
              </a:xfrm>
              <a:prstGeom prst="arc">
                <a:avLst>
                  <a:gd name="adj1" fmla="val 15999436"/>
                  <a:gd name="adj2" fmla="val 20491308"/>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Tree>
    <p:extLst>
      <p:ext uri="{BB962C8B-B14F-4D97-AF65-F5344CB8AC3E}">
        <p14:creationId xmlns:p14="http://schemas.microsoft.com/office/powerpoint/2010/main" val="42601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2C942-8ECB-F848-948E-67EB1320EC6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Lst>
          </a:blip>
          <a:srcRect b="731"/>
          <a:stretch/>
        </p:blipFill>
        <p:spPr>
          <a:xfrm>
            <a:off x="6001909" y="-216239"/>
            <a:ext cx="4378304" cy="7237224"/>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32658" y="734786"/>
            <a:ext cx="10856279" cy="6286199"/>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641" y="3625769"/>
            <a:ext cx="5865172"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372756" y="5238750"/>
            <a:ext cx="5629153" cy="1619250"/>
          </a:xfrm>
        </p:spPr>
        <p:txBody>
          <a:bodyPr/>
          <a:lstStyle/>
          <a:p>
            <a:r>
              <a:rPr lang="en-US" dirty="0">
                <a:solidFill>
                  <a:schemeClr val="tx1"/>
                </a:solidFill>
              </a:rPr>
              <a:t>Unique Benefits</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9143" y="6528816"/>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767" y="5650992"/>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913" y="2957513"/>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00793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531F180-ED78-1749-AA5C-B1E4444B2955}"/>
              </a:ext>
            </a:extLst>
          </p:cNvPr>
          <p:cNvGrpSpPr/>
          <p:nvPr/>
        </p:nvGrpSpPr>
        <p:grpSpPr>
          <a:xfrm rot="16200000">
            <a:off x="3186505" y="-2167075"/>
            <a:ext cx="838248" cy="6339263"/>
            <a:chOff x="5029193" y="1532709"/>
            <a:chExt cx="5234797" cy="5325291"/>
          </a:xfrm>
        </p:grpSpPr>
        <p:sp>
          <p:nvSpPr>
            <p:cNvPr id="7" name="Rectangle 6">
              <a:extLst>
                <a:ext uri="{FF2B5EF4-FFF2-40B4-BE49-F238E27FC236}">
                  <a16:creationId xmlns:a16="http://schemas.microsoft.com/office/drawing/2014/main" id="{99405A1A-3BA4-984C-AD81-E9D927FA2856}"/>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2BED2E2-E0DF-7D4C-8A8C-B941D67CAA91}"/>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69F677-1E5C-C941-ADA9-6F027EBF92BC}"/>
                </a:ext>
              </a:extLst>
            </p:cNvPr>
            <p:cNvSpPr/>
            <p:nvPr/>
          </p:nvSpPr>
          <p:spPr>
            <a:xfrm rot="10800000" flipH="1">
              <a:off x="5029193" y="5699760"/>
              <a:ext cx="5234797"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itle 3">
            <a:extLst>
              <a:ext uri="{FF2B5EF4-FFF2-40B4-BE49-F238E27FC236}">
                <a16:creationId xmlns:a16="http://schemas.microsoft.com/office/drawing/2014/main" id="{5568E6B2-BD05-9B46-A07A-A74FC3233EDC}"/>
              </a:ext>
            </a:extLst>
          </p:cNvPr>
          <p:cNvSpPr txBox="1">
            <a:spLocks/>
          </p:cNvSpPr>
          <p:nvPr/>
        </p:nvSpPr>
        <p:spPr>
          <a:xfrm>
            <a:off x="576072" y="656170"/>
            <a:ext cx="5079661" cy="766230"/>
          </a:xfrm>
          <a:prstGeom prst="rect">
            <a:avLst/>
          </a:prstGeom>
        </p:spPr>
        <p:txBody>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solidFill>
                  <a:srgbClr val="0073E6"/>
                </a:solidFill>
              </a:rPr>
              <a:t>Agenda</a:t>
            </a:r>
          </a:p>
        </p:txBody>
      </p:sp>
      <p:sp>
        <p:nvSpPr>
          <p:cNvPr id="11" name="Text Placeholder 4">
            <a:extLst>
              <a:ext uri="{FF2B5EF4-FFF2-40B4-BE49-F238E27FC236}">
                <a16:creationId xmlns:a16="http://schemas.microsoft.com/office/drawing/2014/main" id="{59B1ED90-1C50-8B46-99AD-E777EF416715}"/>
              </a:ext>
            </a:extLst>
          </p:cNvPr>
          <p:cNvSpPr txBox="1">
            <a:spLocks/>
          </p:cNvSpPr>
          <p:nvPr/>
        </p:nvSpPr>
        <p:spPr>
          <a:xfrm>
            <a:off x="576072" y="1667343"/>
            <a:ext cx="4896881" cy="4050792"/>
          </a:xfrm>
          <a:prstGeom prst="rect">
            <a:avLst/>
          </a:prstGeom>
        </p:spPr>
        <p:txBody>
          <a:bodyPr vert="horz" lIns="0" tIns="0" rIns="0" bIns="0" rtlCol="0" anchor="t">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239713" indent="-239713">
              <a:spcBef>
                <a:spcPts val="2400"/>
              </a:spcBef>
              <a:buClr>
                <a:srgbClr val="0073E6"/>
              </a:buClr>
            </a:pPr>
            <a:r>
              <a:rPr lang="en-US" sz="2000" dirty="0"/>
              <a:t>Why Zebra?</a:t>
            </a:r>
          </a:p>
          <a:p>
            <a:pPr marL="239713" indent="-239713">
              <a:spcBef>
                <a:spcPts val="2400"/>
              </a:spcBef>
              <a:buClr>
                <a:srgbClr val="0073E6"/>
              </a:buClr>
            </a:pPr>
            <a:r>
              <a:rPr lang="en-US" sz="2000" dirty="0"/>
              <a:t>Challenge and Solution</a:t>
            </a:r>
            <a:endParaRPr lang="en-US" sz="2000" dirty="0">
              <a:cs typeface="Arial"/>
            </a:endParaRPr>
          </a:p>
          <a:p>
            <a:pPr marL="239713" indent="-239713">
              <a:spcBef>
                <a:spcPts val="2400"/>
              </a:spcBef>
              <a:buClr>
                <a:srgbClr val="0073E6"/>
              </a:buClr>
            </a:pPr>
            <a:r>
              <a:rPr lang="en-US" sz="2000" dirty="0"/>
              <a:t>Vertical Markets and Applications</a:t>
            </a:r>
            <a:endParaRPr lang="en-US" sz="2000" dirty="0">
              <a:cs typeface="Arial"/>
            </a:endParaRPr>
          </a:p>
          <a:p>
            <a:pPr marL="239713" indent="-239713">
              <a:spcBef>
                <a:spcPts val="2400"/>
              </a:spcBef>
              <a:buClr>
                <a:srgbClr val="0073E6"/>
              </a:buClr>
            </a:pPr>
            <a:r>
              <a:rPr lang="en-US" sz="2000" dirty="0"/>
              <a:t>Unique Benefits</a:t>
            </a:r>
            <a:endParaRPr lang="en-US" sz="2000" dirty="0">
              <a:cs typeface="Arial"/>
            </a:endParaRPr>
          </a:p>
          <a:p>
            <a:pPr marL="239713" indent="-239713">
              <a:spcBef>
                <a:spcPts val="2400"/>
              </a:spcBef>
              <a:buClr>
                <a:srgbClr val="0073E6"/>
              </a:buClr>
            </a:pPr>
            <a:r>
              <a:rPr lang="en-US" sz="2000" dirty="0"/>
              <a:t>Product Tour</a:t>
            </a:r>
          </a:p>
          <a:p>
            <a:pPr marL="239713" indent="-239713">
              <a:spcBef>
                <a:spcPts val="2400"/>
              </a:spcBef>
              <a:buClr>
                <a:srgbClr val="0073E6"/>
              </a:buClr>
            </a:pPr>
            <a:r>
              <a:rPr lang="en-US" sz="2000" dirty="0">
                <a:cs typeface="Arial"/>
              </a:rPr>
              <a:t>Zebra Mobility DNA </a:t>
            </a:r>
          </a:p>
          <a:p>
            <a:pPr marL="239713" indent="-239713">
              <a:spcBef>
                <a:spcPts val="2400"/>
              </a:spcBef>
              <a:buClr>
                <a:srgbClr val="0073E6"/>
              </a:buClr>
            </a:pPr>
            <a:r>
              <a:rPr lang="en-US" sz="2000" dirty="0"/>
              <a:t>Zebra Services</a:t>
            </a:r>
            <a:endParaRPr lang="en-US" sz="2000" dirty="0">
              <a:cs typeface="Arial"/>
            </a:endParaRPr>
          </a:p>
        </p:txBody>
      </p:sp>
    </p:spTree>
    <p:extLst>
      <p:ext uri="{BB962C8B-B14F-4D97-AF65-F5344CB8AC3E}">
        <p14:creationId xmlns:p14="http://schemas.microsoft.com/office/powerpoint/2010/main" val="16731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D143F03-0D45-1F4D-ADF8-55B66C0CD695}"/>
              </a:ext>
            </a:extLst>
          </p:cNvPr>
          <p:cNvSpPr/>
          <p:nvPr/>
        </p:nvSpPr>
        <p:spPr>
          <a:xfrm>
            <a:off x="7284568" y="3143277"/>
            <a:ext cx="3856349" cy="2965609"/>
          </a:xfrm>
          <a:prstGeom prst="rect">
            <a:avLst/>
          </a:prstGeom>
        </p:spPr>
        <p:txBody>
          <a:bodyPr lIns="0" tIns="0" rIns="0" bIns="0">
            <a:noAutofit/>
          </a:bodyPr>
          <a:lstStyle/>
          <a:p>
            <a:pPr marL="173038" indent="-173038">
              <a:spcAft>
                <a:spcPts val="1200"/>
              </a:spcAft>
              <a:buClr>
                <a:srgbClr val="0073E6"/>
              </a:buClr>
              <a:buFont typeface="Arial" panose="020B0604020202020204" pitchFamily="34" charset="0"/>
              <a:buChar char="•"/>
            </a:pPr>
            <a:r>
              <a:rPr lang="en-US" sz="2000" b="1" dirty="0"/>
              <a:t>One</a:t>
            </a:r>
            <a:r>
              <a:rPr lang="en-US" sz="2000" dirty="0"/>
              <a:t> device to wear</a:t>
            </a:r>
          </a:p>
          <a:p>
            <a:pPr marL="173038" indent="-173038">
              <a:spcAft>
                <a:spcPts val="1200"/>
              </a:spcAft>
              <a:buClr>
                <a:srgbClr val="0073E6"/>
              </a:buClr>
              <a:buFont typeface="Arial" panose="020B0604020202020204" pitchFamily="34" charset="0"/>
              <a:buChar char="•"/>
            </a:pPr>
            <a:r>
              <a:rPr lang="en-US" sz="2000" b="1" dirty="0"/>
              <a:t>One</a:t>
            </a:r>
            <a:r>
              <a:rPr lang="en-US" sz="2000" dirty="0"/>
              <a:t> device to procure </a:t>
            </a:r>
            <a:br>
              <a:rPr lang="en-US" sz="2000" dirty="0"/>
            </a:br>
            <a:r>
              <a:rPr lang="en-US" sz="2000" dirty="0"/>
              <a:t>and manage</a:t>
            </a:r>
          </a:p>
          <a:p>
            <a:pPr marL="173038" indent="-173038">
              <a:spcAft>
                <a:spcPts val="1200"/>
              </a:spcAft>
              <a:buClr>
                <a:srgbClr val="0073E6"/>
              </a:buClr>
              <a:buFont typeface="Arial" panose="020B0604020202020204" pitchFamily="34" charset="0"/>
              <a:buChar char="•"/>
            </a:pPr>
            <a:r>
              <a:rPr lang="en-US" sz="2000" b="1" dirty="0"/>
              <a:t>One</a:t>
            </a:r>
            <a:r>
              <a:rPr lang="en-US" sz="2000" dirty="0"/>
              <a:t> battery to manage</a:t>
            </a:r>
          </a:p>
          <a:p>
            <a:pPr marL="173038" indent="-173038">
              <a:spcAft>
                <a:spcPts val="1200"/>
              </a:spcAft>
              <a:buClr>
                <a:srgbClr val="0073E6"/>
              </a:buClr>
              <a:buFont typeface="Arial" panose="020B0604020202020204" pitchFamily="34" charset="0"/>
              <a:buChar char="•"/>
            </a:pPr>
            <a:r>
              <a:rPr lang="en-US" sz="2000" b="1" dirty="0"/>
              <a:t>One</a:t>
            </a:r>
            <a:r>
              <a:rPr lang="en-US" sz="2000" dirty="0"/>
              <a:t> service contract </a:t>
            </a:r>
            <a:br>
              <a:rPr lang="en-US" sz="2000" dirty="0"/>
            </a:br>
            <a:r>
              <a:rPr lang="en-US" sz="2000" dirty="0"/>
              <a:t>to administer</a:t>
            </a:r>
          </a:p>
        </p:txBody>
      </p:sp>
      <p:sp>
        <p:nvSpPr>
          <p:cNvPr id="13" name="Freeform 12">
            <a:extLst>
              <a:ext uri="{FF2B5EF4-FFF2-40B4-BE49-F238E27FC236}">
                <a16:creationId xmlns:a16="http://schemas.microsoft.com/office/drawing/2014/main" id="{183D0C86-F5BD-1145-84DC-8B7715A266F5}"/>
              </a:ext>
            </a:extLst>
          </p:cNvPr>
          <p:cNvSpPr/>
          <p:nvPr/>
        </p:nvSpPr>
        <p:spPr>
          <a:xfrm>
            <a:off x="1589" y="-9264"/>
            <a:ext cx="6981665" cy="6885432"/>
          </a:xfrm>
          <a:custGeom>
            <a:avLst/>
            <a:gdLst>
              <a:gd name="connsiteX0" fmla="*/ 0 w 6542205"/>
              <a:gd name="connsiteY0" fmla="*/ 0 h 6858000"/>
              <a:gd name="connsiteX1" fmla="*/ 5960714 w 6542205"/>
              <a:gd name="connsiteY1" fmla="*/ 0 h 6858000"/>
              <a:gd name="connsiteX2" fmla="*/ 6542205 w 6542205"/>
              <a:gd name="connsiteY2" fmla="*/ 6858000 h 6858000"/>
              <a:gd name="connsiteX3" fmla="*/ 0 w 6542205"/>
              <a:gd name="connsiteY3" fmla="*/ 6858000 h 6858000"/>
              <a:gd name="connsiteX4" fmla="*/ 0 w 65422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05" h="6858000">
                <a:moveTo>
                  <a:pt x="0" y="0"/>
                </a:moveTo>
                <a:lnTo>
                  <a:pt x="5960714" y="0"/>
                </a:lnTo>
                <a:lnTo>
                  <a:pt x="6542205" y="6858000"/>
                </a:lnTo>
                <a:lnTo>
                  <a:pt x="0" y="6858000"/>
                </a:lnTo>
                <a:lnTo>
                  <a:pt x="0" y="0"/>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4" name="Freeform 13">
            <a:extLst>
              <a:ext uri="{FF2B5EF4-FFF2-40B4-BE49-F238E27FC236}">
                <a16:creationId xmlns:a16="http://schemas.microsoft.com/office/drawing/2014/main" id="{1E327536-9367-3346-837A-403DC5642D22}"/>
              </a:ext>
            </a:extLst>
          </p:cNvPr>
          <p:cNvSpPr/>
          <p:nvPr/>
        </p:nvSpPr>
        <p:spPr>
          <a:xfrm>
            <a:off x="6296280" y="-9264"/>
            <a:ext cx="783143" cy="6866371"/>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gradFill>
            <a:gsLst>
              <a:gs pos="100000">
                <a:srgbClr val="00FFFF"/>
              </a:gs>
              <a:gs pos="50000">
                <a:srgbClr val="00C9FF"/>
              </a:gs>
              <a:gs pos="0">
                <a:srgbClr val="0099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 name="TextBox 7">
            <a:extLst>
              <a:ext uri="{FF2B5EF4-FFF2-40B4-BE49-F238E27FC236}">
                <a16:creationId xmlns:a16="http://schemas.microsoft.com/office/drawing/2014/main" id="{41FC3CCD-DB4D-D64A-813F-74AA3CA46937}"/>
              </a:ext>
            </a:extLst>
          </p:cNvPr>
          <p:cNvSpPr txBox="1"/>
          <p:nvPr/>
        </p:nvSpPr>
        <p:spPr>
          <a:xfrm>
            <a:off x="662758" y="749852"/>
            <a:ext cx="5232963" cy="4084980"/>
          </a:xfrm>
          <a:prstGeom prst="rect">
            <a:avLst/>
          </a:prstGeom>
          <a:noFill/>
        </p:spPr>
        <p:txBody>
          <a:bodyPr wrap="square" lIns="0" tIns="0" rIns="0" bIns="0" rtlCol="0" anchor="t" anchorCtr="0">
            <a:noAutofit/>
          </a:bodyPr>
          <a:lstStyle/>
          <a:p>
            <a:pPr>
              <a:spcAft>
                <a:spcPts val="600"/>
              </a:spcAft>
            </a:pPr>
            <a:r>
              <a:rPr lang="en-US" sz="4800" dirty="0">
                <a:solidFill>
                  <a:srgbClr val="0073E6"/>
                </a:solidFill>
              </a:rPr>
              <a:t>The power of </a:t>
            </a:r>
            <a:r>
              <a:rPr lang="en-US" sz="4800" b="1" spc="-150" dirty="0">
                <a:solidFill>
                  <a:srgbClr val="0073E6"/>
                </a:solidFill>
              </a:rPr>
              <a:t>ONE</a:t>
            </a:r>
          </a:p>
          <a:p>
            <a:pPr>
              <a:spcAft>
                <a:spcPts val="600"/>
              </a:spcAft>
            </a:pPr>
            <a:r>
              <a:rPr lang="en-US" sz="2400" dirty="0"/>
              <a:t>– no host mobile computer required! </a:t>
            </a:r>
          </a:p>
        </p:txBody>
      </p:sp>
      <p:sp>
        <p:nvSpPr>
          <p:cNvPr id="33" name="Slide Number Placeholder 1">
            <a:extLst>
              <a:ext uri="{FF2B5EF4-FFF2-40B4-BE49-F238E27FC236}">
                <a16:creationId xmlns:a16="http://schemas.microsoft.com/office/drawing/2014/main" id="{C3FB8686-39AD-344E-99A2-8DB47B4F889D}"/>
              </a:ext>
            </a:extLst>
          </p:cNvPr>
          <p:cNvSpPr txBox="1">
            <a:spLocks/>
          </p:cNvSpPr>
          <p:nvPr/>
        </p:nvSpPr>
        <p:spPr>
          <a:xfrm>
            <a:off x="16649576" y="1253502"/>
            <a:ext cx="1265237" cy="457200"/>
          </a:xfrm>
          <a:prstGeom prst="rect">
            <a:avLst/>
          </a:prstGeom>
        </p:spPr>
        <p:txBody>
          <a:bodyPr vert="horz" lIns="0" tIns="0" rIns="182880" bIns="182880"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4126" fontAlgn="auto">
              <a:spcBef>
                <a:spcPts val="0"/>
              </a:spcBef>
              <a:spcAft>
                <a:spcPts val="0"/>
              </a:spcAft>
            </a:pPr>
            <a:fld id="{F19F85D4-6AC3-4CF9-A1A5-831DFC2C241F}" type="slidenum">
              <a:rPr lang="en-US">
                <a:solidFill>
                  <a:schemeClr val="bg1"/>
                </a:solidFill>
                <a:latin typeface="Arial" panose="020B0604020202020204"/>
                <a:ea typeface="+mn-ea"/>
              </a:rPr>
              <a:pPr defTabSz="914126" fontAlgn="auto">
                <a:spcBef>
                  <a:spcPts val="0"/>
                </a:spcBef>
                <a:spcAft>
                  <a:spcPts val="0"/>
                </a:spcAft>
              </a:pPr>
              <a:t>20</a:t>
            </a:fld>
            <a:endParaRPr lang="en-US" dirty="0">
              <a:solidFill>
                <a:schemeClr val="bg1"/>
              </a:solidFill>
              <a:latin typeface="Arial" panose="020B0604020202020204"/>
              <a:ea typeface="+mn-ea"/>
            </a:endParaRPr>
          </a:p>
        </p:txBody>
      </p:sp>
      <p:sp>
        <p:nvSpPr>
          <p:cNvPr id="3" name="TextBox 2">
            <a:extLst>
              <a:ext uri="{FF2B5EF4-FFF2-40B4-BE49-F238E27FC236}">
                <a16:creationId xmlns:a16="http://schemas.microsoft.com/office/drawing/2014/main" id="{E99D0B26-2B57-6447-8FDB-EB6511892E7C}"/>
              </a:ext>
            </a:extLst>
          </p:cNvPr>
          <p:cNvSpPr txBox="1"/>
          <p:nvPr/>
        </p:nvSpPr>
        <p:spPr>
          <a:xfrm>
            <a:off x="7179660" y="1342233"/>
            <a:ext cx="4066166" cy="1477328"/>
          </a:xfrm>
          <a:prstGeom prst="rect">
            <a:avLst/>
          </a:prstGeom>
          <a:noFill/>
        </p:spPr>
        <p:txBody>
          <a:bodyPr wrap="square" rtlCol="0">
            <a:spAutoFit/>
          </a:bodyPr>
          <a:lstStyle/>
          <a:p>
            <a:pPr>
              <a:spcAft>
                <a:spcPts val="1200"/>
              </a:spcAft>
            </a:pPr>
            <a:r>
              <a:rPr lang="en-US" sz="2000" dirty="0"/>
              <a:t>Powerful data capture </a:t>
            </a:r>
            <a:r>
              <a:rPr lang="en-US" sz="2000" b="1" dirty="0"/>
              <a:t>and</a:t>
            </a:r>
            <a:r>
              <a:rPr lang="en-US" sz="2000" dirty="0"/>
              <a:t> a host mobile computer in one</a:t>
            </a:r>
          </a:p>
          <a:p>
            <a:pPr>
              <a:spcAft>
                <a:spcPts val="1200"/>
              </a:spcAft>
            </a:pPr>
            <a:r>
              <a:rPr lang="en-US" sz="2000" dirty="0"/>
              <a:t>Equip your workforce with the simplicity of an all-in-one solution: </a:t>
            </a:r>
          </a:p>
        </p:txBody>
      </p:sp>
      <p:pic>
        <p:nvPicPr>
          <p:cNvPr id="17" name="Picture 16">
            <a:extLst>
              <a:ext uri="{FF2B5EF4-FFF2-40B4-BE49-F238E27FC236}">
                <a16:creationId xmlns:a16="http://schemas.microsoft.com/office/drawing/2014/main" id="{24A5E34B-7ECF-7E4C-87CD-A883A4E8BC5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b="16331"/>
          <a:stretch/>
        </p:blipFill>
        <p:spPr>
          <a:xfrm>
            <a:off x="557677" y="1704471"/>
            <a:ext cx="5269898" cy="5152636"/>
          </a:xfrm>
          <a:prstGeom prst="rect">
            <a:avLst/>
          </a:prstGeom>
        </p:spPr>
      </p:pic>
    </p:spTree>
    <p:extLst>
      <p:ext uri="{BB962C8B-B14F-4D97-AF65-F5344CB8AC3E}">
        <p14:creationId xmlns:p14="http://schemas.microsoft.com/office/powerpoint/2010/main" val="255348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DB4FF6E-F021-EB45-8308-5EE21F0C0BBE}"/>
              </a:ext>
            </a:extLst>
          </p:cNvPr>
          <p:cNvGrpSpPr/>
          <p:nvPr/>
        </p:nvGrpSpPr>
        <p:grpSpPr>
          <a:xfrm>
            <a:off x="6155653" y="1546913"/>
            <a:ext cx="667871" cy="4932359"/>
            <a:chOff x="5029196" y="1532709"/>
            <a:chExt cx="4428312" cy="5325291"/>
          </a:xfrm>
        </p:grpSpPr>
        <p:sp>
          <p:nvSpPr>
            <p:cNvPr id="18" name="Rectangle 17">
              <a:extLst>
                <a:ext uri="{FF2B5EF4-FFF2-40B4-BE49-F238E27FC236}">
                  <a16:creationId xmlns:a16="http://schemas.microsoft.com/office/drawing/2014/main" id="{23A9F2D3-3682-0249-BF67-58BDFE84E0C5}"/>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4C118F8-AB26-B44A-A099-2313B3B993F9}"/>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6244570-A747-A940-9EE2-CEBED69723E0}"/>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1F6368DF-D3B5-EA42-8E72-C3FF15A2D935}"/>
              </a:ext>
            </a:extLst>
          </p:cNvPr>
          <p:cNvGrpSpPr/>
          <p:nvPr/>
        </p:nvGrpSpPr>
        <p:grpSpPr>
          <a:xfrm>
            <a:off x="2928133" y="397664"/>
            <a:ext cx="9292170" cy="552306"/>
            <a:chOff x="2085738" y="397664"/>
            <a:chExt cx="9292170" cy="552306"/>
          </a:xfrm>
          <a:solidFill>
            <a:schemeClr val="bg2">
              <a:lumMod val="85000"/>
            </a:schemeClr>
          </a:solidFill>
        </p:grpSpPr>
        <p:sp>
          <p:nvSpPr>
            <p:cNvPr id="35" name="Parallelogram 34">
              <a:extLst>
                <a:ext uri="{FF2B5EF4-FFF2-40B4-BE49-F238E27FC236}">
                  <a16:creationId xmlns:a16="http://schemas.microsoft.com/office/drawing/2014/main" id="{DDCF8FF4-D9E8-B541-9606-1D1F91CEE974}"/>
                </a:ext>
              </a:extLst>
            </p:cNvPr>
            <p:cNvSpPr/>
            <p:nvPr userDrawn="1"/>
          </p:nvSpPr>
          <p:spPr>
            <a:xfrm rot="10800000">
              <a:off x="2085738" y="397664"/>
              <a:ext cx="9263867"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Parallelogram 43">
              <a:extLst>
                <a:ext uri="{FF2B5EF4-FFF2-40B4-BE49-F238E27FC236}">
                  <a16:creationId xmlns:a16="http://schemas.microsoft.com/office/drawing/2014/main" id="{2B89E636-2582-554B-974A-311D922A7336}"/>
                </a:ext>
              </a:extLst>
            </p:cNvPr>
            <p:cNvSpPr/>
            <p:nvPr/>
          </p:nvSpPr>
          <p:spPr>
            <a:xfrm rot="10800000">
              <a:off x="10876020"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8F08F156-C271-6C4A-AC60-3561F7CACD33}"/>
              </a:ext>
            </a:extLst>
          </p:cNvPr>
          <p:cNvGrpSpPr/>
          <p:nvPr/>
        </p:nvGrpSpPr>
        <p:grpSpPr>
          <a:xfrm>
            <a:off x="1" y="397665"/>
            <a:ext cx="3248492" cy="552872"/>
            <a:chOff x="-2294331" y="396875"/>
            <a:chExt cx="3249338" cy="553016"/>
          </a:xfrm>
          <a:solidFill>
            <a:srgbClr val="0073E6"/>
          </a:solidFill>
        </p:grpSpPr>
        <p:sp>
          <p:nvSpPr>
            <p:cNvPr id="55" name="Rectangle 54">
              <a:extLst>
                <a:ext uri="{FF2B5EF4-FFF2-40B4-BE49-F238E27FC236}">
                  <a16:creationId xmlns:a16="http://schemas.microsoft.com/office/drawing/2014/main" id="{896B89A0-EC38-204A-8894-9FA2CDD6D825}"/>
                </a:ext>
              </a:extLst>
            </p:cNvPr>
            <p:cNvSpPr/>
            <p:nvPr userDrawn="1"/>
          </p:nvSpPr>
          <p:spPr>
            <a:xfrm>
              <a:off x="-2294331" y="397441"/>
              <a:ext cx="2823891"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6" name="Right Triangle 55">
              <a:extLst>
                <a:ext uri="{FF2B5EF4-FFF2-40B4-BE49-F238E27FC236}">
                  <a16:creationId xmlns:a16="http://schemas.microsoft.com/office/drawing/2014/main" id="{319CA06D-71E7-0049-9F4E-887EF6458A5E}"/>
                </a:ext>
              </a:extLst>
            </p:cNvPr>
            <p:cNvSpPr/>
            <p:nvPr userDrawn="1"/>
          </p:nvSpPr>
          <p:spPr>
            <a:xfrm rot="5400000">
              <a:off x="466056"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itle 39">
            <a:extLst>
              <a:ext uri="{FF2B5EF4-FFF2-40B4-BE49-F238E27FC236}">
                <a16:creationId xmlns:a16="http://schemas.microsoft.com/office/drawing/2014/main" id="{4CC1C72C-36E7-B741-B586-7F982DB1A00A}"/>
              </a:ext>
            </a:extLst>
          </p:cNvPr>
          <p:cNvSpPr txBox="1">
            <a:spLocks/>
          </p:cNvSpPr>
          <p:nvPr/>
        </p:nvSpPr>
        <p:spPr>
          <a:xfrm>
            <a:off x="460138" y="458816"/>
            <a:ext cx="2511662"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Data Capture </a:t>
            </a:r>
          </a:p>
        </p:txBody>
      </p:sp>
      <p:sp>
        <p:nvSpPr>
          <p:cNvPr id="58" name="Text Placeholder 25">
            <a:extLst>
              <a:ext uri="{FF2B5EF4-FFF2-40B4-BE49-F238E27FC236}">
                <a16:creationId xmlns:a16="http://schemas.microsoft.com/office/drawing/2014/main" id="{1E184288-1EA0-9D4E-AA24-AD025915DAFE}"/>
              </a:ext>
            </a:extLst>
          </p:cNvPr>
          <p:cNvSpPr txBox="1">
            <a:spLocks/>
          </p:cNvSpPr>
          <p:nvPr/>
        </p:nvSpPr>
        <p:spPr>
          <a:xfrm>
            <a:off x="3495909"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Enterprise-class data capture options</a:t>
            </a:r>
          </a:p>
        </p:txBody>
      </p:sp>
      <p:sp>
        <p:nvSpPr>
          <p:cNvPr id="37" name="TextBox 36">
            <a:extLst>
              <a:ext uri="{FF2B5EF4-FFF2-40B4-BE49-F238E27FC236}">
                <a16:creationId xmlns:a16="http://schemas.microsoft.com/office/drawing/2014/main" id="{C7CE2EBE-D37D-2846-BE07-762936302982}"/>
              </a:ext>
            </a:extLst>
          </p:cNvPr>
          <p:cNvSpPr txBox="1"/>
          <p:nvPr/>
        </p:nvSpPr>
        <p:spPr>
          <a:xfrm>
            <a:off x="1325213" y="3135659"/>
            <a:ext cx="3630819" cy="933302"/>
          </a:xfrm>
          <a:prstGeom prst="rect">
            <a:avLst/>
          </a:prstGeom>
          <a:noFill/>
        </p:spPr>
        <p:txBody>
          <a:bodyPr wrap="square" lIns="0" tIns="0" rIns="0" bIns="0" rtlCol="0">
            <a:noAutofit/>
          </a:bodyPr>
          <a:lstStyle/>
          <a:p>
            <a:pPr algn="ctr">
              <a:spcAft>
                <a:spcPts val="600"/>
              </a:spcAft>
            </a:pPr>
            <a:r>
              <a:rPr lang="en-US" sz="2600" dirty="0"/>
              <a:t>Converged Scan Models</a:t>
            </a:r>
          </a:p>
          <a:p>
            <a:pPr algn="ctr">
              <a:spcAft>
                <a:spcPts val="600"/>
              </a:spcAft>
            </a:pPr>
            <a:r>
              <a:rPr lang="en-US" sz="2400" b="1" dirty="0">
                <a:solidFill>
                  <a:srgbClr val="0073E6"/>
                </a:solidFill>
              </a:rPr>
              <a:t>SE4770 scan engine</a:t>
            </a:r>
          </a:p>
        </p:txBody>
      </p:sp>
      <p:sp>
        <p:nvSpPr>
          <p:cNvPr id="39" name="TextBox 38">
            <a:extLst>
              <a:ext uri="{FF2B5EF4-FFF2-40B4-BE49-F238E27FC236}">
                <a16:creationId xmlns:a16="http://schemas.microsoft.com/office/drawing/2014/main" id="{141102DC-2B3E-C44F-9187-B8B86C6AF340}"/>
              </a:ext>
            </a:extLst>
          </p:cNvPr>
          <p:cNvSpPr txBox="1"/>
          <p:nvPr/>
        </p:nvSpPr>
        <p:spPr>
          <a:xfrm>
            <a:off x="7173022" y="3135659"/>
            <a:ext cx="3693765" cy="933302"/>
          </a:xfrm>
          <a:prstGeom prst="rect">
            <a:avLst/>
          </a:prstGeom>
          <a:noFill/>
        </p:spPr>
        <p:txBody>
          <a:bodyPr wrap="square" lIns="0" tIns="0" rIns="0" bIns="0" rtlCol="0">
            <a:noAutofit/>
          </a:bodyPr>
          <a:lstStyle/>
          <a:p>
            <a:pPr algn="ctr">
              <a:spcAft>
                <a:spcPts val="600"/>
              </a:spcAft>
            </a:pPr>
            <a:r>
              <a:rPr lang="en-US" sz="2600" dirty="0"/>
              <a:t>Wrist Mount Model</a:t>
            </a:r>
          </a:p>
          <a:p>
            <a:pPr algn="ctr">
              <a:spcAft>
                <a:spcPts val="600"/>
              </a:spcAft>
            </a:pPr>
            <a:r>
              <a:rPr lang="en-US" sz="2400" b="1" spc="-150" dirty="0">
                <a:solidFill>
                  <a:srgbClr val="0073E6"/>
                </a:solidFill>
              </a:rPr>
              <a:t>1</a:t>
            </a:r>
            <a:r>
              <a:rPr lang="en-US" sz="2400" b="1" dirty="0">
                <a:solidFill>
                  <a:srgbClr val="0073E6"/>
                </a:solidFill>
              </a:rPr>
              <a:t>3MP camera </a:t>
            </a:r>
          </a:p>
        </p:txBody>
      </p:sp>
      <p:sp>
        <p:nvSpPr>
          <p:cNvPr id="41" name="TextBox 40">
            <a:extLst>
              <a:ext uri="{FF2B5EF4-FFF2-40B4-BE49-F238E27FC236}">
                <a16:creationId xmlns:a16="http://schemas.microsoft.com/office/drawing/2014/main" id="{B1C2421B-B149-BD41-AA80-8076CC712250}"/>
              </a:ext>
            </a:extLst>
          </p:cNvPr>
          <p:cNvSpPr txBox="1"/>
          <p:nvPr/>
        </p:nvSpPr>
        <p:spPr>
          <a:xfrm>
            <a:off x="802065" y="4122317"/>
            <a:ext cx="5015562" cy="1964640"/>
          </a:xfrm>
          <a:prstGeom prst="rect">
            <a:avLst/>
          </a:prstGeom>
          <a:noFill/>
        </p:spPr>
        <p:txBody>
          <a:bodyPr wrap="square">
            <a:spAutoFit/>
          </a:bodyPr>
          <a:lstStyle/>
          <a:p>
            <a:pPr>
              <a:spcAft>
                <a:spcPts val="400"/>
              </a:spcAft>
            </a:pPr>
            <a:r>
              <a:rPr lang="en-US" sz="1500" dirty="0"/>
              <a:t>Superior data capture for frequent barcode scanning: </a:t>
            </a:r>
          </a:p>
          <a:p>
            <a:pPr marL="174625" indent="-174625">
              <a:spcAft>
                <a:spcPts val="400"/>
              </a:spcAft>
              <a:buClr>
                <a:srgbClr val="0073E6"/>
              </a:buClr>
              <a:buFont typeface="Arial" panose="020B0604020202020204" pitchFamily="34" charset="0"/>
              <a:buChar char="•"/>
            </a:pPr>
            <a:r>
              <a:rPr lang="en-US" sz="1500" dirty="0"/>
              <a:t>Capture barcodes in practically any condition, </a:t>
            </a:r>
            <a:br>
              <a:rPr lang="en-US" sz="1500" dirty="0"/>
            </a:br>
            <a:r>
              <a:rPr lang="en-US" sz="1500" dirty="0"/>
              <a:t>even dirty or damaged</a:t>
            </a:r>
          </a:p>
          <a:p>
            <a:pPr marL="174625" indent="-174625">
              <a:spcAft>
                <a:spcPts val="400"/>
              </a:spcAft>
              <a:buClr>
                <a:srgbClr val="0073E6"/>
              </a:buClr>
              <a:buFont typeface="Arial" panose="020B0604020202020204" pitchFamily="34" charset="0"/>
              <a:buChar char="•"/>
            </a:pPr>
            <a:r>
              <a:rPr lang="en-US" sz="1500" dirty="0"/>
              <a:t>Capture barcodes in motion</a:t>
            </a:r>
          </a:p>
          <a:p>
            <a:pPr marL="174625" indent="-174625">
              <a:spcAft>
                <a:spcPts val="400"/>
              </a:spcAft>
              <a:buClr>
                <a:srgbClr val="0073E6"/>
              </a:buClr>
              <a:buFont typeface="Arial" panose="020B0604020202020204" pitchFamily="34" charset="0"/>
              <a:buChar char="•"/>
            </a:pPr>
            <a:r>
              <a:rPr lang="en-US" sz="1500" dirty="0"/>
              <a:t>Scan continuously with optional proximity sensor</a:t>
            </a:r>
          </a:p>
          <a:p>
            <a:pPr marL="174625" indent="-174625">
              <a:spcAft>
                <a:spcPts val="400"/>
              </a:spcAft>
              <a:buClr>
                <a:srgbClr val="0073E6"/>
              </a:buClr>
              <a:buFont typeface="Arial" panose="020B0604020202020204" pitchFamily="34" charset="0"/>
              <a:buChar char="•"/>
            </a:pPr>
            <a:r>
              <a:rPr lang="en-US" sz="1500" dirty="0"/>
              <a:t>Capture large barcodes </a:t>
            </a:r>
          </a:p>
          <a:p>
            <a:pPr marL="174625" indent="-174625">
              <a:spcAft>
                <a:spcPts val="400"/>
              </a:spcAft>
              <a:buClr>
                <a:srgbClr val="0073E6"/>
              </a:buClr>
              <a:buFont typeface="Arial" panose="020B0604020202020204" pitchFamily="34" charset="0"/>
              <a:buChar char="•"/>
            </a:pPr>
            <a:r>
              <a:rPr lang="en-US" sz="1500" dirty="0"/>
              <a:t>Capture multiple barcodes with a single trigger press</a:t>
            </a:r>
          </a:p>
        </p:txBody>
      </p:sp>
      <p:sp>
        <p:nvSpPr>
          <p:cNvPr id="42" name="TextBox 41">
            <a:extLst>
              <a:ext uri="{FF2B5EF4-FFF2-40B4-BE49-F238E27FC236}">
                <a16:creationId xmlns:a16="http://schemas.microsoft.com/office/drawing/2014/main" id="{1AFE5684-A183-EA43-90D5-326238D05D88}"/>
              </a:ext>
            </a:extLst>
          </p:cNvPr>
          <p:cNvSpPr txBox="1"/>
          <p:nvPr/>
        </p:nvSpPr>
        <p:spPr>
          <a:xfrm>
            <a:off x="7173023" y="4122317"/>
            <a:ext cx="4367336" cy="1118255"/>
          </a:xfrm>
          <a:prstGeom prst="rect">
            <a:avLst/>
          </a:prstGeom>
          <a:noFill/>
        </p:spPr>
        <p:txBody>
          <a:bodyPr wrap="square">
            <a:spAutoFit/>
          </a:bodyPr>
          <a:lstStyle/>
          <a:p>
            <a:pPr>
              <a:spcAft>
                <a:spcPts val="400"/>
              </a:spcAft>
            </a:pPr>
            <a:r>
              <a:rPr lang="en-US" sz="1500" dirty="0"/>
              <a:t>Photo capture and occasional barcode scanning: </a:t>
            </a:r>
          </a:p>
          <a:p>
            <a:pPr marL="174625" indent="-174625">
              <a:spcAft>
                <a:spcPts val="400"/>
              </a:spcAft>
              <a:buClr>
                <a:srgbClr val="0073E6"/>
              </a:buClr>
              <a:buFont typeface="Arial" panose="020B0604020202020204" pitchFamily="34" charset="0"/>
              <a:buChar char="•"/>
            </a:pPr>
            <a:r>
              <a:rPr lang="en-US" sz="1500" dirty="0"/>
              <a:t>Capture detailed photos or video to </a:t>
            </a:r>
            <a:br>
              <a:rPr lang="en-US" sz="1500" dirty="0"/>
            </a:br>
            <a:r>
              <a:rPr lang="en-US" sz="1500" dirty="0"/>
              <a:t>document proof of condition and more</a:t>
            </a:r>
          </a:p>
          <a:p>
            <a:pPr marL="174625" indent="-174625">
              <a:spcAft>
                <a:spcPts val="400"/>
              </a:spcAft>
              <a:buClr>
                <a:srgbClr val="0073E6"/>
              </a:buClr>
              <a:buFont typeface="Arial" panose="020B0604020202020204" pitchFamily="34" charset="0"/>
              <a:buChar char="•"/>
            </a:pPr>
            <a:r>
              <a:rPr lang="en-US" sz="1500" dirty="0"/>
              <a:t>Occasional barcode scanning</a:t>
            </a:r>
          </a:p>
        </p:txBody>
      </p:sp>
      <p:pic>
        <p:nvPicPr>
          <p:cNvPr id="4" name="Picture 3" descr="A picture containing dark&#10;&#10;Description automatically generated">
            <a:extLst>
              <a:ext uri="{FF2B5EF4-FFF2-40B4-BE49-F238E27FC236}">
                <a16:creationId xmlns:a16="http://schemas.microsoft.com/office/drawing/2014/main" id="{35D9C05E-402F-EC43-9257-6B9F244FA4FF}"/>
              </a:ext>
            </a:extLst>
          </p:cNvPr>
          <p:cNvPicPr>
            <a:picLocks noChangeAspect="1"/>
          </p:cNvPicPr>
          <p:nvPr/>
        </p:nvPicPr>
        <p:blipFill>
          <a:blip r:embed="rId3"/>
          <a:stretch>
            <a:fillRect/>
          </a:stretch>
        </p:blipFill>
        <p:spPr>
          <a:xfrm>
            <a:off x="1997175" y="1210469"/>
            <a:ext cx="2057810" cy="2057810"/>
          </a:xfrm>
          <a:prstGeom prst="rect">
            <a:avLst/>
          </a:prstGeom>
        </p:spPr>
      </p:pic>
      <p:pic>
        <p:nvPicPr>
          <p:cNvPr id="7" name="Picture 6" descr="A picture containing electronics&#10;&#10;Description automatically generated">
            <a:extLst>
              <a:ext uri="{FF2B5EF4-FFF2-40B4-BE49-F238E27FC236}">
                <a16:creationId xmlns:a16="http://schemas.microsoft.com/office/drawing/2014/main" id="{87B39A6B-1BDC-5B47-82D2-B859D2F9647E}"/>
              </a:ext>
            </a:extLst>
          </p:cNvPr>
          <p:cNvPicPr>
            <a:picLocks noChangeAspect="1"/>
          </p:cNvPicPr>
          <p:nvPr/>
        </p:nvPicPr>
        <p:blipFill>
          <a:blip r:embed="rId4"/>
          <a:stretch>
            <a:fillRect/>
          </a:stretch>
        </p:blipFill>
        <p:spPr>
          <a:xfrm>
            <a:off x="7996637" y="1176082"/>
            <a:ext cx="2057810" cy="2057810"/>
          </a:xfrm>
          <a:prstGeom prst="rect">
            <a:avLst/>
          </a:prstGeom>
        </p:spPr>
      </p:pic>
    </p:spTree>
    <p:extLst>
      <p:ext uri="{BB962C8B-B14F-4D97-AF65-F5344CB8AC3E}">
        <p14:creationId xmlns:p14="http://schemas.microsoft.com/office/powerpoint/2010/main" val="30395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DD9F28-7BA7-A841-B750-5EB045DF51A7}"/>
              </a:ext>
            </a:extLst>
          </p:cNvPr>
          <p:cNvGrpSpPr/>
          <p:nvPr/>
        </p:nvGrpSpPr>
        <p:grpSpPr>
          <a:xfrm rot="16200000">
            <a:off x="4869147" y="-3429793"/>
            <a:ext cx="554836" cy="9626171"/>
            <a:chOff x="5029196" y="1532709"/>
            <a:chExt cx="4428312" cy="5325291"/>
          </a:xfrm>
        </p:grpSpPr>
        <p:sp>
          <p:nvSpPr>
            <p:cNvPr id="21" name="Rectangle 20">
              <a:extLst>
                <a:ext uri="{FF2B5EF4-FFF2-40B4-BE49-F238E27FC236}">
                  <a16:creationId xmlns:a16="http://schemas.microsoft.com/office/drawing/2014/main" id="{0ABCB927-0AC8-0E42-8110-AE92A99E6285}"/>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165D0E-130D-7248-9322-DAE81E319095}"/>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5FC3AF5-50FA-D848-9422-C7FD031DDCFC}"/>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4">
            <a:extLst>
              <a:ext uri="{FF2B5EF4-FFF2-40B4-BE49-F238E27FC236}">
                <a16:creationId xmlns:a16="http://schemas.microsoft.com/office/drawing/2014/main" id="{849573A1-2CC7-664A-A599-F292052171AF}"/>
              </a:ext>
            </a:extLst>
          </p:cNvPr>
          <p:cNvSpPr/>
          <p:nvPr/>
        </p:nvSpPr>
        <p:spPr>
          <a:xfrm>
            <a:off x="8606117" y="1647105"/>
            <a:ext cx="3585881" cy="2625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rgbClr val="7F7F7F"/>
                </a:solidFill>
                <a:ea typeface="Avenir" charset="0"/>
                <a:cs typeface="Avenir" charset="0"/>
              </a:rPr>
              <a:pPr algn="ctr" eaLnBrk="1" hangingPunct="1"/>
              <a:t>22</a:t>
            </a:fld>
            <a:endParaRPr lang="en-US" altLang="en-US" sz="800" dirty="0">
              <a:solidFill>
                <a:srgbClr val="7F7F7F"/>
              </a:solidFill>
              <a:ea typeface="Avenir" charset="0"/>
              <a:cs typeface="Avenir" charset="0"/>
            </a:endParaRPr>
          </a:p>
        </p:txBody>
      </p:sp>
      <p:grpSp>
        <p:nvGrpSpPr>
          <p:cNvPr id="33" name="Group 32">
            <a:extLst>
              <a:ext uri="{FF2B5EF4-FFF2-40B4-BE49-F238E27FC236}">
                <a16:creationId xmlns:a16="http://schemas.microsoft.com/office/drawing/2014/main" id="{1F6368DF-D3B5-EA42-8E72-C3FF15A2D935}"/>
              </a:ext>
            </a:extLst>
          </p:cNvPr>
          <p:cNvGrpSpPr/>
          <p:nvPr/>
        </p:nvGrpSpPr>
        <p:grpSpPr>
          <a:xfrm>
            <a:off x="2928133" y="397664"/>
            <a:ext cx="9292170" cy="552306"/>
            <a:chOff x="2085738" y="397664"/>
            <a:chExt cx="9292170" cy="552306"/>
          </a:xfrm>
          <a:solidFill>
            <a:schemeClr val="bg2">
              <a:lumMod val="85000"/>
            </a:schemeClr>
          </a:solidFill>
        </p:grpSpPr>
        <p:sp>
          <p:nvSpPr>
            <p:cNvPr id="35" name="Parallelogram 34">
              <a:extLst>
                <a:ext uri="{FF2B5EF4-FFF2-40B4-BE49-F238E27FC236}">
                  <a16:creationId xmlns:a16="http://schemas.microsoft.com/office/drawing/2014/main" id="{DDCF8FF4-D9E8-B541-9606-1D1F91CEE974}"/>
                </a:ext>
              </a:extLst>
            </p:cNvPr>
            <p:cNvSpPr/>
            <p:nvPr userDrawn="1"/>
          </p:nvSpPr>
          <p:spPr>
            <a:xfrm rot="10800000">
              <a:off x="2085738" y="397664"/>
              <a:ext cx="9263867"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Parallelogram 43">
              <a:extLst>
                <a:ext uri="{FF2B5EF4-FFF2-40B4-BE49-F238E27FC236}">
                  <a16:creationId xmlns:a16="http://schemas.microsoft.com/office/drawing/2014/main" id="{2B89E636-2582-554B-974A-311D922A7336}"/>
                </a:ext>
              </a:extLst>
            </p:cNvPr>
            <p:cNvSpPr/>
            <p:nvPr/>
          </p:nvSpPr>
          <p:spPr>
            <a:xfrm rot="10800000">
              <a:off x="10876020"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8F08F156-C271-6C4A-AC60-3561F7CACD33}"/>
              </a:ext>
            </a:extLst>
          </p:cNvPr>
          <p:cNvGrpSpPr/>
          <p:nvPr/>
        </p:nvGrpSpPr>
        <p:grpSpPr>
          <a:xfrm>
            <a:off x="1" y="397665"/>
            <a:ext cx="3248492" cy="552872"/>
            <a:chOff x="-2294331" y="396875"/>
            <a:chExt cx="3249338" cy="553016"/>
          </a:xfrm>
          <a:solidFill>
            <a:srgbClr val="0073E6"/>
          </a:solidFill>
        </p:grpSpPr>
        <p:sp>
          <p:nvSpPr>
            <p:cNvPr id="55" name="Rectangle 54">
              <a:extLst>
                <a:ext uri="{FF2B5EF4-FFF2-40B4-BE49-F238E27FC236}">
                  <a16:creationId xmlns:a16="http://schemas.microsoft.com/office/drawing/2014/main" id="{896B89A0-EC38-204A-8894-9FA2CDD6D825}"/>
                </a:ext>
              </a:extLst>
            </p:cNvPr>
            <p:cNvSpPr/>
            <p:nvPr userDrawn="1"/>
          </p:nvSpPr>
          <p:spPr>
            <a:xfrm>
              <a:off x="-2294331" y="397441"/>
              <a:ext cx="2823891"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6" name="Right Triangle 55">
              <a:extLst>
                <a:ext uri="{FF2B5EF4-FFF2-40B4-BE49-F238E27FC236}">
                  <a16:creationId xmlns:a16="http://schemas.microsoft.com/office/drawing/2014/main" id="{319CA06D-71E7-0049-9F4E-887EF6458A5E}"/>
                </a:ext>
              </a:extLst>
            </p:cNvPr>
            <p:cNvSpPr/>
            <p:nvPr userDrawn="1"/>
          </p:nvSpPr>
          <p:spPr>
            <a:xfrm rot="5400000">
              <a:off x="466056"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itle 39">
            <a:extLst>
              <a:ext uri="{FF2B5EF4-FFF2-40B4-BE49-F238E27FC236}">
                <a16:creationId xmlns:a16="http://schemas.microsoft.com/office/drawing/2014/main" id="{4CC1C72C-36E7-B741-B586-7F982DB1A00A}"/>
              </a:ext>
            </a:extLst>
          </p:cNvPr>
          <p:cNvSpPr txBox="1">
            <a:spLocks/>
          </p:cNvSpPr>
          <p:nvPr/>
        </p:nvSpPr>
        <p:spPr>
          <a:xfrm>
            <a:off x="460138" y="458816"/>
            <a:ext cx="2511662"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User Interface</a:t>
            </a:r>
          </a:p>
        </p:txBody>
      </p:sp>
      <p:sp>
        <p:nvSpPr>
          <p:cNvPr id="58" name="Text Placeholder 25">
            <a:extLst>
              <a:ext uri="{FF2B5EF4-FFF2-40B4-BE49-F238E27FC236}">
                <a16:creationId xmlns:a16="http://schemas.microsoft.com/office/drawing/2014/main" id="{1E184288-1EA0-9D4E-AA24-AD025915DAFE}"/>
              </a:ext>
            </a:extLst>
          </p:cNvPr>
          <p:cNvSpPr txBox="1">
            <a:spLocks/>
          </p:cNvSpPr>
          <p:nvPr/>
        </p:nvSpPr>
        <p:spPr>
          <a:xfrm>
            <a:off x="3495909"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Optimized for task-based applications</a:t>
            </a:r>
          </a:p>
        </p:txBody>
      </p:sp>
      <p:sp>
        <p:nvSpPr>
          <p:cNvPr id="29" name="TextBox 28">
            <a:extLst>
              <a:ext uri="{FF2B5EF4-FFF2-40B4-BE49-F238E27FC236}">
                <a16:creationId xmlns:a16="http://schemas.microsoft.com/office/drawing/2014/main" id="{C15576D0-E5CC-A441-AA63-5C52A8AFB497}"/>
              </a:ext>
            </a:extLst>
          </p:cNvPr>
          <p:cNvSpPr txBox="1"/>
          <p:nvPr/>
        </p:nvSpPr>
        <p:spPr>
          <a:xfrm>
            <a:off x="1274137" y="2167058"/>
            <a:ext cx="4438877" cy="1338828"/>
          </a:xfrm>
          <a:prstGeom prst="rect">
            <a:avLst/>
          </a:prstGeom>
          <a:noFill/>
        </p:spPr>
        <p:txBody>
          <a:bodyPr wrap="square" rtlCol="0">
            <a:spAutoFit/>
          </a:bodyPr>
          <a:lstStyle/>
          <a:p>
            <a:pPr>
              <a:spcAft>
                <a:spcPts val="600"/>
              </a:spcAft>
              <a:buClr>
                <a:srgbClr val="0073E6"/>
              </a:buClr>
            </a:pPr>
            <a:r>
              <a:rPr lang="en-US" sz="1600" b="1" dirty="0">
                <a:solidFill>
                  <a:srgbClr val="0073E6"/>
                </a:solidFill>
              </a:rPr>
              <a:t>Superior readability with AMOLED display </a:t>
            </a:r>
            <a:endParaRPr lang="en-US" sz="1600" dirty="0">
              <a:solidFill>
                <a:srgbClr val="0073E6"/>
              </a:solidFill>
            </a:endParaRPr>
          </a:p>
          <a:p>
            <a:pPr marL="180975" indent="-180975">
              <a:buClr>
                <a:srgbClr val="0073E6"/>
              </a:buClr>
              <a:buFont typeface="Arial" panose="020B0604020202020204" pitchFamily="34" charset="0"/>
              <a:buChar char="•"/>
            </a:pPr>
            <a:r>
              <a:rPr lang="en-US" sz="1400" dirty="0"/>
              <a:t>Extraordinarily bright for easy viewing in any lighting condition</a:t>
            </a:r>
          </a:p>
          <a:p>
            <a:pPr marL="180975" indent="-180975">
              <a:buClr>
                <a:srgbClr val="0073E6"/>
              </a:buClr>
              <a:buFont typeface="Arial" panose="020B0604020202020204" pitchFamily="34" charset="0"/>
              <a:buChar char="•"/>
            </a:pPr>
            <a:r>
              <a:rPr lang="en-US" sz="1400" dirty="0"/>
              <a:t>Better contrast and viewing angles</a:t>
            </a:r>
          </a:p>
          <a:p>
            <a:endParaRPr lang="en-US" dirty="0"/>
          </a:p>
        </p:txBody>
      </p:sp>
      <p:sp>
        <p:nvSpPr>
          <p:cNvPr id="31" name="TextBox 30">
            <a:extLst>
              <a:ext uri="{FF2B5EF4-FFF2-40B4-BE49-F238E27FC236}">
                <a16:creationId xmlns:a16="http://schemas.microsoft.com/office/drawing/2014/main" id="{78840ADF-01D1-8D48-B291-451FC3CD235B}"/>
              </a:ext>
            </a:extLst>
          </p:cNvPr>
          <p:cNvSpPr txBox="1"/>
          <p:nvPr/>
        </p:nvSpPr>
        <p:spPr>
          <a:xfrm>
            <a:off x="1274138" y="3371585"/>
            <a:ext cx="3155421" cy="1338828"/>
          </a:xfrm>
          <a:prstGeom prst="rect">
            <a:avLst/>
          </a:prstGeom>
          <a:noFill/>
        </p:spPr>
        <p:txBody>
          <a:bodyPr wrap="square" rtlCol="0">
            <a:spAutoFit/>
          </a:bodyPr>
          <a:lstStyle/>
          <a:p>
            <a:pPr>
              <a:spcAft>
                <a:spcPts val="600"/>
              </a:spcAft>
              <a:buClr>
                <a:srgbClr val="0073E6"/>
              </a:buClr>
            </a:pPr>
            <a:r>
              <a:rPr lang="en-US" sz="1600" b="1" dirty="0">
                <a:solidFill>
                  <a:srgbClr val="0073E6"/>
                </a:solidFill>
              </a:rPr>
              <a:t>Right-sized two-inch display </a:t>
            </a:r>
          </a:p>
          <a:p>
            <a:pPr marL="180975" indent="-180975">
              <a:buClr>
                <a:srgbClr val="0073E6"/>
              </a:buClr>
              <a:buFont typeface="Arial" panose="020B0604020202020204" pitchFamily="34" charset="0"/>
              <a:buChar char="•"/>
            </a:pPr>
            <a:r>
              <a:rPr lang="en-US" sz="1400" dirty="0"/>
              <a:t>Ideal screen size for simplified task-based applications and communication </a:t>
            </a:r>
          </a:p>
          <a:p>
            <a:pPr marL="285750" indent="-285750">
              <a:buFont typeface="Arial" panose="020B0604020202020204" pitchFamily="34" charset="0"/>
              <a:buChar char="•"/>
            </a:pPr>
            <a:endParaRPr lang="en-US" dirty="0"/>
          </a:p>
        </p:txBody>
      </p:sp>
      <p:sp>
        <p:nvSpPr>
          <p:cNvPr id="34" name="TextBox 33">
            <a:extLst>
              <a:ext uri="{FF2B5EF4-FFF2-40B4-BE49-F238E27FC236}">
                <a16:creationId xmlns:a16="http://schemas.microsoft.com/office/drawing/2014/main" id="{3BBF00AD-3A38-C943-9E97-510028D5858B}"/>
              </a:ext>
            </a:extLst>
          </p:cNvPr>
          <p:cNvSpPr txBox="1"/>
          <p:nvPr/>
        </p:nvSpPr>
        <p:spPr>
          <a:xfrm>
            <a:off x="1274138" y="4541303"/>
            <a:ext cx="3733281" cy="1061829"/>
          </a:xfrm>
          <a:prstGeom prst="rect">
            <a:avLst/>
          </a:prstGeom>
          <a:noFill/>
        </p:spPr>
        <p:txBody>
          <a:bodyPr wrap="square">
            <a:spAutoFit/>
          </a:bodyPr>
          <a:lstStyle/>
          <a:p>
            <a:pPr>
              <a:spcAft>
                <a:spcPts val="600"/>
              </a:spcAft>
              <a:buClr>
                <a:srgbClr val="0073E6"/>
              </a:buClr>
            </a:pPr>
            <a:r>
              <a:rPr lang="en-US" sz="1600" b="1" dirty="0">
                <a:solidFill>
                  <a:srgbClr val="0073E6"/>
                </a:solidFill>
              </a:rPr>
              <a:t>Programmable buttons</a:t>
            </a:r>
          </a:p>
          <a:p>
            <a:pPr marL="180975" indent="-180975">
              <a:buClr>
                <a:srgbClr val="0073E6"/>
              </a:buClr>
              <a:buFont typeface="Arial" panose="020B0604020202020204" pitchFamily="34" charset="0"/>
              <a:buChar char="•"/>
            </a:pPr>
            <a:r>
              <a:rPr lang="en-US" sz="1400" dirty="0"/>
              <a:t>Instant access to commonly used functions like PTT, camera, barcode scanning and more</a:t>
            </a:r>
          </a:p>
        </p:txBody>
      </p:sp>
      <p:pic>
        <p:nvPicPr>
          <p:cNvPr id="22" name="Picture 21">
            <a:extLst>
              <a:ext uri="{FF2B5EF4-FFF2-40B4-BE49-F238E27FC236}">
                <a16:creationId xmlns:a16="http://schemas.microsoft.com/office/drawing/2014/main" id="{A6EE9835-0DCE-D441-943D-830DF8621C27}"/>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a:stretch/>
        </p:blipFill>
        <p:spPr>
          <a:xfrm>
            <a:off x="4590056" y="1094477"/>
            <a:ext cx="7601944" cy="5572923"/>
          </a:xfrm>
          <a:prstGeom prst="rect">
            <a:avLst/>
          </a:prstGeom>
        </p:spPr>
      </p:pic>
    </p:spTree>
    <p:extLst>
      <p:ext uri="{BB962C8B-B14F-4D97-AF65-F5344CB8AC3E}">
        <p14:creationId xmlns:p14="http://schemas.microsoft.com/office/powerpoint/2010/main" val="343147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a:extLst>
              <a:ext uri="{FF2B5EF4-FFF2-40B4-BE49-F238E27FC236}">
                <a16:creationId xmlns:a16="http://schemas.microsoft.com/office/drawing/2014/main" id="{85BBAD3A-7483-D541-A0A5-EDDB3B79DBEB}"/>
              </a:ext>
            </a:extLst>
          </p:cNvPr>
          <p:cNvSpPr>
            <a:spLocks noChangeAspect="1" noChangeArrowheads="1"/>
          </p:cNvSpPr>
          <p:nvPr/>
        </p:nvSpPr>
        <p:spPr bwMode="auto">
          <a:xfrm rot="10800000" flipV="1">
            <a:off x="9061846" y="5045842"/>
            <a:ext cx="3128567" cy="1812160"/>
          </a:xfrm>
          <a:prstGeom prst="rtTriangle">
            <a:avLst/>
          </a:prstGeom>
          <a:solidFill>
            <a:srgbClr val="0073E6"/>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5" name="Slide Number Placeholder 1">
            <a:extLst>
              <a:ext uri="{FF2B5EF4-FFF2-40B4-BE49-F238E27FC236}">
                <a16:creationId xmlns:a16="http://schemas.microsoft.com/office/drawing/2014/main" id="{60B800E4-5852-D745-B428-5BB2CD096640}"/>
              </a:ext>
            </a:extLst>
          </p:cNvPr>
          <p:cNvSpPr>
            <a:spLocks noGrp="1"/>
          </p:cNvSpPr>
          <p:nvPr>
            <p:ph type="sldNum" sz="quarter" idx="4"/>
          </p:nvPr>
        </p:nvSpPr>
        <p:spPr/>
        <p:txBody>
          <a:bodyPr/>
          <a:lstStyle/>
          <a:p>
            <a:pPr fontAlgn="base">
              <a:spcBef>
                <a:spcPct val="0"/>
              </a:spcBef>
              <a:spcAft>
                <a:spcPct val="0"/>
              </a:spcAft>
              <a:defRPr/>
            </a:pPr>
            <a:fld id="{B49F4571-797E-F142-9C8A-F3F3AD6D4F24}" type="slidenum">
              <a:rPr lang="en-US">
                <a:solidFill>
                  <a:schemeClr val="bg1">
                    <a:alpha val="45142"/>
                  </a:schemeClr>
                </a:solidFill>
                <a:latin typeface="Arial" pitchFamily="34" charset="0"/>
                <a:ea typeface="MS PGothic" pitchFamily="34" charset="-128"/>
              </a:rPr>
              <a:pPr fontAlgn="base">
                <a:spcBef>
                  <a:spcPct val="0"/>
                </a:spcBef>
                <a:spcAft>
                  <a:spcPct val="0"/>
                </a:spcAft>
                <a:defRPr/>
              </a:pPr>
              <a:t>23</a:t>
            </a:fld>
            <a:endParaRPr lang="en-US" dirty="0">
              <a:solidFill>
                <a:schemeClr val="bg1">
                  <a:alpha val="45142"/>
                </a:schemeClr>
              </a:solidFill>
              <a:latin typeface="Arial" pitchFamily="34" charset="0"/>
              <a:ea typeface="MS PGothic" pitchFamily="34" charset="-128"/>
            </a:endParaRPr>
          </a:p>
        </p:txBody>
      </p:sp>
      <p:grpSp>
        <p:nvGrpSpPr>
          <p:cNvPr id="2" name="Group 1">
            <a:extLst>
              <a:ext uri="{FF2B5EF4-FFF2-40B4-BE49-F238E27FC236}">
                <a16:creationId xmlns:a16="http://schemas.microsoft.com/office/drawing/2014/main" id="{4F9EB188-2B18-4E4C-98D4-F1DBD58EB109}"/>
              </a:ext>
            </a:extLst>
          </p:cNvPr>
          <p:cNvGrpSpPr/>
          <p:nvPr/>
        </p:nvGrpSpPr>
        <p:grpSpPr>
          <a:xfrm>
            <a:off x="561637" y="2455274"/>
            <a:ext cx="7464835" cy="3737226"/>
            <a:chOff x="4084949" y="2642842"/>
            <a:chExt cx="7464835" cy="3737226"/>
          </a:xfrm>
        </p:grpSpPr>
        <p:grpSp>
          <p:nvGrpSpPr>
            <p:cNvPr id="31" name="Group 30">
              <a:extLst>
                <a:ext uri="{FF2B5EF4-FFF2-40B4-BE49-F238E27FC236}">
                  <a16:creationId xmlns:a16="http://schemas.microsoft.com/office/drawing/2014/main" id="{510A500D-D470-B84D-88EA-012206B70E3E}"/>
                </a:ext>
              </a:extLst>
            </p:cNvPr>
            <p:cNvGrpSpPr/>
            <p:nvPr/>
          </p:nvGrpSpPr>
          <p:grpSpPr>
            <a:xfrm>
              <a:off x="9054887" y="2642842"/>
              <a:ext cx="540526" cy="3737226"/>
              <a:chOff x="5029196" y="1532709"/>
              <a:chExt cx="4428312" cy="5325291"/>
            </a:xfrm>
          </p:grpSpPr>
          <p:sp>
            <p:nvSpPr>
              <p:cNvPr id="34" name="Rectangle 33">
                <a:extLst>
                  <a:ext uri="{FF2B5EF4-FFF2-40B4-BE49-F238E27FC236}">
                    <a16:creationId xmlns:a16="http://schemas.microsoft.com/office/drawing/2014/main" id="{A281C643-3F4E-424E-B3A3-2F54937AB3B1}"/>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AF8C8EFC-5175-834B-A906-435833BB0E57}"/>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1109D15-9E27-954B-A6DE-526A60DE356C}"/>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E114987E-784C-C44C-9612-387940F82AFC}"/>
                </a:ext>
              </a:extLst>
            </p:cNvPr>
            <p:cNvGrpSpPr/>
            <p:nvPr/>
          </p:nvGrpSpPr>
          <p:grpSpPr>
            <a:xfrm>
              <a:off x="4084949" y="2642842"/>
              <a:ext cx="540526" cy="3737226"/>
              <a:chOff x="5029196" y="1532709"/>
              <a:chExt cx="4428312" cy="5325291"/>
            </a:xfrm>
          </p:grpSpPr>
          <p:sp>
            <p:nvSpPr>
              <p:cNvPr id="25" name="Rectangle 24">
                <a:extLst>
                  <a:ext uri="{FF2B5EF4-FFF2-40B4-BE49-F238E27FC236}">
                    <a16:creationId xmlns:a16="http://schemas.microsoft.com/office/drawing/2014/main" id="{E184B030-A983-CA45-8F73-14AC3C20D123}"/>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7E37BE-DA31-9845-A19B-BCCE8EE4200C}"/>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AD4ACD8-E219-EF47-96C9-6121F941B705}"/>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517E3397-4C12-4C49-A6C1-9FB6EF715FE9}"/>
                </a:ext>
              </a:extLst>
            </p:cNvPr>
            <p:cNvGrpSpPr/>
            <p:nvPr/>
          </p:nvGrpSpPr>
          <p:grpSpPr>
            <a:xfrm>
              <a:off x="6569918" y="2642842"/>
              <a:ext cx="540526" cy="3737226"/>
              <a:chOff x="5029196" y="1532709"/>
              <a:chExt cx="4428312" cy="5325291"/>
            </a:xfrm>
          </p:grpSpPr>
          <p:sp>
            <p:nvSpPr>
              <p:cNvPr id="47" name="Rectangle 46">
                <a:extLst>
                  <a:ext uri="{FF2B5EF4-FFF2-40B4-BE49-F238E27FC236}">
                    <a16:creationId xmlns:a16="http://schemas.microsoft.com/office/drawing/2014/main" id="{331E7394-1959-2140-91C5-D33DB4E218B9}"/>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393D3D7A-CE53-1C43-B0B5-93148DCBCD37}"/>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A8F5594-B336-B247-8A1D-62DEBFF35557}"/>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916384E5-6087-184A-BED9-C0C4359B4B75}"/>
                </a:ext>
              </a:extLst>
            </p:cNvPr>
            <p:cNvSpPr/>
            <p:nvPr/>
          </p:nvSpPr>
          <p:spPr>
            <a:xfrm>
              <a:off x="4263492" y="2767909"/>
              <a:ext cx="2304839" cy="3570208"/>
            </a:xfrm>
            <a:prstGeom prst="rect">
              <a:avLst/>
            </a:prstGeom>
          </p:spPr>
          <p:txBody>
            <a:bodyPr wrap="square">
              <a:spAutoFit/>
            </a:bodyPr>
            <a:lstStyle/>
            <a:p>
              <a:r>
                <a:rPr lang="en-US" b="1" dirty="0">
                  <a:solidFill>
                    <a:srgbClr val="0073E6"/>
                  </a:solidFill>
                </a:rPr>
                <a:t>Push-to-talk </a:t>
              </a:r>
              <a:br>
                <a:rPr lang="en-US" b="1" dirty="0">
                  <a:solidFill>
                    <a:srgbClr val="0073E6"/>
                  </a:solidFill>
                </a:rPr>
              </a:br>
              <a:r>
                <a:rPr lang="en-US" b="1" dirty="0">
                  <a:solidFill>
                    <a:srgbClr val="0073E6"/>
                  </a:solidFill>
                </a:rPr>
                <a:t>(PTT)</a:t>
              </a:r>
            </a:p>
            <a:p>
              <a:r>
                <a:rPr lang="en-US" sz="1600" dirty="0"/>
                <a:t> </a:t>
              </a: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Increase workforce collaboration with PTT </a:t>
              </a: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Dedicate a button </a:t>
              </a:r>
              <a:br>
                <a:rPr lang="en-US" sz="1600" dirty="0">
                  <a:cs typeface="Times New Roman" panose="02020603050405020304" pitchFamily="18" charset="0"/>
                </a:rPr>
              </a:br>
              <a:r>
                <a:rPr lang="en-US" sz="1600" dirty="0">
                  <a:cs typeface="Times New Roman" panose="02020603050405020304" pitchFamily="18" charset="0"/>
                </a:rPr>
                <a:t>to PTT for instant access</a:t>
              </a: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Embedded speaker and microphone</a:t>
              </a: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Bluetooth headset </a:t>
              </a:r>
            </a:p>
          </p:txBody>
        </p:sp>
        <p:sp>
          <p:nvSpPr>
            <p:cNvPr id="54" name="Rectangle 53">
              <a:extLst>
                <a:ext uri="{FF2B5EF4-FFF2-40B4-BE49-F238E27FC236}">
                  <a16:creationId xmlns:a16="http://schemas.microsoft.com/office/drawing/2014/main" id="{521090AD-82B7-434E-A284-147CD9949A09}"/>
                </a:ext>
              </a:extLst>
            </p:cNvPr>
            <p:cNvSpPr/>
            <p:nvPr/>
          </p:nvSpPr>
          <p:spPr>
            <a:xfrm>
              <a:off x="6820394" y="2774065"/>
              <a:ext cx="2059202" cy="3262432"/>
            </a:xfrm>
            <a:prstGeom prst="rect">
              <a:avLst/>
            </a:prstGeom>
          </p:spPr>
          <p:txBody>
            <a:bodyPr wrap="square">
              <a:spAutoFit/>
            </a:bodyPr>
            <a:lstStyle/>
            <a:p>
              <a:r>
                <a:rPr lang="en-US" b="1" dirty="0">
                  <a:solidFill>
                    <a:srgbClr val="0073E6"/>
                  </a:solidFill>
                  <a:ea typeface="Calibri" panose="020F0502020204030204" pitchFamily="34" charset="0"/>
                  <a:cs typeface="Times New Roman" panose="02020603050405020304" pitchFamily="18" charset="0"/>
                </a:rPr>
                <a:t>Full-shift perpetual power</a:t>
              </a:r>
            </a:p>
            <a:p>
              <a:endParaRPr lang="en-US" sz="1600" b="1" dirty="0">
                <a:ea typeface="Calibri" panose="020F0502020204030204" pitchFamily="34" charset="0"/>
                <a:cs typeface="Times New Roman" panose="02020603050405020304" pitchFamily="18" charset="0"/>
              </a:endParaRP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Removable, </a:t>
              </a:r>
              <a:br>
                <a:rPr lang="en-US" sz="1600" dirty="0">
                  <a:cs typeface="Times New Roman" panose="02020603050405020304" pitchFamily="18" charset="0"/>
                </a:rPr>
              </a:br>
              <a:r>
                <a:rPr lang="en-US" sz="1600" dirty="0">
                  <a:cs typeface="Times New Roman" panose="02020603050405020304" pitchFamily="18" charset="0"/>
                </a:rPr>
                <a:t>hot-swappable batteries; support back-to-back shifts</a:t>
              </a: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1300 mAh battery (converged); </a:t>
              </a:r>
              <a:br>
                <a:rPr lang="en-US" sz="1600" dirty="0">
                  <a:cs typeface="Times New Roman" panose="02020603050405020304" pitchFamily="18" charset="0"/>
                </a:rPr>
              </a:br>
              <a:r>
                <a:rPr lang="en-US" sz="1600" dirty="0">
                  <a:cs typeface="Times New Roman" panose="02020603050405020304" pitchFamily="18" charset="0"/>
                </a:rPr>
                <a:t>800 mAh battery (wrist)</a:t>
              </a:r>
            </a:p>
          </p:txBody>
        </p:sp>
        <p:sp>
          <p:nvSpPr>
            <p:cNvPr id="55" name="Rectangle 54">
              <a:extLst>
                <a:ext uri="{FF2B5EF4-FFF2-40B4-BE49-F238E27FC236}">
                  <a16:creationId xmlns:a16="http://schemas.microsoft.com/office/drawing/2014/main" id="{319BF34A-9D8A-7E4A-9C17-5585A59AA7BD}"/>
                </a:ext>
              </a:extLst>
            </p:cNvPr>
            <p:cNvSpPr/>
            <p:nvPr/>
          </p:nvSpPr>
          <p:spPr>
            <a:xfrm>
              <a:off x="9305366" y="2774064"/>
              <a:ext cx="2244418" cy="2523768"/>
            </a:xfrm>
            <a:prstGeom prst="rect">
              <a:avLst/>
            </a:prstGeom>
          </p:spPr>
          <p:txBody>
            <a:bodyPr wrap="square">
              <a:spAutoFit/>
            </a:bodyPr>
            <a:lstStyle/>
            <a:p>
              <a:r>
                <a:rPr lang="en-US" b="1" dirty="0">
                  <a:solidFill>
                    <a:srgbClr val="0073E6"/>
                  </a:solidFill>
                  <a:ea typeface="Calibri" panose="020F0502020204030204" pitchFamily="34" charset="0"/>
                  <a:cs typeface="Times New Roman" panose="02020603050405020304" pitchFamily="18" charset="0"/>
                </a:rPr>
                <a:t>Power of </a:t>
              </a:r>
              <a:br>
                <a:rPr lang="en-US" b="1" dirty="0">
                  <a:solidFill>
                    <a:srgbClr val="0073E6"/>
                  </a:solidFill>
                  <a:ea typeface="Calibri" panose="020F0502020204030204" pitchFamily="34" charset="0"/>
                  <a:cs typeface="Times New Roman" panose="02020603050405020304" pitchFamily="18" charset="0"/>
                </a:rPr>
              </a:br>
              <a:r>
                <a:rPr lang="en-US" b="1" dirty="0">
                  <a:solidFill>
                    <a:srgbClr val="0073E6"/>
                  </a:solidFill>
                  <a:ea typeface="Calibri" panose="020F0502020204030204" pitchFamily="34" charset="0"/>
                  <a:cs typeface="Times New Roman" panose="02020603050405020304" pitchFamily="18" charset="0"/>
                </a:rPr>
                <a:t>Android</a:t>
              </a:r>
            </a:p>
            <a:p>
              <a:endParaRPr lang="en-US" sz="1600" dirty="0">
                <a:ea typeface="Calibri" panose="020F0502020204030204" pitchFamily="34" charset="0"/>
                <a:cs typeface="Times New Roman" panose="02020603050405020304" pitchFamily="18" charset="0"/>
              </a:endParaRP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Industry-standard mobile OS</a:t>
              </a:r>
            </a:p>
            <a:p>
              <a:pPr marL="194310" indent="-194310">
                <a:spcAft>
                  <a:spcPts val="1200"/>
                </a:spcAft>
                <a:buClr>
                  <a:srgbClr val="0073E6"/>
                </a:buClr>
                <a:buFont typeface="Arial" panose="020B0604020202020204" pitchFamily="34" charset="0"/>
                <a:buChar char="•"/>
              </a:pPr>
              <a:r>
                <a:rPr lang="en-US" sz="1600" dirty="0">
                  <a:cs typeface="Times New Roman" panose="02020603050405020304" pitchFamily="18" charset="0"/>
                </a:rPr>
                <a:t>Future-proof platform to support new technologies and features</a:t>
              </a:r>
            </a:p>
          </p:txBody>
        </p:sp>
      </p:grpSp>
      <p:sp>
        <p:nvSpPr>
          <p:cNvPr id="45" name="Rectangle 44">
            <a:extLst>
              <a:ext uri="{FF2B5EF4-FFF2-40B4-BE49-F238E27FC236}">
                <a16:creationId xmlns:a16="http://schemas.microsoft.com/office/drawing/2014/main" id="{CBFAAA86-9D97-9048-86FB-BB0634F1B0F5}"/>
              </a:ext>
            </a:extLst>
          </p:cNvPr>
          <p:cNvSpPr/>
          <p:nvPr/>
        </p:nvSpPr>
        <p:spPr>
          <a:xfrm rot="16200000" flipV="1">
            <a:off x="5118032" y="-5151382"/>
            <a:ext cx="1955935" cy="121920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2">
            <a:extLst>
              <a:ext uri="{FF2B5EF4-FFF2-40B4-BE49-F238E27FC236}">
                <a16:creationId xmlns:a16="http://schemas.microsoft.com/office/drawing/2014/main" id="{AA040AE0-3824-6246-96B9-DD00D8457F01}"/>
              </a:ext>
            </a:extLst>
          </p:cNvPr>
          <p:cNvSpPr>
            <a:spLocks noGrp="1"/>
          </p:cNvSpPr>
          <p:nvPr>
            <p:ph type="title"/>
          </p:nvPr>
        </p:nvSpPr>
        <p:spPr>
          <a:xfrm>
            <a:off x="561637" y="321228"/>
            <a:ext cx="7241295" cy="738664"/>
          </a:xfrm>
        </p:spPr>
        <p:txBody>
          <a:bodyPr wrap="square">
            <a:spAutoFit/>
          </a:bodyPr>
          <a:lstStyle/>
          <a:p>
            <a:r>
              <a:rPr lang="en-US" sz="4800" dirty="0">
                <a:solidFill>
                  <a:srgbClr val="0073E6"/>
                </a:solidFill>
                <a:cs typeface="Arial"/>
              </a:rPr>
              <a:t>Small but mighty </a:t>
            </a:r>
            <a:endParaRPr lang="en-US" sz="4400" dirty="0">
              <a:solidFill>
                <a:srgbClr val="0073E6"/>
              </a:solidFill>
            </a:endParaRPr>
          </a:p>
        </p:txBody>
      </p:sp>
      <p:sp>
        <p:nvSpPr>
          <p:cNvPr id="51" name="TextBox 50">
            <a:extLst>
              <a:ext uri="{FF2B5EF4-FFF2-40B4-BE49-F238E27FC236}">
                <a16:creationId xmlns:a16="http://schemas.microsoft.com/office/drawing/2014/main" id="{5E353A28-2B12-9948-B4BA-4BDFFCAD0C8E}"/>
              </a:ext>
            </a:extLst>
          </p:cNvPr>
          <p:cNvSpPr txBox="1"/>
          <p:nvPr/>
        </p:nvSpPr>
        <p:spPr>
          <a:xfrm>
            <a:off x="532836" y="1129536"/>
            <a:ext cx="6794087" cy="400110"/>
          </a:xfrm>
          <a:prstGeom prst="rect">
            <a:avLst/>
          </a:prstGeom>
          <a:noFill/>
        </p:spPr>
        <p:txBody>
          <a:bodyPr wrap="square" rtlCol="0">
            <a:spAutoFit/>
          </a:bodyPr>
          <a:lstStyle/>
          <a:p>
            <a:r>
              <a:rPr lang="en-US" sz="2000" dirty="0">
                <a:cs typeface="Arial"/>
              </a:rPr>
              <a:t>All the key features of a full-sized mobile computer</a:t>
            </a:r>
          </a:p>
        </p:txBody>
      </p:sp>
      <p:pic>
        <p:nvPicPr>
          <p:cNvPr id="27" name="Picture 26">
            <a:extLst>
              <a:ext uri="{FF2B5EF4-FFF2-40B4-BE49-F238E27FC236}">
                <a16:creationId xmlns:a16="http://schemas.microsoft.com/office/drawing/2014/main" id="{3A4E59A1-D4AB-8C4F-B32E-EF17F0122B2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7870" t="5907" r="11356"/>
          <a:stretch/>
        </p:blipFill>
        <p:spPr>
          <a:xfrm>
            <a:off x="7652038" y="679938"/>
            <a:ext cx="4538375" cy="6178062"/>
          </a:xfrm>
          <a:prstGeom prst="rect">
            <a:avLst/>
          </a:prstGeom>
        </p:spPr>
      </p:pic>
    </p:spTree>
    <p:extLst>
      <p:ext uri="{BB962C8B-B14F-4D97-AF65-F5344CB8AC3E}">
        <p14:creationId xmlns:p14="http://schemas.microsoft.com/office/powerpoint/2010/main" val="18815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BB36F97-C9AD-CF4F-B64D-60678F72F805}"/>
              </a:ext>
            </a:extLst>
          </p:cNvPr>
          <p:cNvGrpSpPr/>
          <p:nvPr/>
        </p:nvGrpSpPr>
        <p:grpSpPr>
          <a:xfrm>
            <a:off x="-6885" y="395526"/>
            <a:ext cx="2357363" cy="554445"/>
            <a:chOff x="-1406596" y="387678"/>
            <a:chExt cx="2357977" cy="554591"/>
          </a:xfrm>
          <a:solidFill>
            <a:schemeClr val="accent1"/>
          </a:solidFill>
        </p:grpSpPr>
        <p:sp>
          <p:nvSpPr>
            <p:cNvPr id="33" name="Rectangle 32">
              <a:extLst>
                <a:ext uri="{FF2B5EF4-FFF2-40B4-BE49-F238E27FC236}">
                  <a16:creationId xmlns:a16="http://schemas.microsoft.com/office/drawing/2014/main" id="{4FD17712-21B2-FE43-9707-028C1FB581C4}"/>
                </a:ext>
              </a:extLst>
            </p:cNvPr>
            <p:cNvSpPr/>
            <p:nvPr userDrawn="1"/>
          </p:nvSpPr>
          <p:spPr>
            <a:xfrm>
              <a:off x="-1406596" y="389819"/>
              <a:ext cx="1936156"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4" name="Right Triangle 33">
              <a:extLst>
                <a:ext uri="{FF2B5EF4-FFF2-40B4-BE49-F238E27FC236}">
                  <a16:creationId xmlns:a16="http://schemas.microsoft.com/office/drawing/2014/main" id="{B6CA753C-E7B9-D649-A986-3D89BC88C40B}"/>
                </a:ext>
              </a:extLst>
            </p:cNvPr>
            <p:cNvSpPr/>
            <p:nvPr userDrawn="1"/>
          </p:nvSpPr>
          <p:spPr>
            <a:xfrm rot="5400000">
              <a:off x="466600" y="450638"/>
              <a:ext cx="547741" cy="42182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13F778B8-B524-A64E-B40D-466DED5A8F9B}"/>
              </a:ext>
            </a:extLst>
          </p:cNvPr>
          <p:cNvGrpSpPr/>
          <p:nvPr/>
        </p:nvGrpSpPr>
        <p:grpSpPr>
          <a:xfrm rot="10800000">
            <a:off x="5268934" y="1546913"/>
            <a:ext cx="667871" cy="4932359"/>
            <a:chOff x="5029196" y="1532709"/>
            <a:chExt cx="4428312" cy="5325291"/>
          </a:xfrm>
        </p:grpSpPr>
        <p:sp>
          <p:nvSpPr>
            <p:cNvPr id="28" name="Rectangle 27">
              <a:extLst>
                <a:ext uri="{FF2B5EF4-FFF2-40B4-BE49-F238E27FC236}">
                  <a16:creationId xmlns:a16="http://schemas.microsoft.com/office/drawing/2014/main" id="{D000A7A7-A08D-1848-AD24-7C7AB4FB4B98}"/>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C04F8F8-2793-1543-8B86-25C1A9694641}"/>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E584CA0-0373-8042-955A-5B92C69BE72B}"/>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7A18AA89-3946-9947-A09A-278626FBA9DE}"/>
              </a:ext>
            </a:extLst>
          </p:cNvPr>
          <p:cNvGrpSpPr/>
          <p:nvPr/>
        </p:nvGrpSpPr>
        <p:grpSpPr>
          <a:xfrm>
            <a:off x="2040627" y="397664"/>
            <a:ext cx="10151373" cy="552306"/>
            <a:chOff x="2085738" y="397664"/>
            <a:chExt cx="10151373" cy="552306"/>
          </a:xfrm>
          <a:solidFill>
            <a:schemeClr val="bg2">
              <a:lumMod val="85000"/>
            </a:schemeClr>
          </a:solidFill>
        </p:grpSpPr>
        <p:sp>
          <p:nvSpPr>
            <p:cNvPr id="9" name="Parallelogram 8">
              <a:extLst>
                <a:ext uri="{FF2B5EF4-FFF2-40B4-BE49-F238E27FC236}">
                  <a16:creationId xmlns:a16="http://schemas.microsoft.com/office/drawing/2014/main" id="{1339D3CE-9CD0-7A4E-8EE3-373554EE0B15}"/>
                </a:ext>
              </a:extLst>
            </p:cNvPr>
            <p:cNvSpPr/>
            <p:nvPr userDrawn="1"/>
          </p:nvSpPr>
          <p:spPr>
            <a:xfrm rot="10800000">
              <a:off x="2085738" y="397664"/>
              <a:ext cx="10151372" cy="552306"/>
            </a:xfrm>
            <a:prstGeom prst="parallelogram">
              <a:avLst>
                <a:gd name="adj" fmla="val 7645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0DEA6DF4-21CB-BD44-91CD-DF8C9FAA5AEC}"/>
                </a:ext>
              </a:extLst>
            </p:cNvPr>
            <p:cNvSpPr/>
            <p:nvPr/>
          </p:nvSpPr>
          <p:spPr>
            <a:xfrm rot="10800000">
              <a:off x="11735223" y="397664"/>
              <a:ext cx="501888" cy="552306"/>
            </a:xfrm>
            <a:prstGeom prst="parallelogram">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itle 39">
            <a:extLst>
              <a:ext uri="{FF2B5EF4-FFF2-40B4-BE49-F238E27FC236}">
                <a16:creationId xmlns:a16="http://schemas.microsoft.com/office/drawing/2014/main" id="{E40E5962-3DA1-CF4F-91D9-B4624BFA84F1}"/>
              </a:ext>
            </a:extLst>
          </p:cNvPr>
          <p:cNvSpPr txBox="1">
            <a:spLocks/>
          </p:cNvSpPr>
          <p:nvPr/>
        </p:nvSpPr>
        <p:spPr>
          <a:xfrm>
            <a:off x="460138" y="458816"/>
            <a:ext cx="1468675" cy="36566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dirty="0">
                <a:solidFill>
                  <a:schemeClr val="bg1"/>
                </a:solidFill>
              </a:rPr>
              <a:t>Rugged</a:t>
            </a:r>
          </a:p>
        </p:txBody>
      </p:sp>
      <p:sp>
        <p:nvSpPr>
          <p:cNvPr id="17" name="Text Placeholder 25">
            <a:extLst>
              <a:ext uri="{FF2B5EF4-FFF2-40B4-BE49-F238E27FC236}">
                <a16:creationId xmlns:a16="http://schemas.microsoft.com/office/drawing/2014/main" id="{09456D91-4C66-3746-B400-8DDC0B76143D}"/>
              </a:ext>
            </a:extLst>
          </p:cNvPr>
          <p:cNvSpPr txBox="1">
            <a:spLocks/>
          </p:cNvSpPr>
          <p:nvPr/>
        </p:nvSpPr>
        <p:spPr>
          <a:xfrm>
            <a:off x="2621850" y="458103"/>
            <a:ext cx="7259873"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200" dirty="0"/>
              <a:t>Built to handle all-day everyday enterprise use</a:t>
            </a:r>
          </a:p>
        </p:txBody>
      </p:sp>
      <p:grpSp>
        <p:nvGrpSpPr>
          <p:cNvPr id="18" name="Group 17">
            <a:extLst>
              <a:ext uri="{FF2B5EF4-FFF2-40B4-BE49-F238E27FC236}">
                <a16:creationId xmlns:a16="http://schemas.microsoft.com/office/drawing/2014/main" id="{1F059E50-FE83-4040-A58C-E54A013ECF4B}"/>
              </a:ext>
            </a:extLst>
          </p:cNvPr>
          <p:cNvGrpSpPr/>
          <p:nvPr/>
        </p:nvGrpSpPr>
        <p:grpSpPr>
          <a:xfrm>
            <a:off x="6327938" y="1837931"/>
            <a:ext cx="4999053" cy="4572354"/>
            <a:chOff x="3740524" y="1692697"/>
            <a:chExt cx="4999053" cy="4572354"/>
          </a:xfrm>
        </p:grpSpPr>
        <p:sp>
          <p:nvSpPr>
            <p:cNvPr id="19" name="TextBox 18">
              <a:extLst>
                <a:ext uri="{FF2B5EF4-FFF2-40B4-BE49-F238E27FC236}">
                  <a16:creationId xmlns:a16="http://schemas.microsoft.com/office/drawing/2014/main" id="{02CC340E-563B-294B-8645-1674023A8B1F}"/>
                </a:ext>
              </a:extLst>
            </p:cNvPr>
            <p:cNvSpPr txBox="1"/>
            <p:nvPr/>
          </p:nvSpPr>
          <p:spPr>
            <a:xfrm>
              <a:off x="3740524" y="1697962"/>
              <a:ext cx="2443516" cy="2288985"/>
            </a:xfrm>
            <a:prstGeom prst="rect">
              <a:avLst/>
            </a:prstGeom>
            <a:noFill/>
          </p:spPr>
          <p:txBody>
            <a:bodyPr wrap="square" lIns="182880" tIns="182880" rIns="182880" bIns="201168" rtlCol="0" anchor="t">
              <a:noAutofit/>
            </a:bodyPr>
            <a:lstStyle/>
            <a:p>
              <a:pPr>
                <a:spcAft>
                  <a:spcPts val="900"/>
                </a:spcAft>
              </a:pPr>
              <a:r>
                <a:rPr lang="en-US" sz="1600" b="1" dirty="0">
                  <a:solidFill>
                    <a:srgbClr val="0073E6"/>
                  </a:solidFill>
                </a:rPr>
                <a:t>Handles bumps </a:t>
              </a:r>
              <a:br>
                <a:rPr lang="en-US" sz="1600" b="1" dirty="0">
                  <a:solidFill>
                    <a:srgbClr val="0073E6"/>
                  </a:solidFill>
                </a:rPr>
              </a:br>
              <a:r>
                <a:rPr lang="en-US" sz="1600" b="1" dirty="0">
                  <a:solidFill>
                    <a:srgbClr val="0073E6"/>
                  </a:solidFill>
                </a:rPr>
                <a:t>and drops</a:t>
              </a:r>
            </a:p>
            <a:p>
              <a:pPr>
                <a:spcAft>
                  <a:spcPts val="900"/>
                </a:spcAft>
              </a:pPr>
              <a:r>
                <a:rPr lang="en-US" sz="1400" dirty="0"/>
                <a:t>6 ft./1.8 m drops and 2,000 tumbles: converged two-finger and back of hand models </a:t>
              </a:r>
            </a:p>
            <a:p>
              <a:pPr>
                <a:spcAft>
                  <a:spcPts val="900"/>
                </a:spcAft>
              </a:pPr>
              <a:r>
                <a:rPr lang="en-US" sz="1400" dirty="0"/>
                <a:t>4 ft./1.2 m drops and 1,000 tumbles: wrist mount model </a:t>
              </a:r>
            </a:p>
          </p:txBody>
        </p:sp>
        <p:sp>
          <p:nvSpPr>
            <p:cNvPr id="20" name="TextBox 19">
              <a:extLst>
                <a:ext uri="{FF2B5EF4-FFF2-40B4-BE49-F238E27FC236}">
                  <a16:creationId xmlns:a16="http://schemas.microsoft.com/office/drawing/2014/main" id="{87BC9330-B69B-6B45-BFDC-063C8C906363}"/>
                </a:ext>
              </a:extLst>
            </p:cNvPr>
            <p:cNvSpPr txBox="1"/>
            <p:nvPr/>
          </p:nvSpPr>
          <p:spPr>
            <a:xfrm>
              <a:off x="6290944" y="1697961"/>
              <a:ext cx="2432304" cy="2258568"/>
            </a:xfrm>
            <a:prstGeom prst="rect">
              <a:avLst/>
            </a:prstGeom>
            <a:noFill/>
          </p:spPr>
          <p:txBody>
            <a:bodyPr wrap="square" lIns="182880" tIns="182880" rIns="182880" bIns="201168" rtlCol="0" anchor="t">
              <a:noAutofit/>
            </a:bodyPr>
            <a:lstStyle/>
            <a:p>
              <a:pPr>
                <a:spcAft>
                  <a:spcPts val="900"/>
                </a:spcAft>
              </a:pPr>
              <a:r>
                <a:rPr lang="en-US" sz="1600" b="1" dirty="0">
                  <a:solidFill>
                    <a:srgbClr val="0073E6"/>
                  </a:solidFill>
                </a:rPr>
                <a:t>Waterproof </a:t>
              </a:r>
              <a:br>
                <a:rPr lang="en-US" sz="1600" b="1" dirty="0">
                  <a:solidFill>
                    <a:srgbClr val="0073E6"/>
                  </a:solidFill>
                </a:rPr>
              </a:br>
              <a:r>
                <a:rPr lang="en-US" sz="1600" b="1" dirty="0">
                  <a:solidFill>
                    <a:srgbClr val="0073E6"/>
                  </a:solidFill>
                </a:rPr>
                <a:t>and dust-proof</a:t>
              </a:r>
            </a:p>
            <a:p>
              <a:pPr>
                <a:spcAft>
                  <a:spcPts val="900"/>
                </a:spcAft>
              </a:pPr>
              <a:r>
                <a:rPr lang="en-US" sz="1400" dirty="0"/>
                <a:t>IP65 sealing</a:t>
              </a:r>
            </a:p>
            <a:p>
              <a:pPr>
                <a:spcAft>
                  <a:spcPts val="900"/>
                </a:spcAft>
              </a:pPr>
              <a:r>
                <a:rPr lang="en-US" sz="1400" dirty="0"/>
                <a:t>All models are </a:t>
              </a:r>
              <a:br>
                <a:rPr lang="en-US" sz="1400" dirty="0"/>
              </a:br>
              <a:r>
                <a:rPr lang="en-US" sz="1400" dirty="0"/>
                <a:t>dust-tight and survive jetting water</a:t>
              </a:r>
            </a:p>
            <a:p>
              <a:pPr>
                <a:spcAft>
                  <a:spcPts val="900"/>
                </a:spcAft>
              </a:pPr>
              <a:endParaRPr lang="en-US" sz="1600" b="1" dirty="0">
                <a:solidFill>
                  <a:schemeClr val="accent1">
                    <a:lumMod val="60000"/>
                    <a:lumOff val="40000"/>
                  </a:schemeClr>
                </a:solidFill>
              </a:endParaRPr>
            </a:p>
          </p:txBody>
        </p:sp>
        <p:sp>
          <p:nvSpPr>
            <p:cNvPr id="23" name="TextBox 22">
              <a:extLst>
                <a:ext uri="{FF2B5EF4-FFF2-40B4-BE49-F238E27FC236}">
                  <a16:creationId xmlns:a16="http://schemas.microsoft.com/office/drawing/2014/main" id="{E13D316D-7272-8C4D-8F36-492DAAD7BDEB}"/>
                </a:ext>
              </a:extLst>
            </p:cNvPr>
            <p:cNvSpPr txBox="1"/>
            <p:nvPr/>
          </p:nvSpPr>
          <p:spPr>
            <a:xfrm>
              <a:off x="6307273" y="4484104"/>
              <a:ext cx="2432304" cy="1780947"/>
            </a:xfrm>
            <a:prstGeom prst="rect">
              <a:avLst/>
            </a:prstGeom>
            <a:noFill/>
          </p:spPr>
          <p:txBody>
            <a:bodyPr wrap="square" lIns="182880" tIns="182880" rIns="182880" bIns="201168" rtlCol="0" anchor="t">
              <a:noAutofit/>
            </a:bodyPr>
            <a:lstStyle/>
            <a:p>
              <a:pPr>
                <a:spcAft>
                  <a:spcPts val="900"/>
                </a:spcAft>
              </a:pPr>
              <a:r>
                <a:rPr lang="en-US" sz="1600" b="1" dirty="0">
                  <a:solidFill>
                    <a:srgbClr val="0073E6"/>
                  </a:solidFill>
                </a:rPr>
                <a:t>Replaceable protective front shell</a:t>
              </a:r>
            </a:p>
            <a:p>
              <a:pPr>
                <a:spcAft>
                  <a:spcPts val="900"/>
                </a:spcAft>
              </a:pPr>
              <a:r>
                <a:rPr lang="en-US" sz="1400" dirty="0"/>
                <a:t>Keep your devices looking like new</a:t>
              </a:r>
            </a:p>
            <a:p>
              <a:pPr>
                <a:spcAft>
                  <a:spcPts val="900"/>
                </a:spcAft>
              </a:pPr>
              <a:endParaRPr lang="en-US" sz="1400" dirty="0">
                <a:solidFill>
                  <a:srgbClr val="FFFFFF"/>
                </a:solidFill>
              </a:endParaRPr>
            </a:p>
          </p:txBody>
        </p:sp>
        <p:sp>
          <p:nvSpPr>
            <p:cNvPr id="24" name="TextBox 23">
              <a:extLst>
                <a:ext uri="{FF2B5EF4-FFF2-40B4-BE49-F238E27FC236}">
                  <a16:creationId xmlns:a16="http://schemas.microsoft.com/office/drawing/2014/main" id="{CB5EEA30-1643-8C42-9C94-A78DA72B89CC}"/>
                </a:ext>
              </a:extLst>
            </p:cNvPr>
            <p:cNvSpPr txBox="1"/>
            <p:nvPr/>
          </p:nvSpPr>
          <p:spPr>
            <a:xfrm>
              <a:off x="3756853" y="4484104"/>
              <a:ext cx="2550420" cy="1780947"/>
            </a:xfrm>
            <a:prstGeom prst="rect">
              <a:avLst/>
            </a:prstGeom>
            <a:noFill/>
          </p:spPr>
          <p:txBody>
            <a:bodyPr wrap="square" lIns="182880" tIns="182880" rIns="182880" bIns="201168" rtlCol="0" anchor="t">
              <a:noAutofit/>
            </a:bodyPr>
            <a:lstStyle/>
            <a:p>
              <a:pPr>
                <a:spcAft>
                  <a:spcPts val="900"/>
                </a:spcAft>
              </a:pPr>
              <a:r>
                <a:rPr lang="en-US" sz="1600" b="1" dirty="0">
                  <a:solidFill>
                    <a:srgbClr val="0073E6"/>
                  </a:solidFill>
                </a:rPr>
                <a:t>Ultra-strong Corning®  </a:t>
              </a:r>
              <a:br>
                <a:rPr lang="en-US" sz="1600" b="1" dirty="0">
                  <a:solidFill>
                    <a:srgbClr val="0073E6"/>
                  </a:solidFill>
                </a:rPr>
              </a:br>
              <a:r>
                <a:rPr lang="en-US" sz="1600" b="1" dirty="0">
                  <a:solidFill>
                    <a:srgbClr val="0073E6"/>
                  </a:solidFill>
                </a:rPr>
                <a:t>Gorilla® Glass </a:t>
              </a:r>
            </a:p>
            <a:p>
              <a:pPr>
                <a:spcAft>
                  <a:spcPts val="900"/>
                </a:spcAft>
              </a:pPr>
              <a:r>
                <a:rPr lang="en-US" sz="1400" dirty="0"/>
                <a:t>Gorilla Glass fortifies display and imager window </a:t>
              </a:r>
            </a:p>
            <a:p>
              <a:pPr>
                <a:spcAft>
                  <a:spcPts val="900"/>
                </a:spcAft>
              </a:pPr>
              <a:endParaRPr lang="en-US" sz="1400" dirty="0">
                <a:solidFill>
                  <a:srgbClr val="FFFFFF"/>
                </a:solidFill>
              </a:endParaRPr>
            </a:p>
          </p:txBody>
        </p:sp>
        <p:sp>
          <p:nvSpPr>
            <p:cNvPr id="25" name="Freeform 24">
              <a:extLst>
                <a:ext uri="{FF2B5EF4-FFF2-40B4-BE49-F238E27FC236}">
                  <a16:creationId xmlns:a16="http://schemas.microsoft.com/office/drawing/2014/main" id="{A0790F69-F3C5-3A44-8885-919DFCD08BA9}"/>
                </a:ext>
              </a:extLst>
            </p:cNvPr>
            <p:cNvSpPr>
              <a:spLocks noChangeAspect="1"/>
            </p:cNvSpPr>
            <p:nvPr/>
          </p:nvSpPr>
          <p:spPr>
            <a:xfrm>
              <a:off x="6447231" y="1692697"/>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D1B71D98-42C7-C54A-9D0F-01206077C603}"/>
                </a:ext>
              </a:extLst>
            </p:cNvPr>
            <p:cNvSpPr>
              <a:spLocks noChangeAspect="1"/>
            </p:cNvSpPr>
            <p:nvPr/>
          </p:nvSpPr>
          <p:spPr>
            <a:xfrm>
              <a:off x="3897683" y="1692697"/>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a:extLst>
                <a:ext uri="{FF2B5EF4-FFF2-40B4-BE49-F238E27FC236}">
                  <a16:creationId xmlns:a16="http://schemas.microsoft.com/office/drawing/2014/main" id="{A7B8F0B8-2311-F047-B63A-2321D4C28E45}"/>
                </a:ext>
              </a:extLst>
            </p:cNvPr>
            <p:cNvSpPr>
              <a:spLocks noChangeAspect="1"/>
            </p:cNvSpPr>
            <p:nvPr/>
          </p:nvSpPr>
          <p:spPr>
            <a:xfrm>
              <a:off x="3897683" y="4347474"/>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a:extLst>
                <a:ext uri="{FF2B5EF4-FFF2-40B4-BE49-F238E27FC236}">
                  <a16:creationId xmlns:a16="http://schemas.microsoft.com/office/drawing/2014/main" id="{D0852554-96F1-DA41-BEED-7806646CD9CD}"/>
                </a:ext>
              </a:extLst>
            </p:cNvPr>
            <p:cNvSpPr>
              <a:spLocks noChangeAspect="1"/>
            </p:cNvSpPr>
            <p:nvPr/>
          </p:nvSpPr>
          <p:spPr>
            <a:xfrm>
              <a:off x="6463560" y="4375175"/>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icture containing projector&#10;&#10;Description automatically generated">
            <a:extLst>
              <a:ext uri="{FF2B5EF4-FFF2-40B4-BE49-F238E27FC236}">
                <a16:creationId xmlns:a16="http://schemas.microsoft.com/office/drawing/2014/main" id="{CE4AD004-53DF-B840-9D54-8AB4E09668A7}"/>
              </a:ext>
            </a:extLst>
          </p:cNvPr>
          <p:cNvPicPr>
            <a:picLocks noChangeAspect="1"/>
          </p:cNvPicPr>
          <p:nvPr/>
        </p:nvPicPr>
        <p:blipFill>
          <a:blip r:embed="rId2"/>
          <a:stretch>
            <a:fillRect/>
          </a:stretch>
        </p:blipFill>
        <p:spPr>
          <a:xfrm>
            <a:off x="890391" y="1884400"/>
            <a:ext cx="4136036" cy="4238871"/>
          </a:xfrm>
          <a:prstGeom prst="rect">
            <a:avLst/>
          </a:prstGeom>
        </p:spPr>
      </p:pic>
    </p:spTree>
    <p:extLst>
      <p:ext uri="{BB962C8B-B14F-4D97-AF65-F5344CB8AC3E}">
        <p14:creationId xmlns:p14="http://schemas.microsoft.com/office/powerpoint/2010/main" val="307912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electronics, projector&#10;&#10;Description automatically generated">
            <a:extLst>
              <a:ext uri="{FF2B5EF4-FFF2-40B4-BE49-F238E27FC236}">
                <a16:creationId xmlns:a16="http://schemas.microsoft.com/office/drawing/2014/main" id="{2CFE9B9F-BF03-864E-BD1F-AEE314DB2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7153" y="579619"/>
            <a:ext cx="6858000" cy="6858000"/>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32658" y="751115"/>
            <a:ext cx="10837918" cy="6275567"/>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25241" y="3613069"/>
            <a:ext cx="5865172"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p:txBody>
          <a:bodyPr/>
          <a:lstStyle/>
          <a:p>
            <a:r>
              <a:rPr lang="en-US" dirty="0">
                <a:solidFill>
                  <a:schemeClr val="tx1"/>
                </a:solidFill>
              </a:rPr>
              <a:t>Product Tour</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9143" y="6528816"/>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767" y="5650992"/>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913" y="2957513"/>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44597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3BA0DC9B-CF21-0E4B-871B-ECD7C80AA2ED}"/>
              </a:ext>
            </a:extLst>
          </p:cNvPr>
          <p:cNvGrpSpPr/>
          <p:nvPr/>
        </p:nvGrpSpPr>
        <p:grpSpPr>
          <a:xfrm rot="5400000">
            <a:off x="5093652" y="1300888"/>
            <a:ext cx="476400" cy="10061354"/>
            <a:chOff x="5029196" y="1532709"/>
            <a:chExt cx="4428312" cy="5325291"/>
          </a:xfrm>
        </p:grpSpPr>
        <p:sp>
          <p:nvSpPr>
            <p:cNvPr id="60" name="Rectangle 59">
              <a:extLst>
                <a:ext uri="{FF2B5EF4-FFF2-40B4-BE49-F238E27FC236}">
                  <a16:creationId xmlns:a16="http://schemas.microsoft.com/office/drawing/2014/main" id="{CE800C2E-7D67-2D43-8F01-7C5BD11E74CB}"/>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BE635047-A278-474A-A424-8F7041D98CB6}"/>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09015DED-8758-1C4E-B62B-B0D446A61CF8}"/>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AutoShape 5">
            <a:extLst>
              <a:ext uri="{FF2B5EF4-FFF2-40B4-BE49-F238E27FC236}">
                <a16:creationId xmlns:a16="http://schemas.microsoft.com/office/drawing/2014/main" id="{BE5FEB56-C36F-C44F-9516-EF7A190E0FE2}"/>
              </a:ext>
            </a:extLst>
          </p:cNvPr>
          <p:cNvSpPr>
            <a:spLocks noChangeArrowheads="1"/>
          </p:cNvSpPr>
          <p:nvPr/>
        </p:nvSpPr>
        <p:spPr bwMode="auto">
          <a:xfrm>
            <a:off x="495722" y="1470307"/>
            <a:ext cx="2584532" cy="4486741"/>
          </a:xfrm>
          <a:prstGeom prst="rect">
            <a:avLst/>
          </a:prstGeom>
          <a:noFill/>
          <a:ln w="9525">
            <a:noFill/>
            <a:round/>
            <a:headEnd/>
            <a:tailEnd/>
          </a:ln>
        </p:spPr>
        <p:txBody>
          <a:bodyPr wrap="square" lIns="0" tIns="0" rIns="0" bIns="0" anchor="t">
            <a:noAutofit/>
          </a:bodyPr>
          <a:lstStyle/>
          <a:p>
            <a:pPr>
              <a:spcAft>
                <a:spcPts val="300"/>
              </a:spcAft>
            </a:pPr>
            <a:r>
              <a:rPr lang="en-US" sz="1200" b="1" dirty="0">
                <a:solidFill>
                  <a:srgbClr val="000000"/>
                </a:solidFill>
                <a:latin typeface="Arial"/>
                <a:ea typeface="MS PGothic"/>
                <a:cs typeface="Arial"/>
              </a:rPr>
              <a:t>Ergonomics and UI</a:t>
            </a:r>
          </a:p>
          <a:p>
            <a:pPr lvl="0"/>
            <a:r>
              <a:rPr lang="en-US" sz="1000" b="1" dirty="0">
                <a:solidFill>
                  <a:srgbClr val="0073E6"/>
                </a:solidFill>
                <a:latin typeface="Arial"/>
                <a:ea typeface="MS PGothic"/>
                <a:cs typeface="Arial"/>
              </a:rPr>
              <a:t>Display</a:t>
            </a:r>
          </a:p>
          <a:p>
            <a:r>
              <a:rPr lang="en-US" sz="800" dirty="0">
                <a:solidFill>
                  <a:srgbClr val="221E1F"/>
                </a:solidFill>
                <a:latin typeface="Helvetica" pitchFamily="2" charset="0"/>
              </a:rPr>
              <a:t>2 in. AMOLED 460 x 460 color display</a:t>
            </a:r>
          </a:p>
          <a:p>
            <a:r>
              <a:rPr lang="en-US" sz="800" dirty="0">
                <a:solidFill>
                  <a:srgbClr val="221E1F"/>
                </a:solidFill>
                <a:latin typeface="Helvetica" pitchFamily="2" charset="0"/>
              </a:rPr>
              <a:t>Optically bonded to touch panel</a:t>
            </a:r>
          </a:p>
          <a:p>
            <a:pPr lvl="0"/>
            <a:endParaRPr lang="en-US" sz="800" dirty="0">
              <a:solidFill>
                <a:srgbClr val="000000"/>
              </a:solidFill>
              <a:latin typeface="Arial"/>
              <a:ea typeface="MS PGothic"/>
              <a:cs typeface="Arial"/>
            </a:endParaRPr>
          </a:p>
          <a:p>
            <a:pPr lvl="0"/>
            <a:r>
              <a:rPr lang="en-US" sz="1000" b="1" dirty="0">
                <a:solidFill>
                  <a:srgbClr val="0073E6"/>
                </a:solidFill>
                <a:latin typeface="Arial"/>
                <a:ea typeface="MS PGothic"/>
                <a:cs typeface="Arial"/>
              </a:rPr>
              <a:t>Touch Panel</a:t>
            </a:r>
          </a:p>
          <a:p>
            <a:r>
              <a:rPr lang="en-US" sz="800" dirty="0">
                <a:solidFill>
                  <a:srgbClr val="221E1F"/>
                </a:solidFill>
                <a:latin typeface="Helvetica" pitchFamily="2" charset="0"/>
              </a:rPr>
              <a:t>Capacitive touch panel; fingertip and glove support; Corning® Gorilla® Glass</a:t>
            </a:r>
          </a:p>
          <a:p>
            <a:pPr lvl="0"/>
            <a:endParaRPr lang="en-US" sz="800" dirty="0">
              <a:solidFill>
                <a:srgbClr val="000000"/>
              </a:solidFill>
              <a:latin typeface="Arial"/>
              <a:ea typeface="MS PGothic"/>
              <a:cs typeface="Arial"/>
            </a:endParaRPr>
          </a:p>
          <a:p>
            <a:pPr fontAlgn="b">
              <a:buClr>
                <a:srgbClr val="000000"/>
              </a:buClr>
              <a:defRPr/>
            </a:pPr>
            <a:r>
              <a:rPr lang="en-US" sz="1000" b="1" dirty="0">
                <a:solidFill>
                  <a:srgbClr val="0073E6"/>
                </a:solidFill>
                <a:latin typeface="Arial"/>
                <a:ea typeface="MS PGothic"/>
                <a:cs typeface="Arial"/>
              </a:rPr>
              <a:t>Dimensions</a:t>
            </a:r>
          </a:p>
          <a:p>
            <a:r>
              <a:rPr lang="en-US" sz="800" b="1" dirty="0">
                <a:solidFill>
                  <a:srgbClr val="221E1F"/>
                </a:solidFill>
                <a:latin typeface="Helvetica" pitchFamily="2" charset="0"/>
              </a:rPr>
              <a:t>Wrist (device): </a:t>
            </a:r>
            <a:endParaRPr lang="en-US" sz="800" dirty="0">
              <a:solidFill>
                <a:srgbClr val="221E1F"/>
              </a:solidFill>
              <a:latin typeface="Helvetica" pitchFamily="2" charset="0"/>
            </a:endParaRPr>
          </a:p>
          <a:p>
            <a:r>
              <a:rPr lang="en-US" sz="800" dirty="0">
                <a:solidFill>
                  <a:srgbClr val="221E1F"/>
                </a:solidFill>
                <a:latin typeface="Helvetica" pitchFamily="2" charset="0"/>
              </a:rPr>
              <a:t>2.44 in. L x 2.32 in. W x 0.71 in. D</a:t>
            </a:r>
          </a:p>
          <a:p>
            <a:r>
              <a:rPr lang="en-US" sz="800" dirty="0">
                <a:solidFill>
                  <a:srgbClr val="221E1F"/>
                </a:solidFill>
                <a:latin typeface="Helvetica" pitchFamily="2" charset="0"/>
              </a:rPr>
              <a:t>62 mm L x 59 mm W x 18 mm D </a:t>
            </a:r>
          </a:p>
          <a:p>
            <a:r>
              <a:rPr lang="en-US" sz="800" b="1" dirty="0">
                <a:solidFill>
                  <a:srgbClr val="221E1F"/>
                </a:solidFill>
                <a:latin typeface="Helvetica" pitchFamily="2" charset="0"/>
              </a:rPr>
              <a:t>Wrist (with mount):</a:t>
            </a:r>
            <a:endParaRPr lang="en-US" sz="800" dirty="0">
              <a:solidFill>
                <a:srgbClr val="221E1F"/>
              </a:solidFill>
              <a:latin typeface="Helvetica" pitchFamily="2" charset="0"/>
            </a:endParaRPr>
          </a:p>
          <a:p>
            <a:r>
              <a:rPr lang="en-US" sz="800" dirty="0">
                <a:solidFill>
                  <a:srgbClr val="221E1F"/>
                </a:solidFill>
                <a:latin typeface="Helvetica" pitchFamily="2" charset="0"/>
              </a:rPr>
              <a:t>2.9 1in. L x 2.51 in. W x 0.751 in. D</a:t>
            </a:r>
          </a:p>
          <a:p>
            <a:r>
              <a:rPr lang="en-US" sz="800" dirty="0">
                <a:solidFill>
                  <a:srgbClr val="221E1F"/>
                </a:solidFill>
                <a:latin typeface="Helvetica" pitchFamily="2" charset="0"/>
              </a:rPr>
              <a:t>74 mm L x 64 mm W x 19 mm D</a:t>
            </a:r>
          </a:p>
          <a:p>
            <a:r>
              <a:rPr lang="en-US" sz="800" b="1" dirty="0">
                <a:solidFill>
                  <a:srgbClr val="221E1F"/>
                </a:solidFill>
                <a:latin typeface="Helvetica" pitchFamily="2" charset="0"/>
              </a:rPr>
              <a:t>Converged: </a:t>
            </a:r>
            <a:endParaRPr lang="en-US" sz="800" dirty="0">
              <a:solidFill>
                <a:srgbClr val="221E1F"/>
              </a:solidFill>
              <a:latin typeface="Helvetica" pitchFamily="2" charset="0"/>
            </a:endParaRPr>
          </a:p>
          <a:p>
            <a:r>
              <a:rPr lang="en-US" sz="800" dirty="0">
                <a:solidFill>
                  <a:srgbClr val="221E1F"/>
                </a:solidFill>
                <a:latin typeface="Helvetica" pitchFamily="2" charset="0"/>
              </a:rPr>
              <a:t>2.52 in. L x 2.44 in. W x 1.10 in. D</a:t>
            </a:r>
          </a:p>
          <a:p>
            <a:r>
              <a:rPr lang="en-US" sz="800" dirty="0">
                <a:solidFill>
                  <a:srgbClr val="221E1F"/>
                </a:solidFill>
                <a:latin typeface="Helvetica" pitchFamily="2" charset="0"/>
              </a:rPr>
              <a:t>64 mm L x 62 mm W x 28 mm D</a:t>
            </a:r>
          </a:p>
          <a:p>
            <a:pPr lvl="0"/>
            <a:endParaRPr lang="en-US" sz="800" dirty="0">
              <a:solidFill>
                <a:srgbClr val="000000"/>
              </a:solidFill>
              <a:latin typeface="Arial"/>
              <a:ea typeface="MS PGothic"/>
              <a:cs typeface="Arial"/>
            </a:endParaRPr>
          </a:p>
          <a:p>
            <a:pPr lvl="0"/>
            <a:r>
              <a:rPr lang="en-US" sz="1000" b="1" dirty="0">
                <a:solidFill>
                  <a:srgbClr val="0073E6"/>
                </a:solidFill>
                <a:latin typeface="Arial"/>
                <a:ea typeface="MS PGothic"/>
                <a:cs typeface="Arial"/>
              </a:rPr>
              <a:t>Weight</a:t>
            </a:r>
          </a:p>
          <a:p>
            <a:r>
              <a:rPr lang="en-US" sz="800" b="1" dirty="0">
                <a:solidFill>
                  <a:srgbClr val="221E1F"/>
                </a:solidFill>
                <a:latin typeface="Helvetica" pitchFamily="2" charset="0"/>
              </a:rPr>
              <a:t>Wrist (device): </a:t>
            </a:r>
            <a:r>
              <a:rPr lang="en-US" sz="800" dirty="0">
                <a:solidFill>
                  <a:srgbClr val="221E1F"/>
                </a:solidFill>
                <a:latin typeface="Helvetica" pitchFamily="2" charset="0"/>
              </a:rPr>
              <a:t>2.89 oz./82 g </a:t>
            </a:r>
          </a:p>
          <a:p>
            <a:r>
              <a:rPr lang="en-US" sz="800" b="1" dirty="0">
                <a:solidFill>
                  <a:srgbClr val="221E1F"/>
                </a:solidFill>
                <a:latin typeface="Helvetica" pitchFamily="2" charset="0"/>
              </a:rPr>
              <a:t>Wrist (with mount): </a:t>
            </a:r>
            <a:r>
              <a:rPr lang="en-US" sz="800" dirty="0">
                <a:solidFill>
                  <a:srgbClr val="221E1F"/>
                </a:solidFill>
                <a:latin typeface="Helvetica" pitchFamily="2" charset="0"/>
              </a:rPr>
              <a:t>3.77 oz./107 g</a:t>
            </a:r>
          </a:p>
          <a:p>
            <a:r>
              <a:rPr lang="en-US" sz="800" b="1" dirty="0">
                <a:solidFill>
                  <a:srgbClr val="221E1F"/>
                </a:solidFill>
                <a:latin typeface="Helvetica" pitchFamily="2" charset="0"/>
              </a:rPr>
              <a:t>Converged: </a:t>
            </a:r>
            <a:r>
              <a:rPr lang="en-US" sz="800" dirty="0">
                <a:solidFill>
                  <a:srgbClr val="221E1F"/>
                </a:solidFill>
                <a:latin typeface="Helvetica" pitchFamily="2" charset="0"/>
              </a:rPr>
              <a:t>4.48 oz./127 g</a:t>
            </a:r>
          </a:p>
          <a:p>
            <a:endParaRPr lang="en-US" sz="800" dirty="0">
              <a:solidFill>
                <a:srgbClr val="221E1F"/>
              </a:solidFill>
              <a:latin typeface="Helvetica" pitchFamily="2" charset="0"/>
            </a:endParaRPr>
          </a:p>
          <a:p>
            <a:pPr lvl="0"/>
            <a:r>
              <a:rPr lang="en-US" sz="1000" b="1" dirty="0">
                <a:solidFill>
                  <a:srgbClr val="0073E6"/>
                </a:solidFill>
                <a:ea typeface="MS PGothic"/>
                <a:cs typeface="Arial"/>
              </a:rPr>
              <a:t>Buttons</a:t>
            </a:r>
          </a:p>
          <a:p>
            <a:r>
              <a:rPr lang="en-US" sz="800" b="1" dirty="0">
                <a:solidFill>
                  <a:srgbClr val="221E1F"/>
                </a:solidFill>
                <a:latin typeface="Helvetica" pitchFamily="2" charset="0"/>
              </a:rPr>
              <a:t>Wrist: </a:t>
            </a:r>
            <a:r>
              <a:rPr lang="en-US" sz="800" dirty="0">
                <a:solidFill>
                  <a:srgbClr val="221E1F"/>
                </a:solidFill>
                <a:latin typeface="Helvetica" pitchFamily="2" charset="0"/>
              </a:rPr>
              <a:t>4 buttons (programmable)</a:t>
            </a:r>
          </a:p>
          <a:p>
            <a:r>
              <a:rPr lang="en-US" sz="800" b="1" dirty="0">
                <a:solidFill>
                  <a:srgbClr val="221E1F"/>
                </a:solidFill>
                <a:latin typeface="Helvetica" pitchFamily="2" charset="0"/>
              </a:rPr>
              <a:t>Converged: </a:t>
            </a:r>
            <a:r>
              <a:rPr lang="en-US" sz="800" dirty="0">
                <a:solidFill>
                  <a:srgbClr val="221E1F"/>
                </a:solidFill>
                <a:latin typeface="Helvetica" pitchFamily="2" charset="0"/>
              </a:rPr>
              <a:t>trigger; 2 buttons (programable)</a:t>
            </a:r>
          </a:p>
          <a:p>
            <a:endParaRPr lang="en-US" sz="800" dirty="0">
              <a:solidFill>
                <a:srgbClr val="221E1F"/>
              </a:solidFill>
              <a:latin typeface="Helvetica" pitchFamily="2" charset="0"/>
            </a:endParaRPr>
          </a:p>
          <a:p>
            <a:pPr lvl="0"/>
            <a:r>
              <a:rPr lang="en-US" sz="1000" b="1" dirty="0">
                <a:solidFill>
                  <a:srgbClr val="0073E6"/>
                </a:solidFill>
                <a:ea typeface="MS PGothic"/>
                <a:cs typeface="Arial"/>
              </a:rPr>
              <a:t>Notifications</a:t>
            </a:r>
          </a:p>
          <a:p>
            <a:r>
              <a:rPr lang="en-US" sz="800" dirty="0">
                <a:solidFill>
                  <a:srgbClr val="221E1F"/>
                </a:solidFill>
                <a:latin typeface="Helvetica" pitchFamily="2" charset="0"/>
              </a:rPr>
              <a:t>Audible tone; charge LED; OS Notification LED; </a:t>
            </a:r>
          </a:p>
          <a:p>
            <a:r>
              <a:rPr lang="en-US" sz="800" dirty="0">
                <a:solidFill>
                  <a:srgbClr val="221E1F"/>
                </a:solidFill>
                <a:latin typeface="Helvetica" pitchFamily="2" charset="0"/>
              </a:rPr>
              <a:t>multi-color Application LEDs (2); haptic feedback</a:t>
            </a:r>
          </a:p>
          <a:p>
            <a:pPr fontAlgn="b">
              <a:buClr>
                <a:schemeClr val="tx1"/>
              </a:buClr>
              <a:defRPr/>
            </a:pPr>
            <a:endParaRPr lang="en-US" sz="1000" b="1" dirty="0">
              <a:latin typeface="Arial"/>
              <a:ea typeface="MS PGothic"/>
              <a:cs typeface="Arial"/>
            </a:endParaRPr>
          </a:p>
          <a:p>
            <a:pPr fontAlgn="b">
              <a:buClr>
                <a:schemeClr val="tx1"/>
              </a:buClr>
              <a:defRPr/>
            </a:pPr>
            <a:endParaRPr lang="en-US" sz="800" b="1" dirty="0">
              <a:solidFill>
                <a:srgbClr val="000000"/>
              </a:solidFill>
              <a:ea typeface="MS PGothic"/>
              <a:cs typeface="Arial" panose="020B0604020202020204" pitchFamily="34" charset="0"/>
            </a:endParaRPr>
          </a:p>
        </p:txBody>
      </p:sp>
      <p:sp>
        <p:nvSpPr>
          <p:cNvPr id="22" name="Title 1">
            <a:extLst>
              <a:ext uri="{FF2B5EF4-FFF2-40B4-BE49-F238E27FC236}">
                <a16:creationId xmlns:a16="http://schemas.microsoft.com/office/drawing/2014/main" id="{9F60313D-CA5F-9345-BE77-36FF1AEFC92D}"/>
              </a:ext>
            </a:extLst>
          </p:cNvPr>
          <p:cNvSpPr txBox="1">
            <a:spLocks/>
          </p:cNvSpPr>
          <p:nvPr/>
        </p:nvSpPr>
        <p:spPr>
          <a:xfrm>
            <a:off x="3880281" y="493332"/>
            <a:ext cx="9498221" cy="365760"/>
          </a:xfrm>
          <a:prstGeom prst="rect">
            <a:avLst/>
          </a:prstGeom>
        </p:spPr>
        <p:txBody>
          <a:bodyPr vert="horz" lIns="0" tIns="0" rIns="0" bIns="0" rtlCol="0" anchor="b"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200" dirty="0">
                <a:solidFill>
                  <a:schemeClr val="bg1"/>
                </a:solidFill>
              </a:rPr>
              <a:t>ET80 / ET85</a:t>
            </a:r>
            <a:endParaRPr lang="en-US" sz="1600" dirty="0">
              <a:solidFill>
                <a:schemeClr val="bg1"/>
              </a:solidFill>
            </a:endParaRPr>
          </a:p>
        </p:txBody>
      </p:sp>
      <p:sp>
        <p:nvSpPr>
          <p:cNvPr id="55" name="AutoShape 5">
            <a:extLst>
              <a:ext uri="{FF2B5EF4-FFF2-40B4-BE49-F238E27FC236}">
                <a16:creationId xmlns:a16="http://schemas.microsoft.com/office/drawing/2014/main" id="{F2AE8FEF-C8F0-F545-8AE4-669459E3792D}"/>
              </a:ext>
            </a:extLst>
          </p:cNvPr>
          <p:cNvSpPr>
            <a:spLocks noChangeArrowheads="1"/>
          </p:cNvSpPr>
          <p:nvPr/>
        </p:nvSpPr>
        <p:spPr bwMode="auto">
          <a:xfrm>
            <a:off x="3412136" y="1470308"/>
            <a:ext cx="2276995" cy="4486740"/>
          </a:xfrm>
          <a:prstGeom prst="rect">
            <a:avLst/>
          </a:prstGeom>
          <a:noFill/>
          <a:ln w="9525">
            <a:noFill/>
            <a:round/>
            <a:headEnd/>
            <a:tailEnd/>
          </a:ln>
        </p:spPr>
        <p:txBody>
          <a:bodyPr wrap="square" lIns="0" tIns="0" rIns="0" bIns="0" anchor="t">
            <a:noAutofit/>
          </a:bodyPr>
          <a:lstStyle/>
          <a:p>
            <a:pPr fontAlgn="b">
              <a:spcAft>
                <a:spcPts val="300"/>
              </a:spcAft>
              <a:buClr>
                <a:schemeClr val="tx1"/>
              </a:buClr>
              <a:defRPr/>
            </a:pPr>
            <a:r>
              <a:rPr lang="en-US" sz="1200" b="1" dirty="0">
                <a:solidFill>
                  <a:srgbClr val="000000"/>
                </a:solidFill>
                <a:latin typeface="Arial"/>
                <a:ea typeface="MS PGothic"/>
                <a:cs typeface="Arial"/>
              </a:rPr>
              <a:t>System</a:t>
            </a:r>
          </a:p>
          <a:p>
            <a:r>
              <a:rPr lang="en-US" sz="1000" b="1" dirty="0">
                <a:solidFill>
                  <a:srgbClr val="0073E6"/>
                </a:solidFill>
                <a:ea typeface="MS PGothic"/>
                <a:cs typeface="Arial"/>
              </a:rPr>
              <a:t>CPU</a:t>
            </a:r>
          </a:p>
          <a:p>
            <a:r>
              <a:rPr lang="en-US" sz="800" dirty="0">
                <a:solidFill>
                  <a:srgbClr val="221E1F"/>
                </a:solidFill>
                <a:latin typeface="Helvetica" pitchFamily="2" charset="0"/>
              </a:rPr>
              <a:t>Qualcomm® Snapdragon Wear W4100+ Platform/SDA429w; quad-core, 2.0 GHz</a:t>
            </a:r>
          </a:p>
          <a:p>
            <a:endParaRPr lang="en-US" sz="800" dirty="0">
              <a:solidFill>
                <a:srgbClr val="000000"/>
              </a:solidFill>
              <a:ea typeface="MS PGothic"/>
              <a:cs typeface="Arial"/>
            </a:endParaRPr>
          </a:p>
          <a:p>
            <a:r>
              <a:rPr lang="en-US" sz="1000" b="1" dirty="0">
                <a:solidFill>
                  <a:srgbClr val="0073E6"/>
                </a:solidFill>
                <a:ea typeface="MS PGothic"/>
                <a:cs typeface="Arial" panose="020B0604020202020204" pitchFamily="34" charset="0"/>
              </a:rPr>
              <a:t>Memory</a:t>
            </a:r>
            <a:endParaRPr lang="en-US" sz="1000" dirty="0">
              <a:solidFill>
                <a:srgbClr val="0073E6"/>
              </a:solidFill>
              <a:ea typeface="MS PGothic"/>
              <a:cs typeface="Arial"/>
            </a:endParaRPr>
          </a:p>
          <a:p>
            <a:pPr defTabSz="914126" fontAlgn="b">
              <a:lnSpc>
                <a:spcPct val="90000"/>
              </a:lnSpc>
              <a:spcBef>
                <a:spcPct val="20000"/>
              </a:spcBef>
              <a:buClr>
                <a:srgbClr val="B2B2B2"/>
              </a:buClr>
              <a:defRPr/>
            </a:pPr>
            <a:r>
              <a:rPr lang="en-US" sz="800" dirty="0">
                <a:solidFill>
                  <a:srgbClr val="000000"/>
                </a:solidFill>
                <a:cs typeface="Arial" panose="020B0604020202020204" pitchFamily="34" charset="0"/>
              </a:rPr>
              <a:t>1GB RAM / 8GB Flash </a:t>
            </a:r>
          </a:p>
          <a:p>
            <a:endParaRPr lang="en-US" sz="800" dirty="0">
              <a:solidFill>
                <a:srgbClr val="000000"/>
              </a:solidFill>
              <a:ea typeface="MS PGothic"/>
              <a:cs typeface="Arial" panose="020B0604020202020204" pitchFamily="34" charset="0"/>
            </a:endParaRPr>
          </a:p>
          <a:p>
            <a:r>
              <a:rPr lang="en-US" sz="1000" b="1" dirty="0">
                <a:solidFill>
                  <a:srgbClr val="0073E6"/>
                </a:solidFill>
                <a:ea typeface="MS PGothic"/>
                <a:cs typeface="Arial" panose="020B0604020202020204" pitchFamily="34" charset="0"/>
              </a:rPr>
              <a:t>Operating System</a:t>
            </a:r>
          </a:p>
          <a:p>
            <a:pPr defTabSz="914126" fontAlgn="b">
              <a:lnSpc>
                <a:spcPct val="90000"/>
              </a:lnSpc>
              <a:spcBef>
                <a:spcPct val="20000"/>
              </a:spcBef>
              <a:buClr>
                <a:srgbClr val="B2B2B2"/>
              </a:buClr>
              <a:defRPr/>
            </a:pPr>
            <a:r>
              <a:rPr lang="en-US" sz="800" dirty="0">
                <a:solidFill>
                  <a:srgbClr val="000000"/>
                </a:solidFill>
                <a:cs typeface="Arial" panose="020B0604020202020204" pitchFamily="34" charset="0"/>
              </a:rPr>
              <a:t>Android 11 AOSP (non-GMS)</a:t>
            </a:r>
          </a:p>
          <a:p>
            <a:pPr lvl="0"/>
            <a:endParaRPr lang="en-US" sz="800" b="1" dirty="0">
              <a:solidFill>
                <a:srgbClr val="000000"/>
              </a:solidFill>
              <a:latin typeface="Arial"/>
              <a:ea typeface="MS PGothic"/>
              <a:cs typeface="Arial"/>
            </a:endParaRPr>
          </a:p>
          <a:p>
            <a:pPr>
              <a:spcAft>
                <a:spcPts val="300"/>
              </a:spcAft>
            </a:pPr>
            <a:r>
              <a:rPr lang="en-US" sz="1200" b="1" dirty="0">
                <a:solidFill>
                  <a:srgbClr val="000000"/>
                </a:solidFill>
                <a:latin typeface="Arial"/>
                <a:ea typeface="MS PGothic"/>
                <a:cs typeface="Arial"/>
              </a:rPr>
              <a:t>Software Platforming</a:t>
            </a:r>
          </a:p>
          <a:p>
            <a:pPr defTabSz="914126" fontAlgn="b">
              <a:lnSpc>
                <a:spcPct val="90000"/>
              </a:lnSpc>
              <a:spcBef>
                <a:spcPct val="20000"/>
              </a:spcBef>
              <a:buClr>
                <a:srgbClr val="C0C0C0"/>
              </a:buClr>
            </a:pPr>
            <a:r>
              <a:rPr lang="en-US" sz="800" dirty="0">
                <a:solidFill>
                  <a:srgbClr val="000000"/>
                </a:solidFill>
                <a:ea typeface="MS PGothic"/>
                <a:cs typeface="Arial"/>
              </a:rPr>
              <a:t>Mobility DNA (specific tools)</a:t>
            </a:r>
          </a:p>
          <a:p>
            <a:pPr defTabSz="914126" fontAlgn="b">
              <a:lnSpc>
                <a:spcPct val="90000"/>
              </a:lnSpc>
              <a:spcBef>
                <a:spcPct val="20000"/>
              </a:spcBef>
              <a:buClr>
                <a:srgbClr val="C0C0C0"/>
              </a:buClr>
            </a:pPr>
            <a:r>
              <a:rPr lang="en-US" sz="800" dirty="0">
                <a:solidFill>
                  <a:srgbClr val="000000"/>
                </a:solidFill>
                <a:cs typeface="Arial" panose="020B0604020202020204" pitchFamily="34" charset="0"/>
              </a:rPr>
              <a:t>DataWedge</a:t>
            </a:r>
          </a:p>
          <a:p>
            <a:pPr defTabSz="914126" fontAlgn="b">
              <a:lnSpc>
                <a:spcPct val="90000"/>
              </a:lnSpc>
              <a:spcBef>
                <a:spcPct val="20000"/>
              </a:spcBef>
              <a:buClr>
                <a:srgbClr val="C0C0C0"/>
              </a:buClr>
            </a:pPr>
            <a:r>
              <a:rPr lang="en-US" sz="800" dirty="0">
                <a:solidFill>
                  <a:srgbClr val="000000"/>
                </a:solidFill>
                <a:ea typeface="MS PGothic"/>
                <a:cs typeface="Arial"/>
              </a:rPr>
              <a:t>Common SDK and Development Tools</a:t>
            </a:r>
          </a:p>
          <a:p>
            <a:pPr defTabSz="914126">
              <a:lnSpc>
                <a:spcPct val="90000"/>
              </a:lnSpc>
              <a:spcBef>
                <a:spcPct val="20000"/>
              </a:spcBef>
              <a:buClr>
                <a:srgbClr val="C0C0C0"/>
              </a:buClr>
            </a:pPr>
            <a:r>
              <a:rPr lang="en-US" sz="800" dirty="0">
                <a:solidFill>
                  <a:srgbClr val="000000"/>
                </a:solidFill>
                <a:ea typeface="MS PGothic"/>
                <a:cs typeface="Arial"/>
              </a:rPr>
              <a:t>EMMs for Android </a:t>
            </a:r>
            <a:endParaRPr lang="en-US" sz="800" dirty="0">
              <a:solidFill>
                <a:srgbClr val="000000"/>
              </a:solidFill>
              <a:ea typeface="MS PGothic"/>
              <a:cs typeface="Arial" panose="020B0604020202020204" pitchFamily="34" charset="0"/>
            </a:endParaRPr>
          </a:p>
          <a:p>
            <a:pPr fontAlgn="b">
              <a:buClr>
                <a:srgbClr val="000000"/>
              </a:buClr>
              <a:defRPr/>
            </a:pPr>
            <a:endParaRPr lang="en-US" sz="1000" b="1" dirty="0">
              <a:solidFill>
                <a:srgbClr val="000000"/>
              </a:solidFill>
              <a:latin typeface="Arial"/>
              <a:ea typeface="MS PGothic"/>
              <a:cs typeface="Arial"/>
            </a:endParaRPr>
          </a:p>
          <a:p>
            <a:pPr fontAlgn="b">
              <a:spcAft>
                <a:spcPts val="300"/>
              </a:spcAft>
              <a:buClr>
                <a:srgbClr val="000000"/>
              </a:buClr>
              <a:defRPr/>
            </a:pPr>
            <a:r>
              <a:rPr lang="en-US" sz="1200" b="1" dirty="0">
                <a:solidFill>
                  <a:srgbClr val="000000"/>
                </a:solidFill>
                <a:latin typeface="Arial"/>
                <a:ea typeface="MS PGothic"/>
                <a:cs typeface="Arial"/>
              </a:rPr>
              <a:t>Connectivity</a:t>
            </a:r>
          </a:p>
          <a:p>
            <a:pPr lvl="0"/>
            <a:r>
              <a:rPr lang="en-US" sz="1000" b="1" dirty="0">
                <a:solidFill>
                  <a:srgbClr val="0073E6"/>
                </a:solidFill>
                <a:latin typeface="Arial"/>
                <a:ea typeface="MS PGothic"/>
                <a:cs typeface="Arial"/>
              </a:rPr>
              <a:t>Wi-Fi (WLAN)</a:t>
            </a:r>
          </a:p>
          <a:p>
            <a:r>
              <a:rPr lang="en-US" sz="800" dirty="0">
                <a:solidFill>
                  <a:srgbClr val="221E1F"/>
                </a:solidFill>
                <a:latin typeface="Helvetica" pitchFamily="2" charset="0"/>
              </a:rPr>
              <a:t>IEEE 802.11 a/b/g/n/ac/d/h/i/r</a:t>
            </a:r>
          </a:p>
          <a:p>
            <a:r>
              <a:rPr lang="en-US" sz="800" dirty="0">
                <a:solidFill>
                  <a:srgbClr val="221E1F"/>
                </a:solidFill>
                <a:latin typeface="Helvetica" pitchFamily="2" charset="0"/>
              </a:rPr>
              <a:t>Wi-Fi™ certified</a:t>
            </a:r>
          </a:p>
          <a:p>
            <a:r>
              <a:rPr lang="en-US" sz="800" dirty="0">
                <a:solidFill>
                  <a:srgbClr val="221E1F"/>
                </a:solidFill>
                <a:latin typeface="Helvetica" pitchFamily="2" charset="0"/>
              </a:rPr>
              <a:t>IPv4, IPv6</a:t>
            </a:r>
          </a:p>
          <a:p>
            <a:r>
              <a:rPr lang="en-US" sz="800" dirty="0">
                <a:solidFill>
                  <a:srgbClr val="221E1F"/>
                </a:solidFill>
                <a:latin typeface="Helvetica" pitchFamily="2" charset="0"/>
              </a:rPr>
              <a:t>1x1 SISO</a:t>
            </a:r>
          </a:p>
          <a:p>
            <a:endParaRPr lang="en-US" sz="800" dirty="0">
              <a:solidFill>
                <a:srgbClr val="000000"/>
              </a:solidFill>
            </a:endParaRPr>
          </a:p>
          <a:p>
            <a:pPr lvl="0"/>
            <a:r>
              <a:rPr lang="en-US" sz="1000" b="1" dirty="0">
                <a:solidFill>
                  <a:srgbClr val="0073E6"/>
                </a:solidFill>
                <a:latin typeface="Arial"/>
                <a:ea typeface="MS PGothic"/>
                <a:cs typeface="Arial"/>
              </a:rPr>
              <a:t>Bluetooth (WPAN)</a:t>
            </a:r>
          </a:p>
          <a:p>
            <a:pPr lvl="0"/>
            <a:r>
              <a:rPr lang="en-US" sz="800" dirty="0">
                <a:solidFill>
                  <a:srgbClr val="000000"/>
                </a:solidFill>
              </a:rPr>
              <a:t>Bluetooth 4.2 with BLE, Class 1</a:t>
            </a:r>
          </a:p>
          <a:p>
            <a:pPr lvl="0"/>
            <a:endParaRPr lang="en-US" sz="800" dirty="0">
              <a:solidFill>
                <a:srgbClr val="000000"/>
              </a:solidFill>
              <a:latin typeface="Arial"/>
              <a:ea typeface="MS PGothic"/>
              <a:cs typeface="Arial"/>
            </a:endParaRPr>
          </a:p>
          <a:p>
            <a:pPr lvl="0"/>
            <a:r>
              <a:rPr lang="en-US" sz="1000" b="1" dirty="0">
                <a:solidFill>
                  <a:srgbClr val="0073E6"/>
                </a:solidFill>
                <a:latin typeface="Arial"/>
                <a:ea typeface="MS PGothic"/>
                <a:cs typeface="Arial"/>
              </a:rPr>
              <a:t>NFC</a:t>
            </a:r>
          </a:p>
          <a:p>
            <a:r>
              <a:rPr lang="en-US" sz="800" dirty="0">
                <a:solidFill>
                  <a:srgbClr val="221E1F"/>
                </a:solidFill>
                <a:latin typeface="Helvetica" pitchFamily="2" charset="0"/>
              </a:rPr>
              <a:t>Tap to Pair, ISO 14443 Type A and B, Felica </a:t>
            </a:r>
            <a:br>
              <a:rPr lang="en-US" sz="800" dirty="0">
                <a:solidFill>
                  <a:srgbClr val="221E1F"/>
                </a:solidFill>
                <a:latin typeface="Helvetica" pitchFamily="2" charset="0"/>
              </a:rPr>
            </a:br>
            <a:r>
              <a:rPr lang="en-US" sz="800" dirty="0">
                <a:solidFill>
                  <a:srgbClr val="221E1F"/>
                </a:solidFill>
                <a:latin typeface="Helvetica" pitchFamily="2" charset="0"/>
              </a:rPr>
              <a:t>and ISO 15693 cards, and Card Emulation via Host (HCE) support</a:t>
            </a:r>
          </a:p>
        </p:txBody>
      </p:sp>
      <p:sp>
        <p:nvSpPr>
          <p:cNvPr id="21" name="AutoShape 5">
            <a:extLst>
              <a:ext uri="{FF2B5EF4-FFF2-40B4-BE49-F238E27FC236}">
                <a16:creationId xmlns:a16="http://schemas.microsoft.com/office/drawing/2014/main" id="{E04B94AA-42D7-2841-A7EE-208B942A00B1}"/>
              </a:ext>
            </a:extLst>
          </p:cNvPr>
          <p:cNvSpPr>
            <a:spLocks noChangeArrowheads="1"/>
          </p:cNvSpPr>
          <p:nvPr/>
        </p:nvSpPr>
        <p:spPr bwMode="auto">
          <a:xfrm>
            <a:off x="9269241" y="1384394"/>
            <a:ext cx="2621584" cy="5653913"/>
          </a:xfrm>
          <a:prstGeom prst="rect">
            <a:avLst/>
          </a:prstGeom>
          <a:noFill/>
          <a:ln w="9525">
            <a:noFill/>
            <a:round/>
            <a:headEnd/>
            <a:tailEnd/>
          </a:ln>
        </p:spPr>
        <p:txBody>
          <a:bodyPr wrap="square" lIns="0" tIns="0" rIns="0" bIns="0" anchor="t">
            <a:noAutofit/>
          </a:bodyPr>
          <a:lstStyle/>
          <a:p>
            <a:pPr lvl="0"/>
            <a:r>
              <a:rPr lang="en-US" sz="1200" b="1" dirty="0">
                <a:solidFill>
                  <a:srgbClr val="000000"/>
                </a:solidFill>
                <a:latin typeface="Arial"/>
                <a:ea typeface="MS PGothic"/>
                <a:cs typeface="Arial"/>
              </a:rPr>
              <a:t>Audio</a:t>
            </a:r>
          </a:p>
          <a:p>
            <a:pPr lvl="0"/>
            <a:r>
              <a:rPr lang="en-US" sz="800" dirty="0">
                <a:solidFill>
                  <a:srgbClr val="000000"/>
                </a:solidFill>
              </a:rPr>
              <a:t>Speaker (90dBA)</a:t>
            </a:r>
          </a:p>
          <a:p>
            <a:pPr lvl="0"/>
            <a:r>
              <a:rPr lang="en-US" sz="800" dirty="0">
                <a:solidFill>
                  <a:srgbClr val="000000"/>
                </a:solidFill>
              </a:rPr>
              <a:t>Internal microphone</a:t>
            </a:r>
          </a:p>
          <a:p>
            <a:pPr lvl="0"/>
            <a:r>
              <a:rPr lang="en-US" sz="800" dirty="0">
                <a:solidFill>
                  <a:srgbClr val="000000"/>
                </a:solidFill>
              </a:rPr>
              <a:t>PTT-ready</a:t>
            </a:r>
          </a:p>
          <a:p>
            <a:pPr lvl="0"/>
            <a:r>
              <a:rPr lang="en-US" sz="800" dirty="0">
                <a:solidFill>
                  <a:srgbClr val="000000"/>
                </a:solidFill>
              </a:rPr>
              <a:t>Bluetooth headset support</a:t>
            </a:r>
          </a:p>
          <a:p>
            <a:pPr lvl="0"/>
            <a:endParaRPr lang="en-US" sz="800" dirty="0">
              <a:solidFill>
                <a:srgbClr val="000000"/>
              </a:solidFill>
            </a:endParaRPr>
          </a:p>
          <a:p>
            <a:pPr lvl="0"/>
            <a:r>
              <a:rPr lang="en-US" sz="1200" b="1" dirty="0">
                <a:solidFill>
                  <a:srgbClr val="000000"/>
                </a:solidFill>
                <a:latin typeface="Arial"/>
                <a:ea typeface="MS PGothic"/>
                <a:cs typeface="Arial"/>
              </a:rPr>
              <a:t>Sensor Technologies</a:t>
            </a:r>
          </a:p>
          <a:p>
            <a:pPr lvl="0"/>
            <a:r>
              <a:rPr lang="en-US" sz="800" dirty="0">
                <a:solidFill>
                  <a:srgbClr val="000000"/>
                </a:solidFill>
                <a:latin typeface="Arial"/>
                <a:ea typeface="MS PGothic"/>
                <a:cs typeface="Arial"/>
              </a:rPr>
              <a:t>Ambient Light Sensor</a:t>
            </a:r>
          </a:p>
          <a:p>
            <a:pPr lvl="0"/>
            <a:r>
              <a:rPr lang="en-US" sz="800" dirty="0">
                <a:solidFill>
                  <a:srgbClr val="000000"/>
                </a:solidFill>
                <a:latin typeface="Arial"/>
                <a:ea typeface="MS PGothic"/>
                <a:cs typeface="Arial"/>
              </a:rPr>
              <a:t>Motion Sensor</a:t>
            </a:r>
          </a:p>
          <a:p>
            <a:pPr lvl="0"/>
            <a:r>
              <a:rPr lang="en-US" sz="800" dirty="0">
                <a:solidFill>
                  <a:srgbClr val="000000"/>
                </a:solidFill>
                <a:latin typeface="Arial"/>
                <a:ea typeface="MS PGothic"/>
                <a:cs typeface="Arial"/>
              </a:rPr>
              <a:t>Proximity Sensor</a:t>
            </a:r>
            <a:endParaRPr lang="en-US" sz="800" dirty="0">
              <a:solidFill>
                <a:srgbClr val="000000"/>
              </a:solidFill>
            </a:endParaRPr>
          </a:p>
        </p:txBody>
      </p:sp>
      <p:grpSp>
        <p:nvGrpSpPr>
          <p:cNvPr id="46" name="Group 45">
            <a:extLst>
              <a:ext uri="{FF2B5EF4-FFF2-40B4-BE49-F238E27FC236}">
                <a16:creationId xmlns:a16="http://schemas.microsoft.com/office/drawing/2014/main" id="{4A597C1E-C343-8A47-A3DD-5BDEE350ECEE}"/>
              </a:ext>
            </a:extLst>
          </p:cNvPr>
          <p:cNvGrpSpPr/>
          <p:nvPr/>
        </p:nvGrpSpPr>
        <p:grpSpPr>
          <a:xfrm rot="10800000">
            <a:off x="3229512" y="397664"/>
            <a:ext cx="8962488" cy="552308"/>
            <a:chOff x="-4752251" y="397438"/>
            <a:chExt cx="8964822" cy="552452"/>
          </a:xfrm>
          <a:solidFill>
            <a:schemeClr val="bg2">
              <a:lumMod val="85000"/>
            </a:schemeClr>
          </a:solidFill>
        </p:grpSpPr>
        <p:sp>
          <p:nvSpPr>
            <p:cNvPr id="47" name="Rectangle 46">
              <a:extLst>
                <a:ext uri="{FF2B5EF4-FFF2-40B4-BE49-F238E27FC236}">
                  <a16:creationId xmlns:a16="http://schemas.microsoft.com/office/drawing/2014/main" id="{F969C6F5-81F9-894F-9A57-44DA6684476D}"/>
                </a:ext>
              </a:extLst>
            </p:cNvPr>
            <p:cNvSpPr/>
            <p:nvPr userDrawn="1"/>
          </p:nvSpPr>
          <p:spPr>
            <a:xfrm>
              <a:off x="-4752251" y="397438"/>
              <a:ext cx="8539378" cy="552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212E161E-162D-6E4D-9726-43D5BB51D03F}"/>
                </a:ext>
              </a:extLst>
            </p:cNvPr>
            <p:cNvSpPr/>
            <p:nvPr userDrawn="1"/>
          </p:nvSpPr>
          <p:spPr>
            <a:xfrm rot="5400000">
              <a:off x="3723902" y="460657"/>
              <a:ext cx="551888"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F0719C51-A58B-604F-ADCD-207ED8B75B08}"/>
              </a:ext>
            </a:extLst>
          </p:cNvPr>
          <p:cNvGrpSpPr/>
          <p:nvPr/>
        </p:nvGrpSpPr>
        <p:grpSpPr>
          <a:xfrm>
            <a:off x="-13446" y="397665"/>
            <a:ext cx="3560574" cy="552871"/>
            <a:chOff x="-3013036" y="396875"/>
            <a:chExt cx="3561502" cy="553015"/>
          </a:xfrm>
          <a:solidFill>
            <a:schemeClr val="accent1"/>
          </a:solidFill>
        </p:grpSpPr>
        <p:sp>
          <p:nvSpPr>
            <p:cNvPr id="50" name="Rectangle 49">
              <a:extLst>
                <a:ext uri="{FF2B5EF4-FFF2-40B4-BE49-F238E27FC236}">
                  <a16:creationId xmlns:a16="http://schemas.microsoft.com/office/drawing/2014/main" id="{6ECF401F-7F46-8645-AFB1-1F094A3A903D}"/>
                </a:ext>
              </a:extLst>
            </p:cNvPr>
            <p:cNvSpPr/>
            <p:nvPr userDrawn="1"/>
          </p:nvSpPr>
          <p:spPr>
            <a:xfrm>
              <a:off x="-3013036" y="397440"/>
              <a:ext cx="3136055"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1" name="Right Triangle 50">
              <a:extLst>
                <a:ext uri="{FF2B5EF4-FFF2-40B4-BE49-F238E27FC236}">
                  <a16:creationId xmlns:a16="http://schemas.microsoft.com/office/drawing/2014/main" id="{65D2C236-8A72-0B4E-ABB1-C24D7124F080}"/>
                </a:ext>
              </a:extLst>
            </p:cNvPr>
            <p:cNvSpPr/>
            <p:nvPr userDrawn="1"/>
          </p:nvSpPr>
          <p:spPr>
            <a:xfrm rot="5400000">
              <a:off x="59515" y="460375"/>
              <a:ext cx="552451" cy="42545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itle 39">
            <a:extLst>
              <a:ext uri="{FF2B5EF4-FFF2-40B4-BE49-F238E27FC236}">
                <a16:creationId xmlns:a16="http://schemas.microsoft.com/office/drawing/2014/main" id="{B510569C-E5B2-D040-9EB6-22B9C0CE1EE0}"/>
              </a:ext>
            </a:extLst>
          </p:cNvPr>
          <p:cNvSpPr>
            <a:spLocks noGrp="1"/>
          </p:cNvSpPr>
          <p:nvPr>
            <p:ph type="title"/>
          </p:nvPr>
        </p:nvSpPr>
        <p:spPr>
          <a:xfrm>
            <a:off x="576072" y="457975"/>
            <a:ext cx="2504182" cy="464025"/>
          </a:xfrm>
        </p:spPr>
        <p:txBody>
          <a:bodyPr/>
          <a:lstStyle/>
          <a:p>
            <a:r>
              <a:rPr lang="en-US" dirty="0">
                <a:solidFill>
                  <a:schemeClr val="bg1"/>
                </a:solidFill>
              </a:rPr>
              <a:t>Spec Overview</a:t>
            </a:r>
          </a:p>
        </p:txBody>
      </p:sp>
      <p:sp>
        <p:nvSpPr>
          <p:cNvPr id="53" name="Text Placeholder 25">
            <a:extLst>
              <a:ext uri="{FF2B5EF4-FFF2-40B4-BE49-F238E27FC236}">
                <a16:creationId xmlns:a16="http://schemas.microsoft.com/office/drawing/2014/main" id="{9C793339-F176-8E49-B545-466785408978}"/>
              </a:ext>
            </a:extLst>
          </p:cNvPr>
          <p:cNvSpPr txBox="1">
            <a:spLocks/>
          </p:cNvSpPr>
          <p:nvPr/>
        </p:nvSpPr>
        <p:spPr>
          <a:xfrm>
            <a:off x="3751234" y="479807"/>
            <a:ext cx="7479002"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t>WS50 Computing Core</a:t>
            </a:r>
          </a:p>
        </p:txBody>
      </p:sp>
      <p:grpSp>
        <p:nvGrpSpPr>
          <p:cNvPr id="2" name="Group 1">
            <a:extLst>
              <a:ext uri="{FF2B5EF4-FFF2-40B4-BE49-F238E27FC236}">
                <a16:creationId xmlns:a16="http://schemas.microsoft.com/office/drawing/2014/main" id="{800F5117-C335-C647-A31F-E05B68B715EF}"/>
              </a:ext>
            </a:extLst>
          </p:cNvPr>
          <p:cNvGrpSpPr/>
          <p:nvPr/>
        </p:nvGrpSpPr>
        <p:grpSpPr>
          <a:xfrm>
            <a:off x="9652345" y="3962348"/>
            <a:ext cx="1847088" cy="2143499"/>
            <a:chOff x="9606110" y="3717058"/>
            <a:chExt cx="1847088" cy="2143499"/>
          </a:xfrm>
        </p:grpSpPr>
        <p:pic>
          <p:nvPicPr>
            <p:cNvPr id="26" name="Picture 25">
              <a:extLst>
                <a:ext uri="{FF2B5EF4-FFF2-40B4-BE49-F238E27FC236}">
                  <a16:creationId xmlns:a16="http://schemas.microsoft.com/office/drawing/2014/main" id="{9185E479-3122-1743-84FD-A52BEDA9898F}"/>
                </a:ext>
              </a:extLst>
            </p:cNvPr>
            <p:cNvPicPr>
              <a:picLocks noChangeAspect="1"/>
            </p:cNvPicPr>
            <p:nvPr/>
          </p:nvPicPr>
          <p:blipFill>
            <a:blip r:embed="rId3"/>
            <a:srcRect/>
            <a:stretch/>
          </p:blipFill>
          <p:spPr>
            <a:xfrm>
              <a:off x="9769316" y="4117844"/>
              <a:ext cx="1511776" cy="1310369"/>
            </a:xfrm>
            <a:prstGeom prst="rect">
              <a:avLst/>
            </a:prstGeom>
          </p:spPr>
        </p:pic>
        <p:sp>
          <p:nvSpPr>
            <p:cNvPr id="63" name="Freeform 62">
              <a:extLst>
                <a:ext uri="{FF2B5EF4-FFF2-40B4-BE49-F238E27FC236}">
                  <a16:creationId xmlns:a16="http://schemas.microsoft.com/office/drawing/2014/main" id="{AAE77609-6B95-6D42-B9C2-695702CC071E}"/>
                </a:ext>
              </a:extLst>
            </p:cNvPr>
            <p:cNvSpPr>
              <a:spLocks noChangeAspect="1"/>
            </p:cNvSpPr>
            <p:nvPr/>
          </p:nvSpPr>
          <p:spPr>
            <a:xfrm>
              <a:off x="9606110" y="3717058"/>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a:extLst>
                <a:ext uri="{FF2B5EF4-FFF2-40B4-BE49-F238E27FC236}">
                  <a16:creationId xmlns:a16="http://schemas.microsoft.com/office/drawing/2014/main" id="{8814DAE1-8D10-C945-AC9E-9B45A8EE768C}"/>
                </a:ext>
              </a:extLst>
            </p:cNvPr>
            <p:cNvSpPr>
              <a:spLocks noChangeAspect="1"/>
            </p:cNvSpPr>
            <p:nvPr/>
          </p:nvSpPr>
          <p:spPr>
            <a:xfrm>
              <a:off x="9606110" y="5792877"/>
              <a:ext cx="1847088" cy="67680"/>
            </a:xfrm>
            <a:custGeom>
              <a:avLst/>
              <a:gdLst>
                <a:gd name="connsiteX0" fmla="*/ 66675 w 1816100"/>
                <a:gd name="connsiteY0" fmla="*/ 0 h 66675"/>
                <a:gd name="connsiteX1" fmla="*/ 1816100 w 1816100"/>
                <a:gd name="connsiteY1" fmla="*/ 0 h 66675"/>
                <a:gd name="connsiteX2" fmla="*/ 1749425 w 1816100"/>
                <a:gd name="connsiteY2" fmla="*/ 66675 h 66675"/>
                <a:gd name="connsiteX3" fmla="*/ 0 w 1816100"/>
                <a:gd name="connsiteY3" fmla="*/ 66675 h 66675"/>
                <a:gd name="connsiteX4" fmla="*/ 66675 w 1816100"/>
                <a:gd name="connsiteY4" fmla="*/ 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100" h="66675">
                  <a:moveTo>
                    <a:pt x="66675" y="0"/>
                  </a:moveTo>
                  <a:lnTo>
                    <a:pt x="1816100" y="0"/>
                  </a:lnTo>
                  <a:lnTo>
                    <a:pt x="1749425" y="66675"/>
                  </a:lnTo>
                  <a:lnTo>
                    <a:pt x="0" y="66675"/>
                  </a:lnTo>
                  <a:lnTo>
                    <a:pt x="66675" y="0"/>
                  </a:lnTo>
                  <a:close/>
                </a:path>
              </a:pathLst>
            </a:cu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AutoShape 5">
            <a:extLst>
              <a:ext uri="{FF2B5EF4-FFF2-40B4-BE49-F238E27FC236}">
                <a16:creationId xmlns:a16="http://schemas.microsoft.com/office/drawing/2014/main" id="{C5A1E4B6-98B2-4940-AD8A-9E65E9852FE2}"/>
              </a:ext>
            </a:extLst>
          </p:cNvPr>
          <p:cNvSpPr>
            <a:spLocks noChangeArrowheads="1"/>
          </p:cNvSpPr>
          <p:nvPr/>
        </p:nvSpPr>
        <p:spPr bwMode="auto">
          <a:xfrm>
            <a:off x="6258414" y="1406696"/>
            <a:ext cx="2584532" cy="4321751"/>
          </a:xfrm>
          <a:prstGeom prst="rect">
            <a:avLst/>
          </a:prstGeom>
          <a:noFill/>
          <a:ln w="9525">
            <a:noFill/>
            <a:round/>
            <a:headEnd/>
            <a:tailEnd/>
          </a:ln>
        </p:spPr>
        <p:txBody>
          <a:bodyPr wrap="square" lIns="0" tIns="0" rIns="0" bIns="0" anchor="t">
            <a:noAutofit/>
          </a:bodyPr>
          <a:lstStyle/>
          <a:p>
            <a:pPr>
              <a:spcAft>
                <a:spcPts val="300"/>
              </a:spcAft>
            </a:pPr>
            <a:r>
              <a:rPr lang="en-US" sz="1200" b="1" dirty="0">
                <a:solidFill>
                  <a:srgbClr val="000000"/>
                </a:solidFill>
                <a:latin typeface="Arial"/>
                <a:ea typeface="MS PGothic"/>
                <a:cs typeface="Arial"/>
              </a:rPr>
              <a:t>Durability</a:t>
            </a:r>
          </a:p>
          <a:p>
            <a:pPr lvl="0"/>
            <a:r>
              <a:rPr lang="en-US" sz="1000" b="1" dirty="0">
                <a:solidFill>
                  <a:srgbClr val="0073E6"/>
                </a:solidFill>
                <a:latin typeface="Arial"/>
                <a:ea typeface="MS PGothic"/>
                <a:cs typeface="Arial"/>
              </a:rPr>
              <a:t>Drop Specifications</a:t>
            </a:r>
          </a:p>
          <a:p>
            <a:r>
              <a:rPr lang="en-US" sz="800" b="1" dirty="0">
                <a:solidFill>
                  <a:srgbClr val="221E1F"/>
                </a:solidFill>
                <a:latin typeface="Helvetica" pitchFamily="2" charset="0"/>
              </a:rPr>
              <a:t>Wrist: </a:t>
            </a:r>
            <a:r>
              <a:rPr lang="en-US" sz="800" dirty="0">
                <a:solidFill>
                  <a:srgbClr val="221E1F"/>
                </a:solidFill>
                <a:latin typeface="Helvetica" pitchFamily="2" charset="0"/>
              </a:rPr>
              <a:t>4 ft./1.2 m drop to concrete per MIL-STD 810G across operating temperature </a:t>
            </a:r>
          </a:p>
          <a:p>
            <a:r>
              <a:rPr lang="en-US" sz="800" b="1" dirty="0">
                <a:solidFill>
                  <a:srgbClr val="221E1F"/>
                </a:solidFill>
                <a:latin typeface="Helvetica" pitchFamily="2" charset="0"/>
              </a:rPr>
              <a:t>Converged: </a:t>
            </a:r>
            <a:r>
              <a:rPr lang="en-US" sz="800" dirty="0">
                <a:solidFill>
                  <a:srgbClr val="221E1F"/>
                </a:solidFill>
                <a:latin typeface="Helvetica" pitchFamily="2" charset="0"/>
              </a:rPr>
              <a:t>6 ft./1.8 m drop to tile over concrete per MIL-STD 810G across operating temperature </a:t>
            </a:r>
          </a:p>
          <a:p>
            <a:endParaRPr lang="en-US" sz="800" dirty="0">
              <a:solidFill>
                <a:srgbClr val="221E1F"/>
              </a:solidFill>
              <a:latin typeface="Helvetica" pitchFamily="2" charset="0"/>
            </a:endParaRPr>
          </a:p>
          <a:p>
            <a:pPr lvl="0"/>
            <a:r>
              <a:rPr lang="en-US" sz="1000" b="1" dirty="0">
                <a:solidFill>
                  <a:srgbClr val="0073E6"/>
                </a:solidFill>
                <a:ea typeface="MS PGothic"/>
                <a:cs typeface="Arial"/>
              </a:rPr>
              <a:t>Tumble Specifications</a:t>
            </a:r>
          </a:p>
          <a:p>
            <a:r>
              <a:rPr lang="en-US" sz="800" b="1" dirty="0">
                <a:solidFill>
                  <a:srgbClr val="221E1F"/>
                </a:solidFill>
                <a:latin typeface="Helvetica" pitchFamily="2" charset="0"/>
              </a:rPr>
              <a:t>Wrist: </a:t>
            </a:r>
            <a:r>
              <a:rPr lang="en-US" sz="800" dirty="0">
                <a:solidFill>
                  <a:srgbClr val="221E1F"/>
                </a:solidFill>
                <a:latin typeface="Helvetica" pitchFamily="2" charset="0"/>
              </a:rPr>
              <a:t>1,000 tumbles @ 1.6 ft./0.5 m</a:t>
            </a:r>
          </a:p>
          <a:p>
            <a:r>
              <a:rPr lang="en-US" sz="800" b="1" dirty="0">
                <a:solidFill>
                  <a:srgbClr val="221E1F"/>
                </a:solidFill>
                <a:latin typeface="Helvetica" pitchFamily="2" charset="0"/>
              </a:rPr>
              <a:t>Converged: </a:t>
            </a:r>
            <a:r>
              <a:rPr lang="en-US" sz="800" dirty="0">
                <a:solidFill>
                  <a:srgbClr val="221E1F"/>
                </a:solidFill>
                <a:latin typeface="Helvetica" pitchFamily="2" charset="0"/>
              </a:rPr>
              <a:t>2,000 tumbles @ 1.6 ft./0.5 m</a:t>
            </a:r>
          </a:p>
          <a:p>
            <a:r>
              <a:rPr lang="en-US" sz="800" dirty="0">
                <a:solidFill>
                  <a:srgbClr val="221E1F"/>
                </a:solidFill>
                <a:latin typeface="Helvetica" pitchFamily="2" charset="0"/>
              </a:rPr>
              <a:t>Meets and exceeds IEC tumble specifications</a:t>
            </a:r>
          </a:p>
          <a:p>
            <a:pPr lvl="0"/>
            <a:endParaRPr lang="en-US" sz="800" dirty="0">
              <a:solidFill>
                <a:srgbClr val="000000"/>
              </a:solidFill>
              <a:latin typeface="Arial"/>
              <a:ea typeface="MS PGothic"/>
              <a:cs typeface="Arial"/>
            </a:endParaRPr>
          </a:p>
          <a:p>
            <a:pPr lvl="0"/>
            <a:r>
              <a:rPr lang="en-US" sz="1000" b="1" dirty="0">
                <a:solidFill>
                  <a:srgbClr val="0073E6"/>
                </a:solidFill>
                <a:latin typeface="Arial"/>
                <a:ea typeface="MS PGothic"/>
                <a:cs typeface="Arial"/>
              </a:rPr>
              <a:t>Sealing</a:t>
            </a:r>
          </a:p>
          <a:p>
            <a:pPr lvl="0"/>
            <a:r>
              <a:rPr lang="en-US" sz="800" dirty="0">
                <a:solidFill>
                  <a:srgbClr val="000000"/>
                </a:solidFill>
              </a:rPr>
              <a:t>IP65</a:t>
            </a:r>
          </a:p>
          <a:p>
            <a:pPr lvl="0"/>
            <a:endParaRPr lang="en-US" sz="800" dirty="0">
              <a:solidFill>
                <a:srgbClr val="000000"/>
              </a:solidFill>
              <a:latin typeface="Arial"/>
              <a:ea typeface="MS PGothic"/>
              <a:cs typeface="Arial"/>
            </a:endParaRPr>
          </a:p>
          <a:p>
            <a:pPr fontAlgn="b">
              <a:buClr>
                <a:srgbClr val="000000"/>
              </a:buClr>
              <a:defRPr/>
            </a:pPr>
            <a:r>
              <a:rPr lang="en-US" sz="1000" b="1" dirty="0">
                <a:solidFill>
                  <a:srgbClr val="0073E6"/>
                </a:solidFill>
                <a:latin typeface="Arial"/>
                <a:ea typeface="MS PGothic"/>
                <a:cs typeface="Arial"/>
              </a:rPr>
              <a:t>Operating Temp.</a:t>
            </a:r>
          </a:p>
          <a:p>
            <a:r>
              <a:rPr lang="en-US" sz="800" dirty="0">
                <a:solidFill>
                  <a:srgbClr val="221E1F"/>
                </a:solidFill>
                <a:latin typeface="Helvetica" pitchFamily="2" charset="0"/>
              </a:rPr>
              <a:t>14° F to 122° F/-10° C to +50° C</a:t>
            </a:r>
          </a:p>
          <a:p>
            <a:pPr lvl="0"/>
            <a:endParaRPr lang="en-US" sz="1000" b="1" dirty="0">
              <a:solidFill>
                <a:srgbClr val="000000"/>
              </a:solidFill>
              <a:latin typeface="Arial"/>
              <a:ea typeface="MS PGothic"/>
              <a:cs typeface="Arial"/>
            </a:endParaRPr>
          </a:p>
          <a:p>
            <a:pPr>
              <a:spcAft>
                <a:spcPts val="300"/>
              </a:spcAft>
            </a:pPr>
            <a:r>
              <a:rPr lang="en-US" sz="1200" b="1" dirty="0">
                <a:solidFill>
                  <a:srgbClr val="000000"/>
                </a:solidFill>
                <a:latin typeface="Arial"/>
                <a:ea typeface="MS PGothic"/>
                <a:cs typeface="Arial"/>
              </a:rPr>
              <a:t>Data Capture</a:t>
            </a:r>
          </a:p>
          <a:p>
            <a:pPr lvl="0"/>
            <a:r>
              <a:rPr lang="en-US" sz="1000" b="1" dirty="0">
                <a:solidFill>
                  <a:srgbClr val="0073E6"/>
                </a:solidFill>
                <a:latin typeface="Arial"/>
                <a:ea typeface="MS PGothic"/>
                <a:cs typeface="Arial"/>
              </a:rPr>
              <a:t>Scanning</a:t>
            </a:r>
            <a:r>
              <a:rPr lang="en-US" sz="1100" b="1" dirty="0">
                <a:solidFill>
                  <a:srgbClr val="0073E6"/>
                </a:solidFill>
                <a:latin typeface="Arial"/>
                <a:ea typeface="MS PGothic"/>
                <a:cs typeface="Arial"/>
              </a:rPr>
              <a:t> </a:t>
            </a:r>
            <a:endParaRPr lang="en-US" sz="1100" b="1" dirty="0">
              <a:solidFill>
                <a:srgbClr val="0073E6"/>
              </a:solidFill>
              <a:ea typeface="MS PGothic"/>
              <a:cs typeface="Arial" panose="020B0604020202020204" pitchFamily="34" charset="0"/>
            </a:endParaRPr>
          </a:p>
          <a:p>
            <a:r>
              <a:rPr lang="en-US" sz="800" dirty="0">
                <a:solidFill>
                  <a:srgbClr val="221E1F"/>
                </a:solidFill>
                <a:latin typeface="Helvetica" pitchFamily="2" charset="0"/>
              </a:rPr>
              <a:t>SE4770: 1D/2D standard range omni-directional imager</a:t>
            </a:r>
          </a:p>
          <a:p>
            <a:pPr lvl="0"/>
            <a:endParaRPr lang="en-US" sz="1000" dirty="0">
              <a:solidFill>
                <a:srgbClr val="000000"/>
              </a:solidFill>
            </a:endParaRPr>
          </a:p>
          <a:p>
            <a:pPr lvl="0"/>
            <a:r>
              <a:rPr lang="en-US" sz="1000" b="1" dirty="0">
                <a:solidFill>
                  <a:srgbClr val="0073E6"/>
                </a:solidFill>
                <a:latin typeface="Arial"/>
                <a:ea typeface="MS PGothic"/>
                <a:cs typeface="Arial"/>
              </a:rPr>
              <a:t>Camera </a:t>
            </a:r>
            <a:endParaRPr lang="en-US" sz="1000" b="1" dirty="0">
              <a:solidFill>
                <a:srgbClr val="0073E6"/>
              </a:solidFill>
              <a:ea typeface="MS PGothic"/>
              <a:cs typeface="Arial" panose="020B0604020202020204" pitchFamily="34" charset="0"/>
            </a:endParaRPr>
          </a:p>
          <a:p>
            <a:pPr lvl="0"/>
            <a:r>
              <a:rPr lang="en-US" sz="800" dirty="0">
                <a:solidFill>
                  <a:srgbClr val="000000"/>
                </a:solidFill>
              </a:rPr>
              <a:t>13 MP with Flash </a:t>
            </a:r>
          </a:p>
          <a:p>
            <a:pPr lvl="0"/>
            <a:endParaRPr lang="en-US" sz="800" dirty="0">
              <a:solidFill>
                <a:srgbClr val="000000"/>
              </a:solidFill>
              <a:latin typeface="Arial"/>
              <a:ea typeface="MS PGothic"/>
              <a:cs typeface="Arial"/>
            </a:endParaRPr>
          </a:p>
          <a:p>
            <a:pPr lvl="0">
              <a:spcAft>
                <a:spcPts val="300"/>
              </a:spcAft>
            </a:pPr>
            <a:r>
              <a:rPr lang="en-US" sz="1200" b="1" dirty="0">
                <a:solidFill>
                  <a:srgbClr val="000000"/>
                </a:solidFill>
                <a:latin typeface="Arial"/>
                <a:ea typeface="MS PGothic"/>
                <a:cs typeface="Arial"/>
              </a:rPr>
              <a:t>Battery</a:t>
            </a:r>
          </a:p>
          <a:p>
            <a:pPr defTabSz="914126" fontAlgn="b">
              <a:lnSpc>
                <a:spcPct val="90000"/>
              </a:lnSpc>
              <a:spcBef>
                <a:spcPct val="20000"/>
              </a:spcBef>
              <a:buClr>
                <a:srgbClr val="B2B2B2"/>
              </a:buClr>
            </a:pPr>
            <a:r>
              <a:rPr lang="en-US" sz="800" dirty="0">
                <a:solidFill>
                  <a:srgbClr val="000000"/>
                </a:solidFill>
                <a:cs typeface="Arial" panose="020B0604020202020204" pitchFamily="34" charset="0"/>
              </a:rPr>
              <a:t>Rechargeable Li-Ion: 800 mAh, 1300mAh</a:t>
            </a:r>
            <a:endParaRPr lang="en-US" sz="800" b="1" dirty="0">
              <a:solidFill>
                <a:srgbClr val="00B050"/>
              </a:solidFill>
              <a:cs typeface="Arial" panose="020B0604020202020204" pitchFamily="34" charset="0"/>
            </a:endParaRPr>
          </a:p>
          <a:p>
            <a:pPr defTabSz="914126" fontAlgn="b">
              <a:lnSpc>
                <a:spcPct val="90000"/>
              </a:lnSpc>
              <a:spcBef>
                <a:spcPct val="20000"/>
              </a:spcBef>
              <a:buClr>
                <a:srgbClr val="B2B2B2"/>
              </a:buClr>
            </a:pPr>
            <a:r>
              <a:rPr lang="en-US" sz="800" dirty="0">
                <a:solidFill>
                  <a:srgbClr val="000000"/>
                </a:solidFill>
                <a:cs typeface="Arial" panose="020B0604020202020204" pitchFamily="34" charset="0"/>
              </a:rPr>
              <a:t>Fast Charging Support (&lt; 3Hrs)</a:t>
            </a:r>
          </a:p>
          <a:p>
            <a:pPr defTabSz="914126" fontAlgn="b">
              <a:lnSpc>
                <a:spcPct val="90000"/>
              </a:lnSpc>
              <a:spcBef>
                <a:spcPct val="20000"/>
              </a:spcBef>
              <a:buClr>
                <a:srgbClr val="B2B2B2"/>
              </a:buClr>
            </a:pPr>
            <a:r>
              <a:rPr lang="en-US" sz="800" dirty="0">
                <a:solidFill>
                  <a:srgbClr val="000000"/>
                </a:solidFill>
                <a:cs typeface="Arial" panose="020B0604020202020204" pitchFamily="34" charset="0"/>
              </a:rPr>
              <a:t>Hot Swap (2min, memory persistent only)</a:t>
            </a:r>
          </a:p>
        </p:txBody>
      </p:sp>
    </p:spTree>
    <p:extLst>
      <p:ext uri="{BB962C8B-B14F-4D97-AF65-F5344CB8AC3E}">
        <p14:creationId xmlns:p14="http://schemas.microsoft.com/office/powerpoint/2010/main" val="330403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90C566-E70C-C542-9EC3-1510203E3EC5}"/>
              </a:ext>
            </a:extLst>
          </p:cNvPr>
          <p:cNvGrpSpPr/>
          <p:nvPr/>
        </p:nvGrpSpPr>
        <p:grpSpPr>
          <a:xfrm>
            <a:off x="8041290" y="4703565"/>
            <a:ext cx="3594657" cy="1032736"/>
            <a:chOff x="7662124" y="4842555"/>
            <a:chExt cx="3594657" cy="1032736"/>
          </a:xfrm>
        </p:grpSpPr>
        <p:grpSp>
          <p:nvGrpSpPr>
            <p:cNvPr id="85" name="Group 84">
              <a:extLst>
                <a:ext uri="{FF2B5EF4-FFF2-40B4-BE49-F238E27FC236}">
                  <a16:creationId xmlns:a16="http://schemas.microsoft.com/office/drawing/2014/main" id="{7DAB3038-9E6D-7E40-B420-A4469347D61D}"/>
                </a:ext>
              </a:extLst>
            </p:cNvPr>
            <p:cNvGrpSpPr/>
            <p:nvPr/>
          </p:nvGrpSpPr>
          <p:grpSpPr>
            <a:xfrm>
              <a:off x="7721934" y="4842555"/>
              <a:ext cx="3376614" cy="69812"/>
              <a:chOff x="4572976" y="1264894"/>
              <a:chExt cx="7238070" cy="69812"/>
            </a:xfrm>
          </p:grpSpPr>
          <p:grpSp>
            <p:nvGrpSpPr>
              <p:cNvPr id="86" name="Group 85">
                <a:extLst>
                  <a:ext uri="{FF2B5EF4-FFF2-40B4-BE49-F238E27FC236}">
                    <a16:creationId xmlns:a16="http://schemas.microsoft.com/office/drawing/2014/main" id="{0EE418B9-7B2D-E74B-9AAB-352C4ED11DBD}"/>
                  </a:ext>
                </a:extLst>
              </p:cNvPr>
              <p:cNvGrpSpPr/>
              <p:nvPr/>
            </p:nvGrpSpPr>
            <p:grpSpPr>
              <a:xfrm>
                <a:off x="4572976" y="1264894"/>
                <a:ext cx="4599508" cy="69812"/>
                <a:chOff x="4572976" y="1264894"/>
                <a:chExt cx="4599508" cy="69812"/>
              </a:xfrm>
            </p:grpSpPr>
            <p:sp>
              <p:nvSpPr>
                <p:cNvPr id="95" name="Freeform 94">
                  <a:extLst>
                    <a:ext uri="{FF2B5EF4-FFF2-40B4-BE49-F238E27FC236}">
                      <a16:creationId xmlns:a16="http://schemas.microsoft.com/office/drawing/2014/main" id="{A15F48E3-CCD6-CD44-99D8-E83776293FA5}"/>
                    </a:ext>
                  </a:extLst>
                </p:cNvPr>
                <p:cNvSpPr>
                  <a:spLocks noChangeAspect="1" noChangeArrowheads="1"/>
                </p:cNvSpPr>
                <p:nvPr/>
              </p:nvSpPr>
              <p:spPr bwMode="auto">
                <a:xfrm flipV="1">
                  <a:off x="4572976"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91" name="Freeform 90">
                  <a:extLst>
                    <a:ext uri="{FF2B5EF4-FFF2-40B4-BE49-F238E27FC236}">
                      <a16:creationId xmlns:a16="http://schemas.microsoft.com/office/drawing/2014/main" id="{A5EC12DE-EDB1-1C49-BE69-28B1F4047741}"/>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89" name="Freeform 88">
                <a:extLst>
                  <a:ext uri="{FF2B5EF4-FFF2-40B4-BE49-F238E27FC236}">
                    <a16:creationId xmlns:a16="http://schemas.microsoft.com/office/drawing/2014/main" id="{B8E0CADE-7C70-2144-9448-94855BB71DE5}"/>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96" name="TextBox 95">
              <a:extLst>
                <a:ext uri="{FF2B5EF4-FFF2-40B4-BE49-F238E27FC236}">
                  <a16:creationId xmlns:a16="http://schemas.microsoft.com/office/drawing/2014/main" id="{F7D14019-BE06-D046-9164-CC5DE5A87C24}"/>
                </a:ext>
              </a:extLst>
            </p:cNvPr>
            <p:cNvSpPr txBox="1"/>
            <p:nvPr/>
          </p:nvSpPr>
          <p:spPr>
            <a:xfrm>
              <a:off x="7662124" y="5052118"/>
              <a:ext cx="3594657" cy="553998"/>
            </a:xfrm>
            <a:prstGeom prst="rect">
              <a:avLst/>
            </a:prstGeom>
            <a:noFill/>
          </p:spPr>
          <p:txBody>
            <a:bodyPr wrap="square" rtlCol="0">
              <a:spAutoFit/>
            </a:bodyPr>
            <a:lstStyle/>
            <a:p>
              <a:r>
                <a:rPr lang="en-US" sz="1500" dirty="0"/>
                <a:t>The WS50 Wrist Mount is worn comfortably on the arm</a:t>
              </a:r>
              <a:endParaRPr lang="en-US" sz="1600" dirty="0"/>
            </a:p>
          </p:txBody>
        </p:sp>
        <p:grpSp>
          <p:nvGrpSpPr>
            <p:cNvPr id="44" name="Group 43">
              <a:extLst>
                <a:ext uri="{FF2B5EF4-FFF2-40B4-BE49-F238E27FC236}">
                  <a16:creationId xmlns:a16="http://schemas.microsoft.com/office/drawing/2014/main" id="{E64881F3-E945-EA43-9120-46B51507E617}"/>
                </a:ext>
              </a:extLst>
            </p:cNvPr>
            <p:cNvGrpSpPr/>
            <p:nvPr/>
          </p:nvGrpSpPr>
          <p:grpSpPr>
            <a:xfrm>
              <a:off x="7721934" y="5805479"/>
              <a:ext cx="3376614" cy="69812"/>
              <a:chOff x="4572976" y="1264894"/>
              <a:chExt cx="7238070" cy="69812"/>
            </a:xfrm>
          </p:grpSpPr>
          <p:grpSp>
            <p:nvGrpSpPr>
              <p:cNvPr id="45" name="Group 44">
                <a:extLst>
                  <a:ext uri="{FF2B5EF4-FFF2-40B4-BE49-F238E27FC236}">
                    <a16:creationId xmlns:a16="http://schemas.microsoft.com/office/drawing/2014/main" id="{F236C86C-F796-9649-A02A-DAC360FA1F5A}"/>
                  </a:ext>
                </a:extLst>
              </p:cNvPr>
              <p:cNvGrpSpPr/>
              <p:nvPr/>
            </p:nvGrpSpPr>
            <p:grpSpPr>
              <a:xfrm>
                <a:off x="4572976" y="1264894"/>
                <a:ext cx="4599508" cy="69812"/>
                <a:chOff x="4572976" y="1264894"/>
                <a:chExt cx="4599508" cy="69812"/>
              </a:xfrm>
            </p:grpSpPr>
            <p:sp>
              <p:nvSpPr>
                <p:cNvPr id="51" name="Freeform 50">
                  <a:extLst>
                    <a:ext uri="{FF2B5EF4-FFF2-40B4-BE49-F238E27FC236}">
                      <a16:creationId xmlns:a16="http://schemas.microsoft.com/office/drawing/2014/main" id="{AB9A954F-AF6D-5D42-AA73-855A5FF01CAB}"/>
                    </a:ext>
                  </a:extLst>
                </p:cNvPr>
                <p:cNvSpPr>
                  <a:spLocks noChangeAspect="1" noChangeArrowheads="1"/>
                </p:cNvSpPr>
                <p:nvPr/>
              </p:nvSpPr>
              <p:spPr bwMode="auto">
                <a:xfrm flipV="1">
                  <a:off x="4572976"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53" name="Freeform 52">
                  <a:extLst>
                    <a:ext uri="{FF2B5EF4-FFF2-40B4-BE49-F238E27FC236}">
                      <a16:creationId xmlns:a16="http://schemas.microsoft.com/office/drawing/2014/main" id="{0A219C68-C9E3-964A-86C9-0E2B623D9E0E}"/>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46" name="Freeform 45">
                <a:extLst>
                  <a:ext uri="{FF2B5EF4-FFF2-40B4-BE49-F238E27FC236}">
                    <a16:creationId xmlns:a16="http://schemas.microsoft.com/office/drawing/2014/main" id="{E7D12A09-BA2A-944B-A3A9-DDBE4726548B}"/>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grpSp>
      <p:grpSp>
        <p:nvGrpSpPr>
          <p:cNvPr id="30" name="Group 29">
            <a:extLst>
              <a:ext uri="{FF2B5EF4-FFF2-40B4-BE49-F238E27FC236}">
                <a16:creationId xmlns:a16="http://schemas.microsoft.com/office/drawing/2014/main" id="{EA4B01D1-1C7E-E84E-9683-9009E012505A}"/>
              </a:ext>
            </a:extLst>
          </p:cNvPr>
          <p:cNvGrpSpPr/>
          <p:nvPr/>
        </p:nvGrpSpPr>
        <p:grpSpPr>
          <a:xfrm rot="10800000">
            <a:off x="2937772" y="397664"/>
            <a:ext cx="9270235" cy="552308"/>
            <a:chOff x="-5060078" y="397438"/>
            <a:chExt cx="9272649" cy="552452"/>
          </a:xfrm>
          <a:solidFill>
            <a:schemeClr val="bg2">
              <a:lumMod val="85000"/>
            </a:schemeClr>
          </a:solidFill>
        </p:grpSpPr>
        <p:sp>
          <p:nvSpPr>
            <p:cNvPr id="31" name="Rectangle 30">
              <a:extLst>
                <a:ext uri="{FF2B5EF4-FFF2-40B4-BE49-F238E27FC236}">
                  <a16:creationId xmlns:a16="http://schemas.microsoft.com/office/drawing/2014/main" id="{85A0ACC0-1DBD-9546-8294-1E114D42F71E}"/>
                </a:ext>
              </a:extLst>
            </p:cNvPr>
            <p:cNvSpPr/>
            <p:nvPr userDrawn="1"/>
          </p:nvSpPr>
          <p:spPr>
            <a:xfrm>
              <a:off x="-5060078" y="397438"/>
              <a:ext cx="8847205" cy="552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93A30E53-44E5-7C4A-BDA8-8C9B5CAFABBA}"/>
                </a:ext>
              </a:extLst>
            </p:cNvPr>
            <p:cNvSpPr/>
            <p:nvPr userDrawn="1"/>
          </p:nvSpPr>
          <p:spPr>
            <a:xfrm rot="5400000">
              <a:off x="3723902" y="460657"/>
              <a:ext cx="551888"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AB59C854-931F-A14D-A602-0E4A9A31A825}"/>
              </a:ext>
            </a:extLst>
          </p:cNvPr>
          <p:cNvGrpSpPr/>
          <p:nvPr/>
        </p:nvGrpSpPr>
        <p:grpSpPr>
          <a:xfrm>
            <a:off x="-1" y="397665"/>
            <a:ext cx="3251166" cy="552871"/>
            <a:chOff x="-2703547" y="396875"/>
            <a:chExt cx="3252013" cy="553015"/>
          </a:xfrm>
          <a:solidFill>
            <a:schemeClr val="accent1"/>
          </a:solidFill>
        </p:grpSpPr>
        <p:sp>
          <p:nvSpPr>
            <p:cNvPr id="35" name="Rectangle 34">
              <a:extLst>
                <a:ext uri="{FF2B5EF4-FFF2-40B4-BE49-F238E27FC236}">
                  <a16:creationId xmlns:a16="http://schemas.microsoft.com/office/drawing/2014/main" id="{B6047DBC-EC10-A940-8D96-397FE6FE408E}"/>
                </a:ext>
              </a:extLst>
            </p:cNvPr>
            <p:cNvSpPr/>
            <p:nvPr userDrawn="1"/>
          </p:nvSpPr>
          <p:spPr>
            <a:xfrm>
              <a:off x="-2703547" y="397440"/>
              <a:ext cx="2826565"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36" name="Right Triangle 35">
              <a:extLst>
                <a:ext uri="{FF2B5EF4-FFF2-40B4-BE49-F238E27FC236}">
                  <a16:creationId xmlns:a16="http://schemas.microsoft.com/office/drawing/2014/main" id="{0E90312D-D725-D449-AFCF-6BB5C65D074A}"/>
                </a:ext>
              </a:extLst>
            </p:cNvPr>
            <p:cNvSpPr/>
            <p:nvPr userDrawn="1"/>
          </p:nvSpPr>
          <p:spPr>
            <a:xfrm rot="5400000">
              <a:off x="59515" y="460375"/>
              <a:ext cx="552451" cy="42545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itle 39">
            <a:extLst>
              <a:ext uri="{FF2B5EF4-FFF2-40B4-BE49-F238E27FC236}">
                <a16:creationId xmlns:a16="http://schemas.microsoft.com/office/drawing/2014/main" id="{4CD7176C-0E83-254E-B22B-29F140CAE502}"/>
              </a:ext>
            </a:extLst>
          </p:cNvPr>
          <p:cNvSpPr>
            <a:spLocks noGrp="1"/>
          </p:cNvSpPr>
          <p:nvPr>
            <p:ph type="title"/>
          </p:nvPr>
        </p:nvSpPr>
        <p:spPr>
          <a:xfrm>
            <a:off x="576072" y="457975"/>
            <a:ext cx="2249752" cy="464025"/>
          </a:xfrm>
        </p:spPr>
        <p:txBody>
          <a:bodyPr/>
          <a:lstStyle/>
          <a:p>
            <a:r>
              <a:rPr lang="en-US" dirty="0">
                <a:solidFill>
                  <a:schemeClr val="bg1"/>
                </a:solidFill>
              </a:rPr>
              <a:t>Product Tour</a:t>
            </a:r>
          </a:p>
        </p:txBody>
      </p:sp>
      <p:sp>
        <p:nvSpPr>
          <p:cNvPr id="38" name="Text Placeholder 25">
            <a:extLst>
              <a:ext uri="{FF2B5EF4-FFF2-40B4-BE49-F238E27FC236}">
                <a16:creationId xmlns:a16="http://schemas.microsoft.com/office/drawing/2014/main" id="{888FDC05-EE8C-844B-B8C4-9DF65C46BE77}"/>
              </a:ext>
            </a:extLst>
          </p:cNvPr>
          <p:cNvSpPr txBox="1">
            <a:spLocks/>
          </p:cNvSpPr>
          <p:nvPr/>
        </p:nvSpPr>
        <p:spPr>
          <a:xfrm>
            <a:off x="3459494" y="479807"/>
            <a:ext cx="7479002"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t>WS50 Wrist Mount</a:t>
            </a:r>
          </a:p>
        </p:txBody>
      </p:sp>
      <p:sp>
        <p:nvSpPr>
          <p:cNvPr id="39" name="TextBox 38">
            <a:extLst>
              <a:ext uri="{FF2B5EF4-FFF2-40B4-BE49-F238E27FC236}">
                <a16:creationId xmlns:a16="http://schemas.microsoft.com/office/drawing/2014/main" id="{BFEA2D50-386A-A449-96F0-8FEDDDBB4977}"/>
              </a:ext>
            </a:extLst>
          </p:cNvPr>
          <p:cNvSpPr txBox="1"/>
          <p:nvPr/>
        </p:nvSpPr>
        <p:spPr>
          <a:xfrm>
            <a:off x="576072" y="1239739"/>
            <a:ext cx="7465218" cy="646331"/>
          </a:xfrm>
          <a:prstGeom prst="rect">
            <a:avLst/>
          </a:prstGeom>
          <a:noFill/>
        </p:spPr>
        <p:txBody>
          <a:bodyPr wrap="square" lIns="0">
            <a:spAutoFit/>
          </a:bodyPr>
          <a:lstStyle/>
          <a:p>
            <a:r>
              <a:rPr lang="en-US" b="1" dirty="0"/>
              <a:t>The WS50 Wrist Mount model is ideal for task management and communication in retail, hospitality and manufacturing. </a:t>
            </a:r>
          </a:p>
        </p:txBody>
      </p:sp>
      <p:pic>
        <p:nvPicPr>
          <p:cNvPr id="43" name="Picture 42">
            <a:extLst>
              <a:ext uri="{FF2B5EF4-FFF2-40B4-BE49-F238E27FC236}">
                <a16:creationId xmlns:a16="http://schemas.microsoft.com/office/drawing/2014/main" id="{5914822A-72B3-1449-89B3-0EF45164F94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11635"/>
          <a:stretch/>
        </p:blipFill>
        <p:spPr>
          <a:xfrm>
            <a:off x="7832959" y="1638067"/>
            <a:ext cx="4375048" cy="3070345"/>
          </a:xfrm>
          <a:prstGeom prst="rect">
            <a:avLst/>
          </a:prstGeom>
        </p:spPr>
      </p:pic>
      <p:grpSp>
        <p:nvGrpSpPr>
          <p:cNvPr id="15" name="Group 14">
            <a:extLst>
              <a:ext uri="{FF2B5EF4-FFF2-40B4-BE49-F238E27FC236}">
                <a16:creationId xmlns:a16="http://schemas.microsoft.com/office/drawing/2014/main" id="{D26F357D-F690-464F-B5C3-664C1443ACB5}"/>
              </a:ext>
            </a:extLst>
          </p:cNvPr>
          <p:cNvGrpSpPr/>
          <p:nvPr/>
        </p:nvGrpSpPr>
        <p:grpSpPr>
          <a:xfrm>
            <a:off x="501812" y="2134339"/>
            <a:ext cx="7071840" cy="4128365"/>
            <a:chOff x="501812" y="2134339"/>
            <a:chExt cx="7071840" cy="4128365"/>
          </a:xfrm>
        </p:grpSpPr>
        <p:pic>
          <p:nvPicPr>
            <p:cNvPr id="4" name="Picture 3">
              <a:extLst>
                <a:ext uri="{FF2B5EF4-FFF2-40B4-BE49-F238E27FC236}">
                  <a16:creationId xmlns:a16="http://schemas.microsoft.com/office/drawing/2014/main" id="{804BB60F-C63C-4E44-BC24-5C4B368F800E}"/>
                </a:ext>
              </a:extLst>
            </p:cNvPr>
            <p:cNvPicPr>
              <a:picLocks noChangeAspect="1"/>
            </p:cNvPicPr>
            <p:nvPr/>
          </p:nvPicPr>
          <p:blipFill rotWithShape="1">
            <a:blip r:embed="rId5"/>
            <a:srcRect l="10582" t="6899" r="8509" b="10571"/>
            <a:stretch/>
          </p:blipFill>
          <p:spPr>
            <a:xfrm>
              <a:off x="1339476" y="2134339"/>
              <a:ext cx="4047258" cy="4128365"/>
            </a:xfrm>
            <a:prstGeom prst="rect">
              <a:avLst/>
            </a:prstGeom>
          </p:spPr>
        </p:pic>
        <p:grpSp>
          <p:nvGrpSpPr>
            <p:cNvPr id="10" name="Group 9">
              <a:extLst>
                <a:ext uri="{FF2B5EF4-FFF2-40B4-BE49-F238E27FC236}">
                  <a16:creationId xmlns:a16="http://schemas.microsoft.com/office/drawing/2014/main" id="{D72FA756-2FBD-5A4D-A6DC-75A4FF674E54}"/>
                </a:ext>
              </a:extLst>
            </p:cNvPr>
            <p:cNvGrpSpPr/>
            <p:nvPr/>
          </p:nvGrpSpPr>
          <p:grpSpPr>
            <a:xfrm>
              <a:off x="4481235" y="2513930"/>
              <a:ext cx="3092417" cy="646331"/>
              <a:chOff x="4481235" y="2513930"/>
              <a:chExt cx="3092417" cy="646331"/>
            </a:xfrm>
          </p:grpSpPr>
          <p:sp>
            <p:nvSpPr>
              <p:cNvPr id="47" name="TextBox 46"/>
              <p:cNvSpPr txBox="1"/>
              <p:nvPr/>
            </p:nvSpPr>
            <p:spPr>
              <a:xfrm>
                <a:off x="5112736" y="2513930"/>
                <a:ext cx="2460916" cy="646331"/>
              </a:xfrm>
              <a:prstGeom prst="rect">
                <a:avLst/>
              </a:prstGeom>
              <a:noFill/>
            </p:spPr>
            <p:txBody>
              <a:bodyPr wrap="square" rtlCol="0">
                <a:spAutoFit/>
              </a:bodyPr>
              <a:lstStyle/>
              <a:p>
                <a:r>
                  <a:rPr lang="en-US" sz="1200" dirty="0"/>
                  <a:t>Computing core with two-inch color AMOLED touch display and 13 MP camera  </a:t>
                </a:r>
              </a:p>
            </p:txBody>
          </p:sp>
          <p:cxnSp>
            <p:nvCxnSpPr>
              <p:cNvPr id="55" name="Straight Arrow Connector 54">
                <a:extLst>
                  <a:ext uri="{FF2B5EF4-FFF2-40B4-BE49-F238E27FC236}">
                    <a16:creationId xmlns:a16="http://schemas.microsoft.com/office/drawing/2014/main" id="{2705BE52-67F2-5644-B593-CC00C2E590CB}"/>
                  </a:ext>
                </a:extLst>
              </p:cNvPr>
              <p:cNvCxnSpPr>
                <a:cxnSpLocks/>
              </p:cNvCxnSpPr>
              <p:nvPr/>
            </p:nvCxnSpPr>
            <p:spPr>
              <a:xfrm flipH="1">
                <a:off x="4481235" y="2759388"/>
                <a:ext cx="576565"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E2D58D3-5FCD-C942-98BB-0CD79AFCDC23}"/>
                </a:ext>
              </a:extLst>
            </p:cNvPr>
            <p:cNvGrpSpPr/>
            <p:nvPr/>
          </p:nvGrpSpPr>
          <p:grpSpPr>
            <a:xfrm>
              <a:off x="5327921" y="3353669"/>
              <a:ext cx="2175512" cy="830997"/>
              <a:chOff x="5327921" y="3353669"/>
              <a:chExt cx="2175512" cy="830997"/>
            </a:xfrm>
          </p:grpSpPr>
          <p:sp>
            <p:nvSpPr>
              <p:cNvPr id="48" name="TextBox 47"/>
              <p:cNvSpPr txBox="1"/>
              <p:nvPr/>
            </p:nvSpPr>
            <p:spPr>
              <a:xfrm>
                <a:off x="5951485" y="3353669"/>
                <a:ext cx="1551948" cy="830997"/>
              </a:xfrm>
              <a:prstGeom prst="rect">
                <a:avLst/>
              </a:prstGeom>
              <a:noFill/>
            </p:spPr>
            <p:txBody>
              <a:bodyPr wrap="square" rtlCol="0">
                <a:spAutoFit/>
              </a:bodyPr>
              <a:lstStyle/>
              <a:p>
                <a:r>
                  <a:rPr lang="en-US" sz="1200" dirty="0"/>
                  <a:t>Replaceable Protective Shell with four programable buttons  </a:t>
                </a:r>
              </a:p>
            </p:txBody>
          </p:sp>
          <p:cxnSp>
            <p:nvCxnSpPr>
              <p:cNvPr id="58" name="Straight Arrow Connector 57">
                <a:extLst>
                  <a:ext uri="{FF2B5EF4-FFF2-40B4-BE49-F238E27FC236}">
                    <a16:creationId xmlns:a16="http://schemas.microsoft.com/office/drawing/2014/main" id="{849E28C9-66DB-CA46-91EC-CE7A6C990BDA}"/>
                  </a:ext>
                </a:extLst>
              </p:cNvPr>
              <p:cNvCxnSpPr>
                <a:cxnSpLocks/>
              </p:cNvCxnSpPr>
              <p:nvPr/>
            </p:nvCxnSpPr>
            <p:spPr>
              <a:xfrm flipH="1">
                <a:off x="5327921" y="3764861"/>
                <a:ext cx="576565"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C7D2910-0D3D-0247-900D-BD618609AA64}"/>
                </a:ext>
              </a:extLst>
            </p:cNvPr>
            <p:cNvGrpSpPr/>
            <p:nvPr/>
          </p:nvGrpSpPr>
          <p:grpSpPr>
            <a:xfrm>
              <a:off x="4840648" y="4546585"/>
              <a:ext cx="1629408" cy="276999"/>
              <a:chOff x="4840648" y="4546585"/>
              <a:chExt cx="1629408" cy="276999"/>
            </a:xfrm>
          </p:grpSpPr>
          <p:sp>
            <p:nvSpPr>
              <p:cNvPr id="49" name="TextBox 48"/>
              <p:cNvSpPr txBox="1"/>
              <p:nvPr/>
            </p:nvSpPr>
            <p:spPr>
              <a:xfrm>
                <a:off x="5456422" y="4546585"/>
                <a:ext cx="1013634" cy="276999"/>
              </a:xfrm>
              <a:prstGeom prst="rect">
                <a:avLst/>
              </a:prstGeom>
              <a:noFill/>
            </p:spPr>
            <p:txBody>
              <a:bodyPr wrap="square" rtlCol="0">
                <a:spAutoFit/>
              </a:bodyPr>
              <a:lstStyle/>
              <a:p>
                <a:r>
                  <a:rPr lang="en-US" sz="1200" dirty="0"/>
                  <a:t>Wrist Mount</a:t>
                </a:r>
              </a:p>
            </p:txBody>
          </p:sp>
          <p:cxnSp>
            <p:nvCxnSpPr>
              <p:cNvPr id="61" name="Straight Arrow Connector 60">
                <a:extLst>
                  <a:ext uri="{FF2B5EF4-FFF2-40B4-BE49-F238E27FC236}">
                    <a16:creationId xmlns:a16="http://schemas.microsoft.com/office/drawing/2014/main" id="{B3A817BF-E044-744D-B0A8-0E844BA89615}"/>
                  </a:ext>
                </a:extLst>
              </p:cNvPr>
              <p:cNvCxnSpPr>
                <a:cxnSpLocks/>
              </p:cNvCxnSpPr>
              <p:nvPr/>
            </p:nvCxnSpPr>
            <p:spPr>
              <a:xfrm flipH="1">
                <a:off x="4840648" y="4682289"/>
                <a:ext cx="576565"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C70A21F4-9C63-7043-9AF3-BBA4B66859EC}"/>
                </a:ext>
              </a:extLst>
            </p:cNvPr>
            <p:cNvGrpSpPr/>
            <p:nvPr/>
          </p:nvGrpSpPr>
          <p:grpSpPr>
            <a:xfrm>
              <a:off x="4268701" y="5299072"/>
              <a:ext cx="1706960" cy="276999"/>
              <a:chOff x="4268701" y="5299072"/>
              <a:chExt cx="1706960" cy="276999"/>
            </a:xfrm>
          </p:grpSpPr>
          <p:sp>
            <p:nvSpPr>
              <p:cNvPr id="50" name="TextBox 49"/>
              <p:cNvSpPr txBox="1"/>
              <p:nvPr/>
            </p:nvSpPr>
            <p:spPr>
              <a:xfrm>
                <a:off x="4815282" y="5299072"/>
                <a:ext cx="1160379" cy="276999"/>
              </a:xfrm>
              <a:prstGeom prst="rect">
                <a:avLst/>
              </a:prstGeom>
              <a:noFill/>
            </p:spPr>
            <p:txBody>
              <a:bodyPr wrap="square" rtlCol="0">
                <a:spAutoFit/>
              </a:bodyPr>
              <a:lstStyle/>
              <a:p>
                <a:r>
                  <a:rPr lang="en-US" sz="1200" dirty="0"/>
                  <a:t>Wrist Strap</a:t>
                </a:r>
              </a:p>
            </p:txBody>
          </p:sp>
          <p:cxnSp>
            <p:nvCxnSpPr>
              <p:cNvPr id="69" name="Straight Arrow Connector 68">
                <a:extLst>
                  <a:ext uri="{FF2B5EF4-FFF2-40B4-BE49-F238E27FC236}">
                    <a16:creationId xmlns:a16="http://schemas.microsoft.com/office/drawing/2014/main" id="{21C80CE7-F4A6-5D43-AA71-F01D4F12F887}"/>
                  </a:ext>
                </a:extLst>
              </p:cNvPr>
              <p:cNvCxnSpPr>
                <a:cxnSpLocks/>
              </p:cNvCxnSpPr>
              <p:nvPr/>
            </p:nvCxnSpPr>
            <p:spPr>
              <a:xfrm flipH="1">
                <a:off x="4268701" y="5452091"/>
                <a:ext cx="524150"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8818835-48FD-0548-A5C5-1F5A6EFE8DA5}"/>
                </a:ext>
              </a:extLst>
            </p:cNvPr>
            <p:cNvGrpSpPr/>
            <p:nvPr/>
          </p:nvGrpSpPr>
          <p:grpSpPr>
            <a:xfrm>
              <a:off x="501812" y="3073454"/>
              <a:ext cx="1233021" cy="461665"/>
              <a:chOff x="501812" y="3073454"/>
              <a:chExt cx="1233021" cy="461665"/>
            </a:xfrm>
          </p:grpSpPr>
          <p:sp>
            <p:nvSpPr>
              <p:cNvPr id="64" name="TextBox 63">
                <a:extLst>
                  <a:ext uri="{FF2B5EF4-FFF2-40B4-BE49-F238E27FC236}">
                    <a16:creationId xmlns:a16="http://schemas.microsoft.com/office/drawing/2014/main" id="{1C9F4E19-0420-4248-A642-47F30301D5EB}"/>
                  </a:ext>
                </a:extLst>
              </p:cNvPr>
              <p:cNvSpPr txBox="1"/>
              <p:nvPr/>
            </p:nvSpPr>
            <p:spPr>
              <a:xfrm>
                <a:off x="501812" y="3073454"/>
                <a:ext cx="1233021" cy="461665"/>
              </a:xfrm>
              <a:prstGeom prst="rect">
                <a:avLst/>
              </a:prstGeom>
              <a:noFill/>
            </p:spPr>
            <p:txBody>
              <a:bodyPr wrap="square" rtlCol="0">
                <a:spAutoFit/>
              </a:bodyPr>
              <a:lstStyle/>
              <a:p>
                <a:r>
                  <a:rPr lang="en-US" sz="1200" dirty="0">
                    <a:solidFill>
                      <a:srgbClr val="000000"/>
                    </a:solidFill>
                  </a:rPr>
                  <a:t>Battery 800mAh</a:t>
                </a:r>
                <a:endParaRPr lang="en-US" sz="900" dirty="0">
                  <a:solidFill>
                    <a:srgbClr val="000000"/>
                  </a:solidFill>
                </a:endParaRPr>
              </a:p>
            </p:txBody>
          </p:sp>
          <p:cxnSp>
            <p:nvCxnSpPr>
              <p:cNvPr id="75" name="Straight Arrow Connector 74">
                <a:extLst>
                  <a:ext uri="{FF2B5EF4-FFF2-40B4-BE49-F238E27FC236}">
                    <a16:creationId xmlns:a16="http://schemas.microsoft.com/office/drawing/2014/main" id="{4775EB7C-7106-BC4F-9902-EFB7FFED56F1}"/>
                  </a:ext>
                </a:extLst>
              </p:cNvPr>
              <p:cNvCxnSpPr>
                <a:cxnSpLocks/>
                <a:endCxn id="64" idx="3"/>
              </p:cNvCxnSpPr>
              <p:nvPr/>
            </p:nvCxnSpPr>
            <p:spPr>
              <a:xfrm>
                <a:off x="1210744" y="3302177"/>
                <a:ext cx="524089" cy="211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355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A063682C-52C7-624A-8003-8F275F966351}"/>
              </a:ext>
            </a:extLst>
          </p:cNvPr>
          <p:cNvPicPr>
            <a:picLocks noChangeAspect="1"/>
          </p:cNvPicPr>
          <p:nvPr/>
        </p:nvPicPr>
        <p:blipFill>
          <a:blip r:embed="rId3"/>
          <a:stretch>
            <a:fillRect/>
          </a:stretch>
        </p:blipFill>
        <p:spPr>
          <a:xfrm>
            <a:off x="1694731" y="2267104"/>
            <a:ext cx="3942893" cy="3749378"/>
          </a:xfrm>
          <a:prstGeom prst="rect">
            <a:avLst/>
          </a:prstGeom>
        </p:spPr>
      </p:pic>
      <p:grpSp>
        <p:nvGrpSpPr>
          <p:cNvPr id="43" name="Group 42">
            <a:extLst>
              <a:ext uri="{FF2B5EF4-FFF2-40B4-BE49-F238E27FC236}">
                <a16:creationId xmlns:a16="http://schemas.microsoft.com/office/drawing/2014/main" id="{E324942D-BB6B-2E45-B815-4EA0B104A81C}"/>
              </a:ext>
            </a:extLst>
          </p:cNvPr>
          <p:cNvGrpSpPr/>
          <p:nvPr/>
        </p:nvGrpSpPr>
        <p:grpSpPr>
          <a:xfrm rot="10800000">
            <a:off x="2937772" y="397664"/>
            <a:ext cx="9270235" cy="552308"/>
            <a:chOff x="-5060078" y="397438"/>
            <a:chExt cx="9272649" cy="552452"/>
          </a:xfrm>
          <a:solidFill>
            <a:schemeClr val="bg2">
              <a:lumMod val="85000"/>
            </a:schemeClr>
          </a:solidFill>
        </p:grpSpPr>
        <p:sp>
          <p:nvSpPr>
            <p:cNvPr id="44" name="Rectangle 43">
              <a:extLst>
                <a:ext uri="{FF2B5EF4-FFF2-40B4-BE49-F238E27FC236}">
                  <a16:creationId xmlns:a16="http://schemas.microsoft.com/office/drawing/2014/main" id="{0FA3FF11-A7C1-884F-BBA4-7B7D9B9EA6F7}"/>
                </a:ext>
              </a:extLst>
            </p:cNvPr>
            <p:cNvSpPr/>
            <p:nvPr userDrawn="1"/>
          </p:nvSpPr>
          <p:spPr>
            <a:xfrm>
              <a:off x="-5060078" y="397438"/>
              <a:ext cx="8847205" cy="552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Triangle 44">
              <a:extLst>
                <a:ext uri="{FF2B5EF4-FFF2-40B4-BE49-F238E27FC236}">
                  <a16:creationId xmlns:a16="http://schemas.microsoft.com/office/drawing/2014/main" id="{CF805B5D-5DA6-6B40-9ADD-EB739EDB791A}"/>
                </a:ext>
              </a:extLst>
            </p:cNvPr>
            <p:cNvSpPr/>
            <p:nvPr userDrawn="1"/>
          </p:nvSpPr>
          <p:spPr>
            <a:xfrm rot="5400000">
              <a:off x="3723902" y="460657"/>
              <a:ext cx="551888"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5C7A5C3E-CBFD-CC48-9FB4-99F1E9766A79}"/>
              </a:ext>
            </a:extLst>
          </p:cNvPr>
          <p:cNvGrpSpPr/>
          <p:nvPr/>
        </p:nvGrpSpPr>
        <p:grpSpPr>
          <a:xfrm>
            <a:off x="-1" y="397665"/>
            <a:ext cx="3251166" cy="552871"/>
            <a:chOff x="-2703547" y="396875"/>
            <a:chExt cx="3252013" cy="553015"/>
          </a:xfrm>
          <a:solidFill>
            <a:schemeClr val="accent1"/>
          </a:solidFill>
        </p:grpSpPr>
        <p:sp>
          <p:nvSpPr>
            <p:cNvPr id="51" name="Rectangle 50">
              <a:extLst>
                <a:ext uri="{FF2B5EF4-FFF2-40B4-BE49-F238E27FC236}">
                  <a16:creationId xmlns:a16="http://schemas.microsoft.com/office/drawing/2014/main" id="{EC3F1AC1-FAC9-464C-A97C-C3DD14969328}"/>
                </a:ext>
              </a:extLst>
            </p:cNvPr>
            <p:cNvSpPr/>
            <p:nvPr userDrawn="1"/>
          </p:nvSpPr>
          <p:spPr>
            <a:xfrm>
              <a:off x="-2703547" y="397440"/>
              <a:ext cx="2826565"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3" name="Right Triangle 52">
              <a:extLst>
                <a:ext uri="{FF2B5EF4-FFF2-40B4-BE49-F238E27FC236}">
                  <a16:creationId xmlns:a16="http://schemas.microsoft.com/office/drawing/2014/main" id="{BA15850D-5997-934A-954F-44A069F3AB94}"/>
                </a:ext>
              </a:extLst>
            </p:cNvPr>
            <p:cNvSpPr/>
            <p:nvPr userDrawn="1"/>
          </p:nvSpPr>
          <p:spPr>
            <a:xfrm rot="5400000">
              <a:off x="59515" y="460375"/>
              <a:ext cx="552451" cy="42545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39">
            <a:extLst>
              <a:ext uri="{FF2B5EF4-FFF2-40B4-BE49-F238E27FC236}">
                <a16:creationId xmlns:a16="http://schemas.microsoft.com/office/drawing/2014/main" id="{8FFFE946-5CDC-0345-A0CC-82819B366B9A}"/>
              </a:ext>
            </a:extLst>
          </p:cNvPr>
          <p:cNvSpPr>
            <a:spLocks noGrp="1"/>
          </p:cNvSpPr>
          <p:nvPr>
            <p:ph type="title"/>
          </p:nvPr>
        </p:nvSpPr>
        <p:spPr>
          <a:xfrm>
            <a:off x="576072" y="457975"/>
            <a:ext cx="2249752" cy="464025"/>
          </a:xfrm>
        </p:spPr>
        <p:txBody>
          <a:bodyPr/>
          <a:lstStyle/>
          <a:p>
            <a:r>
              <a:rPr lang="en-US" dirty="0">
                <a:solidFill>
                  <a:schemeClr val="bg1"/>
                </a:solidFill>
              </a:rPr>
              <a:t>Product Tour</a:t>
            </a:r>
          </a:p>
        </p:txBody>
      </p:sp>
      <p:sp>
        <p:nvSpPr>
          <p:cNvPr id="55" name="Text Placeholder 25">
            <a:extLst>
              <a:ext uri="{FF2B5EF4-FFF2-40B4-BE49-F238E27FC236}">
                <a16:creationId xmlns:a16="http://schemas.microsoft.com/office/drawing/2014/main" id="{BF6F42F1-4B65-4541-9A76-8B22C98BE40C}"/>
              </a:ext>
            </a:extLst>
          </p:cNvPr>
          <p:cNvSpPr txBox="1">
            <a:spLocks/>
          </p:cNvSpPr>
          <p:nvPr/>
        </p:nvSpPr>
        <p:spPr>
          <a:xfrm>
            <a:off x="3459494" y="479807"/>
            <a:ext cx="7479002"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t>WS50 Converged (Two Finger and Back of Hand Mounts)</a:t>
            </a:r>
          </a:p>
        </p:txBody>
      </p:sp>
      <p:sp>
        <p:nvSpPr>
          <p:cNvPr id="56" name="TextBox 55">
            <a:extLst>
              <a:ext uri="{FF2B5EF4-FFF2-40B4-BE49-F238E27FC236}">
                <a16:creationId xmlns:a16="http://schemas.microsoft.com/office/drawing/2014/main" id="{658274A2-DB9D-8F40-BF7B-1A3370E57A11}"/>
              </a:ext>
            </a:extLst>
          </p:cNvPr>
          <p:cNvSpPr txBox="1"/>
          <p:nvPr/>
        </p:nvSpPr>
        <p:spPr>
          <a:xfrm>
            <a:off x="522284" y="1130243"/>
            <a:ext cx="7465218" cy="646331"/>
          </a:xfrm>
          <a:prstGeom prst="rect">
            <a:avLst/>
          </a:prstGeom>
          <a:noFill/>
        </p:spPr>
        <p:txBody>
          <a:bodyPr wrap="square" lIns="0">
            <a:spAutoFit/>
          </a:bodyPr>
          <a:lstStyle/>
          <a:p>
            <a:r>
              <a:rPr lang="en-US" b="1" dirty="0"/>
              <a:t>The WS50 Converged is ideal for scan-intensive applications </a:t>
            </a:r>
            <a:br>
              <a:rPr lang="en-US" b="1" dirty="0"/>
            </a:br>
            <a:r>
              <a:rPr lang="en-US" b="1" dirty="0"/>
              <a:t>in the warehouse, T&amp;L, manufacturing and retail. </a:t>
            </a:r>
          </a:p>
        </p:txBody>
      </p:sp>
      <p:sp>
        <p:nvSpPr>
          <p:cNvPr id="59" name="TextBox 58">
            <a:extLst>
              <a:ext uri="{FF2B5EF4-FFF2-40B4-BE49-F238E27FC236}">
                <a16:creationId xmlns:a16="http://schemas.microsoft.com/office/drawing/2014/main" id="{FF9CFB9E-876A-CA45-83C2-806A4C1661C1}"/>
              </a:ext>
            </a:extLst>
          </p:cNvPr>
          <p:cNvSpPr txBox="1"/>
          <p:nvPr/>
        </p:nvSpPr>
        <p:spPr>
          <a:xfrm>
            <a:off x="10193853" y="1892867"/>
            <a:ext cx="1757026" cy="1780744"/>
          </a:xfrm>
          <a:prstGeom prst="rect">
            <a:avLst/>
          </a:prstGeom>
          <a:noFill/>
        </p:spPr>
        <p:txBody>
          <a:bodyPr wrap="square" rtlCol="0">
            <a:spAutoFit/>
          </a:bodyPr>
          <a:lstStyle/>
          <a:p>
            <a:pPr>
              <a:lnSpc>
                <a:spcPts val="1900"/>
              </a:lnSpc>
            </a:pPr>
            <a:r>
              <a:rPr lang="en-US" sz="1500" dirty="0"/>
              <a:t>The converged </a:t>
            </a:r>
            <a:br>
              <a:rPr lang="en-US" sz="1500" dirty="0"/>
            </a:br>
            <a:r>
              <a:rPr lang="en-US" sz="1500" dirty="0"/>
              <a:t>all-in-one WS50 </a:t>
            </a:r>
            <a:br>
              <a:rPr lang="en-US" sz="1500" dirty="0"/>
            </a:br>
            <a:r>
              <a:rPr lang="en-US" sz="1500" dirty="0"/>
              <a:t>has a similar size and weight as Zebra’s RS507 ring scanner for </a:t>
            </a:r>
            <a:br>
              <a:rPr lang="en-US" sz="1500" dirty="0"/>
            </a:br>
            <a:r>
              <a:rPr lang="en-US" sz="1500" dirty="0"/>
              <a:t>all-day comfort</a:t>
            </a:r>
          </a:p>
        </p:txBody>
      </p:sp>
      <p:grpSp>
        <p:nvGrpSpPr>
          <p:cNvPr id="60" name="Group 59">
            <a:extLst>
              <a:ext uri="{FF2B5EF4-FFF2-40B4-BE49-F238E27FC236}">
                <a16:creationId xmlns:a16="http://schemas.microsoft.com/office/drawing/2014/main" id="{42BA3AF6-BE8C-C74A-B830-E80E39460F81}"/>
              </a:ext>
            </a:extLst>
          </p:cNvPr>
          <p:cNvGrpSpPr/>
          <p:nvPr/>
        </p:nvGrpSpPr>
        <p:grpSpPr>
          <a:xfrm>
            <a:off x="8311458" y="6187575"/>
            <a:ext cx="3376614" cy="69812"/>
            <a:chOff x="4572976" y="1742789"/>
            <a:chExt cx="7238070" cy="69812"/>
          </a:xfrm>
        </p:grpSpPr>
        <p:grpSp>
          <p:nvGrpSpPr>
            <p:cNvPr id="61" name="Group 60">
              <a:extLst>
                <a:ext uri="{FF2B5EF4-FFF2-40B4-BE49-F238E27FC236}">
                  <a16:creationId xmlns:a16="http://schemas.microsoft.com/office/drawing/2014/main" id="{1DD2B5FB-7B29-BC4B-AD22-B4FA4EE4EC69}"/>
                </a:ext>
              </a:extLst>
            </p:cNvPr>
            <p:cNvGrpSpPr/>
            <p:nvPr/>
          </p:nvGrpSpPr>
          <p:grpSpPr>
            <a:xfrm>
              <a:off x="4572976" y="1742789"/>
              <a:ext cx="4599508" cy="69812"/>
              <a:chOff x="4572976" y="1742789"/>
              <a:chExt cx="4599508" cy="69812"/>
            </a:xfrm>
          </p:grpSpPr>
          <p:sp>
            <p:nvSpPr>
              <p:cNvPr id="63" name="Freeform 62">
                <a:extLst>
                  <a:ext uri="{FF2B5EF4-FFF2-40B4-BE49-F238E27FC236}">
                    <a16:creationId xmlns:a16="http://schemas.microsoft.com/office/drawing/2014/main" id="{0FEF857E-1E35-7948-BDAE-8194F9143154}"/>
                  </a:ext>
                </a:extLst>
              </p:cNvPr>
              <p:cNvSpPr>
                <a:spLocks noChangeAspect="1" noChangeArrowheads="1"/>
              </p:cNvSpPr>
              <p:nvPr/>
            </p:nvSpPr>
            <p:spPr bwMode="auto">
              <a:xfrm flipV="1">
                <a:off x="4572976" y="1742789"/>
                <a:ext cx="3500591"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69" name="Freeform 68">
                <a:extLst>
                  <a:ext uri="{FF2B5EF4-FFF2-40B4-BE49-F238E27FC236}">
                    <a16:creationId xmlns:a16="http://schemas.microsoft.com/office/drawing/2014/main" id="{5054FD00-6E33-EA49-8C85-D03B2ED0C5A7}"/>
                  </a:ext>
                </a:extLst>
              </p:cNvPr>
              <p:cNvSpPr>
                <a:spLocks noChangeAspect="1" noChangeArrowheads="1"/>
              </p:cNvSpPr>
              <p:nvPr/>
            </p:nvSpPr>
            <p:spPr bwMode="auto">
              <a:xfrm flipV="1">
                <a:off x="5671893" y="1742789"/>
                <a:ext cx="3500591"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62" name="Freeform 61">
              <a:extLst>
                <a:ext uri="{FF2B5EF4-FFF2-40B4-BE49-F238E27FC236}">
                  <a16:creationId xmlns:a16="http://schemas.microsoft.com/office/drawing/2014/main" id="{4A07384E-87C7-DD4E-8DF7-4E10C9B6A931}"/>
                </a:ext>
              </a:extLst>
            </p:cNvPr>
            <p:cNvSpPr>
              <a:spLocks noChangeAspect="1" noChangeArrowheads="1"/>
            </p:cNvSpPr>
            <p:nvPr/>
          </p:nvSpPr>
          <p:spPr bwMode="auto">
            <a:xfrm flipV="1">
              <a:off x="8310455" y="1742789"/>
              <a:ext cx="3500591"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grpSp>
        <p:nvGrpSpPr>
          <p:cNvPr id="12" name="Group 11">
            <a:extLst>
              <a:ext uri="{FF2B5EF4-FFF2-40B4-BE49-F238E27FC236}">
                <a16:creationId xmlns:a16="http://schemas.microsoft.com/office/drawing/2014/main" id="{302191E3-ACE8-7A4D-A727-2C6D7139EAB9}"/>
              </a:ext>
            </a:extLst>
          </p:cNvPr>
          <p:cNvGrpSpPr/>
          <p:nvPr/>
        </p:nvGrpSpPr>
        <p:grpSpPr>
          <a:xfrm>
            <a:off x="281970" y="2825384"/>
            <a:ext cx="1288747" cy="646331"/>
            <a:chOff x="362324" y="2906435"/>
            <a:chExt cx="1288747" cy="646331"/>
          </a:xfrm>
        </p:grpSpPr>
        <p:sp>
          <p:nvSpPr>
            <p:cNvPr id="33" name="TextBox 32">
              <a:extLst>
                <a:ext uri="{FF2B5EF4-FFF2-40B4-BE49-F238E27FC236}">
                  <a16:creationId xmlns:a16="http://schemas.microsoft.com/office/drawing/2014/main" id="{5122FC67-C890-AB48-A632-A4CA3B92D6A6}"/>
                </a:ext>
              </a:extLst>
            </p:cNvPr>
            <p:cNvSpPr txBox="1"/>
            <p:nvPr/>
          </p:nvSpPr>
          <p:spPr>
            <a:xfrm>
              <a:off x="362324" y="2906435"/>
              <a:ext cx="1288747" cy="646331"/>
            </a:xfrm>
            <a:prstGeom prst="rect">
              <a:avLst/>
            </a:prstGeom>
            <a:noFill/>
          </p:spPr>
          <p:txBody>
            <a:bodyPr wrap="square" rtlCol="0">
              <a:spAutoFit/>
            </a:bodyPr>
            <a:lstStyle/>
            <a:p>
              <a:r>
                <a:rPr lang="en-US" sz="1200" dirty="0"/>
                <a:t>Deflector for impact protection</a:t>
              </a:r>
            </a:p>
          </p:txBody>
        </p:sp>
        <p:cxnSp>
          <p:nvCxnSpPr>
            <p:cNvPr id="76" name="Straight Arrow Connector 75">
              <a:extLst>
                <a:ext uri="{FF2B5EF4-FFF2-40B4-BE49-F238E27FC236}">
                  <a16:creationId xmlns:a16="http://schemas.microsoft.com/office/drawing/2014/main" id="{BF7DBA61-8693-5147-BC39-9E235C807213}"/>
                </a:ext>
              </a:extLst>
            </p:cNvPr>
            <p:cNvCxnSpPr>
              <a:cxnSpLocks/>
            </p:cNvCxnSpPr>
            <p:nvPr/>
          </p:nvCxnSpPr>
          <p:spPr>
            <a:xfrm>
              <a:off x="1070276" y="3255701"/>
              <a:ext cx="558216"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FF9D83C-7BED-4A4B-BAD6-426342F53BC5}"/>
              </a:ext>
            </a:extLst>
          </p:cNvPr>
          <p:cNvGrpSpPr/>
          <p:nvPr/>
        </p:nvGrpSpPr>
        <p:grpSpPr>
          <a:xfrm>
            <a:off x="791265" y="4909787"/>
            <a:ext cx="1639055" cy="646330"/>
            <a:chOff x="871619" y="4990838"/>
            <a:chExt cx="1639055" cy="646330"/>
          </a:xfrm>
        </p:grpSpPr>
        <p:sp>
          <p:nvSpPr>
            <p:cNvPr id="49" name="TextBox 48"/>
            <p:cNvSpPr txBox="1"/>
            <p:nvPr/>
          </p:nvSpPr>
          <p:spPr>
            <a:xfrm>
              <a:off x="871619" y="4990838"/>
              <a:ext cx="1400060" cy="646330"/>
            </a:xfrm>
            <a:prstGeom prst="rect">
              <a:avLst/>
            </a:prstGeom>
            <a:noFill/>
          </p:spPr>
          <p:txBody>
            <a:bodyPr wrap="square" rtlCol="0">
              <a:spAutoFit/>
            </a:bodyPr>
            <a:lstStyle/>
            <a:p>
              <a:r>
                <a:rPr lang="en-US" sz="1200" dirty="0"/>
                <a:t>Comfort Pad, Finger Strap, Finger Pad</a:t>
              </a:r>
            </a:p>
          </p:txBody>
        </p:sp>
        <p:cxnSp>
          <p:nvCxnSpPr>
            <p:cNvPr id="83" name="Straight Arrow Connector 82">
              <a:extLst>
                <a:ext uri="{FF2B5EF4-FFF2-40B4-BE49-F238E27FC236}">
                  <a16:creationId xmlns:a16="http://schemas.microsoft.com/office/drawing/2014/main" id="{F8EAE05F-0375-2A48-B76A-79E0B21831DB}"/>
                </a:ext>
              </a:extLst>
            </p:cNvPr>
            <p:cNvCxnSpPr>
              <a:cxnSpLocks/>
            </p:cNvCxnSpPr>
            <p:nvPr/>
          </p:nvCxnSpPr>
          <p:spPr>
            <a:xfrm rot="10800000" flipH="1">
              <a:off x="1934109" y="5354505"/>
              <a:ext cx="576565"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E711D670-34D5-E349-92B3-8BB94D767492}"/>
              </a:ext>
            </a:extLst>
          </p:cNvPr>
          <p:cNvGrpSpPr/>
          <p:nvPr/>
        </p:nvGrpSpPr>
        <p:grpSpPr>
          <a:xfrm>
            <a:off x="5637624" y="2140450"/>
            <a:ext cx="2310665" cy="830997"/>
            <a:chOff x="5717978" y="2221501"/>
            <a:chExt cx="2310665" cy="830997"/>
          </a:xfrm>
        </p:grpSpPr>
        <p:sp>
          <p:nvSpPr>
            <p:cNvPr id="47" name="TextBox 46"/>
            <p:cNvSpPr txBox="1"/>
            <p:nvPr/>
          </p:nvSpPr>
          <p:spPr>
            <a:xfrm>
              <a:off x="6310726" y="2221501"/>
              <a:ext cx="1717917" cy="830997"/>
            </a:xfrm>
            <a:prstGeom prst="rect">
              <a:avLst/>
            </a:prstGeom>
            <a:noFill/>
          </p:spPr>
          <p:txBody>
            <a:bodyPr wrap="square" rtlCol="0">
              <a:spAutoFit/>
            </a:bodyPr>
            <a:lstStyle/>
            <a:p>
              <a:r>
                <a:rPr lang="en-US" sz="1200" dirty="0"/>
                <a:t>Core with two-inch color AMOLED  touch display and SE4770 scan engine  </a:t>
              </a:r>
            </a:p>
          </p:txBody>
        </p:sp>
        <p:cxnSp>
          <p:nvCxnSpPr>
            <p:cNvPr id="90" name="Straight Arrow Connector 89">
              <a:extLst>
                <a:ext uri="{FF2B5EF4-FFF2-40B4-BE49-F238E27FC236}">
                  <a16:creationId xmlns:a16="http://schemas.microsoft.com/office/drawing/2014/main" id="{754D216C-F721-2B40-A87B-96D8CDE2C2EE}"/>
                </a:ext>
              </a:extLst>
            </p:cNvPr>
            <p:cNvCxnSpPr>
              <a:cxnSpLocks/>
            </p:cNvCxnSpPr>
            <p:nvPr/>
          </p:nvCxnSpPr>
          <p:spPr>
            <a:xfrm flipH="1">
              <a:off x="5717978" y="2628173"/>
              <a:ext cx="524150"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588D051-36D6-4040-8E55-FD750BDAFDBE}"/>
              </a:ext>
            </a:extLst>
          </p:cNvPr>
          <p:cNvGrpSpPr/>
          <p:nvPr/>
        </p:nvGrpSpPr>
        <p:grpSpPr>
          <a:xfrm>
            <a:off x="5795835" y="3235301"/>
            <a:ext cx="2096764" cy="276999"/>
            <a:chOff x="5876189" y="3316352"/>
            <a:chExt cx="2096764" cy="276999"/>
          </a:xfrm>
        </p:grpSpPr>
        <p:sp>
          <p:nvSpPr>
            <p:cNvPr id="64" name="TextBox 63">
              <a:extLst>
                <a:ext uri="{FF2B5EF4-FFF2-40B4-BE49-F238E27FC236}">
                  <a16:creationId xmlns:a16="http://schemas.microsoft.com/office/drawing/2014/main" id="{1C9F4E19-0420-4248-A642-47F30301D5EB}"/>
                </a:ext>
              </a:extLst>
            </p:cNvPr>
            <p:cNvSpPr txBox="1"/>
            <p:nvPr/>
          </p:nvSpPr>
          <p:spPr>
            <a:xfrm>
              <a:off x="6420623" y="3316352"/>
              <a:ext cx="1552330" cy="276999"/>
            </a:xfrm>
            <a:prstGeom prst="rect">
              <a:avLst/>
            </a:prstGeom>
            <a:noFill/>
          </p:spPr>
          <p:txBody>
            <a:bodyPr wrap="square" rtlCol="0">
              <a:spAutoFit/>
            </a:bodyPr>
            <a:lstStyle/>
            <a:p>
              <a:r>
                <a:rPr lang="en-US" sz="1200" dirty="0">
                  <a:solidFill>
                    <a:srgbClr val="000000"/>
                  </a:solidFill>
                </a:rPr>
                <a:t>Battery 1300mAh</a:t>
              </a:r>
              <a:endParaRPr lang="en-US" sz="900" dirty="0">
                <a:solidFill>
                  <a:srgbClr val="000000"/>
                </a:solidFill>
              </a:endParaRPr>
            </a:p>
          </p:txBody>
        </p:sp>
        <p:cxnSp>
          <p:nvCxnSpPr>
            <p:cNvPr id="94" name="Straight Arrow Connector 93">
              <a:extLst>
                <a:ext uri="{FF2B5EF4-FFF2-40B4-BE49-F238E27FC236}">
                  <a16:creationId xmlns:a16="http://schemas.microsoft.com/office/drawing/2014/main" id="{6F507FCD-5A93-0B48-91EB-CCAAAC3AEC19}"/>
                </a:ext>
              </a:extLst>
            </p:cNvPr>
            <p:cNvCxnSpPr>
              <a:cxnSpLocks/>
            </p:cNvCxnSpPr>
            <p:nvPr/>
          </p:nvCxnSpPr>
          <p:spPr>
            <a:xfrm flipH="1">
              <a:off x="5876189" y="3470074"/>
              <a:ext cx="524150"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0041DD8-67BB-FC4E-80CA-4013536B1D92}"/>
              </a:ext>
            </a:extLst>
          </p:cNvPr>
          <p:cNvGrpSpPr/>
          <p:nvPr/>
        </p:nvGrpSpPr>
        <p:grpSpPr>
          <a:xfrm>
            <a:off x="4880822" y="3805556"/>
            <a:ext cx="2244406" cy="830997"/>
            <a:chOff x="4961176" y="3886607"/>
            <a:chExt cx="2244406" cy="830997"/>
          </a:xfrm>
        </p:grpSpPr>
        <p:sp>
          <p:nvSpPr>
            <p:cNvPr id="48" name="TextBox 47"/>
            <p:cNvSpPr txBox="1"/>
            <p:nvPr/>
          </p:nvSpPr>
          <p:spPr>
            <a:xfrm>
              <a:off x="5578854" y="3886607"/>
              <a:ext cx="1626728" cy="830997"/>
            </a:xfrm>
            <a:prstGeom prst="rect">
              <a:avLst/>
            </a:prstGeom>
            <a:noFill/>
          </p:spPr>
          <p:txBody>
            <a:bodyPr wrap="square" rtlCol="0">
              <a:spAutoFit/>
            </a:bodyPr>
            <a:lstStyle/>
            <a:p>
              <a:r>
                <a:rPr lang="en-US" sz="1200" dirty="0"/>
                <a:t>Replaceable Protective Shell with two programable buttons  </a:t>
              </a:r>
            </a:p>
          </p:txBody>
        </p:sp>
        <p:cxnSp>
          <p:nvCxnSpPr>
            <p:cNvPr id="98" name="Straight Arrow Connector 97">
              <a:extLst>
                <a:ext uri="{FF2B5EF4-FFF2-40B4-BE49-F238E27FC236}">
                  <a16:creationId xmlns:a16="http://schemas.microsoft.com/office/drawing/2014/main" id="{DCE6CF02-7044-E34C-8928-68B9C9FFFCEF}"/>
                </a:ext>
              </a:extLst>
            </p:cNvPr>
            <p:cNvCxnSpPr>
              <a:cxnSpLocks/>
            </p:cNvCxnSpPr>
            <p:nvPr/>
          </p:nvCxnSpPr>
          <p:spPr>
            <a:xfrm flipH="1">
              <a:off x="4961176" y="4239898"/>
              <a:ext cx="576565"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1CD9AA3-C133-B847-929C-C106639AF222}"/>
              </a:ext>
            </a:extLst>
          </p:cNvPr>
          <p:cNvGrpSpPr/>
          <p:nvPr/>
        </p:nvGrpSpPr>
        <p:grpSpPr>
          <a:xfrm>
            <a:off x="4618747" y="5092724"/>
            <a:ext cx="2536298" cy="830997"/>
            <a:chOff x="5032313" y="5051043"/>
            <a:chExt cx="2536298" cy="830997"/>
          </a:xfrm>
        </p:grpSpPr>
        <p:sp>
          <p:nvSpPr>
            <p:cNvPr id="50" name="TextBox 49"/>
            <p:cNvSpPr txBox="1"/>
            <p:nvPr/>
          </p:nvSpPr>
          <p:spPr>
            <a:xfrm>
              <a:off x="5591898" y="5051043"/>
              <a:ext cx="1976713" cy="830997"/>
            </a:xfrm>
            <a:prstGeom prst="rect">
              <a:avLst/>
            </a:prstGeom>
            <a:noFill/>
          </p:spPr>
          <p:txBody>
            <a:bodyPr wrap="square" rtlCol="0">
              <a:spAutoFit/>
            </a:bodyPr>
            <a:lstStyle/>
            <a:p>
              <a:r>
                <a:rPr lang="en-US" sz="1200" dirty="0"/>
                <a:t>Scan Trigger: replaceable, </a:t>
              </a:r>
            </a:p>
            <a:p>
              <a:r>
                <a:rPr lang="en-US" sz="1200" dirty="0"/>
                <a:t>remove and rotate trigger for left/right hand use</a:t>
              </a:r>
            </a:p>
            <a:p>
              <a:endParaRPr lang="en-US" sz="1200" dirty="0"/>
            </a:p>
          </p:txBody>
        </p:sp>
        <p:cxnSp>
          <p:nvCxnSpPr>
            <p:cNvPr id="101" name="Straight Arrow Connector 100">
              <a:extLst>
                <a:ext uri="{FF2B5EF4-FFF2-40B4-BE49-F238E27FC236}">
                  <a16:creationId xmlns:a16="http://schemas.microsoft.com/office/drawing/2014/main" id="{C02B4F19-CDFA-1E43-8037-347319639D49}"/>
                </a:ext>
              </a:extLst>
            </p:cNvPr>
            <p:cNvCxnSpPr>
              <a:cxnSpLocks/>
            </p:cNvCxnSpPr>
            <p:nvPr/>
          </p:nvCxnSpPr>
          <p:spPr>
            <a:xfrm flipH="1">
              <a:off x="5032313" y="5357803"/>
              <a:ext cx="524150" cy="0"/>
            </a:xfrm>
            <a:prstGeom prst="straightConnector1">
              <a:avLst/>
            </a:prstGeom>
            <a:ln w="9525">
              <a:solidFill>
                <a:srgbClr val="0073E6"/>
              </a:solidFill>
              <a:tailEnd type="none" w="med" len="med"/>
            </a:ln>
          </p:spPr>
          <p:style>
            <a:lnRef idx="1">
              <a:schemeClr val="accent1"/>
            </a:lnRef>
            <a:fillRef idx="0">
              <a:schemeClr val="accent1"/>
            </a:fillRef>
            <a:effectRef idx="0">
              <a:schemeClr val="accent1"/>
            </a:effectRef>
            <a:fontRef idx="minor">
              <a:schemeClr val="tx1"/>
            </a:fontRef>
          </p:style>
        </p:cxnSp>
      </p:grpSp>
      <p:pic>
        <p:nvPicPr>
          <p:cNvPr id="52" name="Picture 51">
            <a:extLst>
              <a:ext uri="{FF2B5EF4-FFF2-40B4-BE49-F238E27FC236}">
                <a16:creationId xmlns:a16="http://schemas.microsoft.com/office/drawing/2014/main" id="{8D983AB1-21BF-944A-B96D-3F64FCE25B1D}"/>
              </a:ext>
            </a:extLst>
          </p:cNvPr>
          <p:cNvPicPr>
            <a:picLocks noChangeAspect="1"/>
          </p:cNvPicPr>
          <p:nvPr/>
        </p:nvPicPr>
        <p:blipFill>
          <a:blip r:embed="rId4"/>
          <a:stretch>
            <a:fillRect/>
          </a:stretch>
        </p:blipFill>
        <p:spPr>
          <a:xfrm>
            <a:off x="8336077" y="1671539"/>
            <a:ext cx="1789178" cy="2090824"/>
          </a:xfrm>
          <a:prstGeom prst="rect">
            <a:avLst/>
          </a:prstGeom>
        </p:spPr>
      </p:pic>
      <p:grpSp>
        <p:nvGrpSpPr>
          <p:cNvPr id="67" name="Group 66">
            <a:extLst>
              <a:ext uri="{FF2B5EF4-FFF2-40B4-BE49-F238E27FC236}">
                <a16:creationId xmlns:a16="http://schemas.microsoft.com/office/drawing/2014/main" id="{018FF659-D2B1-6B4C-9E2E-FDC50B4B2D0D}"/>
              </a:ext>
            </a:extLst>
          </p:cNvPr>
          <p:cNvGrpSpPr/>
          <p:nvPr/>
        </p:nvGrpSpPr>
        <p:grpSpPr>
          <a:xfrm>
            <a:off x="8366713" y="1602152"/>
            <a:ext cx="3376614" cy="69812"/>
            <a:chOff x="4572976" y="1264894"/>
            <a:chExt cx="7238070" cy="69812"/>
          </a:xfrm>
        </p:grpSpPr>
        <p:grpSp>
          <p:nvGrpSpPr>
            <p:cNvPr id="80" name="Group 79">
              <a:extLst>
                <a:ext uri="{FF2B5EF4-FFF2-40B4-BE49-F238E27FC236}">
                  <a16:creationId xmlns:a16="http://schemas.microsoft.com/office/drawing/2014/main" id="{B4EEC1D9-3FF2-0D43-A5AE-650C3A98E265}"/>
                </a:ext>
              </a:extLst>
            </p:cNvPr>
            <p:cNvGrpSpPr/>
            <p:nvPr/>
          </p:nvGrpSpPr>
          <p:grpSpPr>
            <a:xfrm>
              <a:off x="4572976" y="1264894"/>
              <a:ext cx="4599508" cy="69812"/>
              <a:chOff x="4572976" y="1264894"/>
              <a:chExt cx="4599508" cy="69812"/>
            </a:xfrm>
          </p:grpSpPr>
          <p:sp>
            <p:nvSpPr>
              <p:cNvPr id="82" name="Freeform 81">
                <a:extLst>
                  <a:ext uri="{FF2B5EF4-FFF2-40B4-BE49-F238E27FC236}">
                    <a16:creationId xmlns:a16="http://schemas.microsoft.com/office/drawing/2014/main" id="{BD771066-A08C-AD49-A61C-74AB71FB8683}"/>
                  </a:ext>
                </a:extLst>
              </p:cNvPr>
              <p:cNvSpPr>
                <a:spLocks noChangeAspect="1" noChangeArrowheads="1"/>
              </p:cNvSpPr>
              <p:nvPr/>
            </p:nvSpPr>
            <p:spPr bwMode="auto">
              <a:xfrm flipV="1">
                <a:off x="4572976"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84" name="Freeform 83">
                <a:extLst>
                  <a:ext uri="{FF2B5EF4-FFF2-40B4-BE49-F238E27FC236}">
                    <a16:creationId xmlns:a16="http://schemas.microsoft.com/office/drawing/2014/main" id="{E3E3D63D-F859-364D-B59E-6463550E30BB}"/>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81" name="Freeform 80">
              <a:extLst>
                <a:ext uri="{FF2B5EF4-FFF2-40B4-BE49-F238E27FC236}">
                  <a16:creationId xmlns:a16="http://schemas.microsoft.com/office/drawing/2014/main" id="{853731A0-CEF5-894F-A47A-CD2C32BA2D44}"/>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68" name="TextBox 67">
            <a:extLst>
              <a:ext uri="{FF2B5EF4-FFF2-40B4-BE49-F238E27FC236}">
                <a16:creationId xmlns:a16="http://schemas.microsoft.com/office/drawing/2014/main" id="{E7F76D49-E1D6-B24D-93C4-F8017922DCC5}"/>
              </a:ext>
            </a:extLst>
          </p:cNvPr>
          <p:cNvSpPr txBox="1"/>
          <p:nvPr/>
        </p:nvSpPr>
        <p:spPr>
          <a:xfrm>
            <a:off x="10173003" y="4099144"/>
            <a:ext cx="1777876" cy="2024400"/>
          </a:xfrm>
          <a:prstGeom prst="rect">
            <a:avLst/>
          </a:prstGeom>
          <a:noFill/>
        </p:spPr>
        <p:txBody>
          <a:bodyPr wrap="square" rtlCol="0">
            <a:spAutoFit/>
          </a:bodyPr>
          <a:lstStyle/>
          <a:p>
            <a:pPr>
              <a:lnSpc>
                <a:spcPts val="1900"/>
              </a:lnSpc>
              <a:spcAft>
                <a:spcPts val="900"/>
              </a:spcAft>
              <a:buClr>
                <a:srgbClr val="0073E6"/>
              </a:buClr>
              <a:defRPr/>
            </a:pPr>
            <a:r>
              <a:rPr lang="en-US" sz="1500" dirty="0">
                <a:cs typeface="Arial"/>
                <a:sym typeface="Arial" panose="020B0604020202020204" pitchFamily="34" charset="0"/>
              </a:rPr>
              <a:t>The back of hand mount offers multiple sizes </a:t>
            </a:r>
            <a:br>
              <a:rPr lang="en-US" sz="1500" dirty="0">
                <a:cs typeface="Arial"/>
                <a:sym typeface="Arial" panose="020B0604020202020204" pitchFamily="34" charset="0"/>
              </a:rPr>
            </a:br>
            <a:r>
              <a:rPr lang="en-US" sz="1500" dirty="0">
                <a:cs typeface="Arial"/>
                <a:sym typeface="Arial" panose="020B0604020202020204" pitchFamily="34" charset="0"/>
              </a:rPr>
              <a:t>to accommodate bare hands </a:t>
            </a:r>
            <a:br>
              <a:rPr lang="en-US" sz="1500" dirty="0">
                <a:cs typeface="Arial"/>
                <a:sym typeface="Arial" panose="020B0604020202020204" pitchFamily="34" charset="0"/>
              </a:rPr>
            </a:br>
            <a:r>
              <a:rPr lang="en-US" sz="1500" dirty="0">
                <a:cs typeface="Arial"/>
                <a:sym typeface="Arial" panose="020B0604020202020204" pitchFamily="34" charset="0"/>
              </a:rPr>
              <a:t>and gloves, </a:t>
            </a:r>
            <a:br>
              <a:rPr lang="en-US" sz="1500" dirty="0">
                <a:cs typeface="Arial"/>
                <a:sym typeface="Arial" panose="020B0604020202020204" pitchFamily="34" charset="0"/>
              </a:rPr>
            </a:br>
            <a:r>
              <a:rPr lang="en-US" sz="1500" dirty="0">
                <a:cs typeface="Arial"/>
                <a:sym typeface="Arial" panose="020B0604020202020204" pitchFamily="34" charset="0"/>
              </a:rPr>
              <a:t>right and left </a:t>
            </a:r>
            <a:br>
              <a:rPr lang="en-US" sz="1500" dirty="0">
                <a:cs typeface="Arial"/>
                <a:sym typeface="Arial" panose="020B0604020202020204" pitchFamily="34" charset="0"/>
              </a:rPr>
            </a:br>
            <a:r>
              <a:rPr lang="en-US" sz="1500" dirty="0">
                <a:cs typeface="Arial"/>
                <a:sym typeface="Arial" panose="020B0604020202020204" pitchFamily="34" charset="0"/>
              </a:rPr>
              <a:t>hand mounting </a:t>
            </a:r>
          </a:p>
        </p:txBody>
      </p:sp>
      <p:grpSp>
        <p:nvGrpSpPr>
          <p:cNvPr id="71" name="Group 70">
            <a:extLst>
              <a:ext uri="{FF2B5EF4-FFF2-40B4-BE49-F238E27FC236}">
                <a16:creationId xmlns:a16="http://schemas.microsoft.com/office/drawing/2014/main" id="{4BAAA095-E45E-874A-8C9B-2F4313DBACB2}"/>
              </a:ext>
            </a:extLst>
          </p:cNvPr>
          <p:cNvGrpSpPr/>
          <p:nvPr/>
        </p:nvGrpSpPr>
        <p:grpSpPr>
          <a:xfrm>
            <a:off x="8369034" y="3919713"/>
            <a:ext cx="3376614" cy="69812"/>
            <a:chOff x="4572976" y="1478254"/>
            <a:chExt cx="7238070" cy="69812"/>
          </a:xfrm>
        </p:grpSpPr>
        <p:grpSp>
          <p:nvGrpSpPr>
            <p:cNvPr id="73" name="Group 72">
              <a:extLst>
                <a:ext uri="{FF2B5EF4-FFF2-40B4-BE49-F238E27FC236}">
                  <a16:creationId xmlns:a16="http://schemas.microsoft.com/office/drawing/2014/main" id="{2ACD0F7A-D35B-734C-AB93-02CC53EE6545}"/>
                </a:ext>
              </a:extLst>
            </p:cNvPr>
            <p:cNvGrpSpPr/>
            <p:nvPr/>
          </p:nvGrpSpPr>
          <p:grpSpPr>
            <a:xfrm>
              <a:off x="4572976" y="1478254"/>
              <a:ext cx="4599508" cy="69812"/>
              <a:chOff x="4572976" y="1478254"/>
              <a:chExt cx="4599508" cy="69812"/>
            </a:xfrm>
          </p:grpSpPr>
          <p:sp>
            <p:nvSpPr>
              <p:cNvPr id="78" name="Freeform 77">
                <a:extLst>
                  <a:ext uri="{FF2B5EF4-FFF2-40B4-BE49-F238E27FC236}">
                    <a16:creationId xmlns:a16="http://schemas.microsoft.com/office/drawing/2014/main" id="{B0DAEF99-58AF-254A-92A6-8B99D2AB6CEC}"/>
                  </a:ext>
                </a:extLst>
              </p:cNvPr>
              <p:cNvSpPr>
                <a:spLocks noChangeAspect="1" noChangeArrowheads="1"/>
              </p:cNvSpPr>
              <p:nvPr/>
            </p:nvSpPr>
            <p:spPr bwMode="auto">
              <a:xfrm flipV="1">
                <a:off x="4572976" y="1478254"/>
                <a:ext cx="3500591"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79" name="Freeform 78">
                <a:extLst>
                  <a:ext uri="{FF2B5EF4-FFF2-40B4-BE49-F238E27FC236}">
                    <a16:creationId xmlns:a16="http://schemas.microsoft.com/office/drawing/2014/main" id="{9EE7CC4C-2A41-EC47-8407-4EE103C8EB50}"/>
                  </a:ext>
                </a:extLst>
              </p:cNvPr>
              <p:cNvSpPr>
                <a:spLocks noChangeAspect="1" noChangeArrowheads="1"/>
              </p:cNvSpPr>
              <p:nvPr/>
            </p:nvSpPr>
            <p:spPr bwMode="auto">
              <a:xfrm flipV="1">
                <a:off x="5671893" y="1478254"/>
                <a:ext cx="3500591"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77" name="Freeform 76">
              <a:extLst>
                <a:ext uri="{FF2B5EF4-FFF2-40B4-BE49-F238E27FC236}">
                  <a16:creationId xmlns:a16="http://schemas.microsoft.com/office/drawing/2014/main" id="{EEACA637-1E81-3042-B479-6161BADEAF22}"/>
                </a:ext>
              </a:extLst>
            </p:cNvPr>
            <p:cNvSpPr>
              <a:spLocks noChangeAspect="1" noChangeArrowheads="1"/>
            </p:cNvSpPr>
            <p:nvPr/>
          </p:nvSpPr>
          <p:spPr bwMode="auto">
            <a:xfrm flipV="1">
              <a:off x="8310455" y="1478254"/>
              <a:ext cx="3500591"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pic>
        <p:nvPicPr>
          <p:cNvPr id="85" name="Picture 84">
            <a:extLst>
              <a:ext uri="{FF2B5EF4-FFF2-40B4-BE49-F238E27FC236}">
                <a16:creationId xmlns:a16="http://schemas.microsoft.com/office/drawing/2014/main" id="{47889756-6AAF-274A-AF21-BC62FEA064D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rcRect/>
          <a:stretch/>
        </p:blipFill>
        <p:spPr>
          <a:xfrm rot="1305091">
            <a:off x="8153874" y="4152207"/>
            <a:ext cx="1985368" cy="1455457"/>
          </a:xfrm>
          <a:prstGeom prst="rect">
            <a:avLst/>
          </a:prstGeom>
        </p:spPr>
      </p:pic>
      <p:sp>
        <p:nvSpPr>
          <p:cNvPr id="87" name="TextBox 86">
            <a:extLst>
              <a:ext uri="{FF2B5EF4-FFF2-40B4-BE49-F238E27FC236}">
                <a16:creationId xmlns:a16="http://schemas.microsoft.com/office/drawing/2014/main" id="{3B156F34-B416-E947-9581-DB678C11E9C5}"/>
              </a:ext>
            </a:extLst>
          </p:cNvPr>
          <p:cNvSpPr txBox="1"/>
          <p:nvPr/>
        </p:nvSpPr>
        <p:spPr>
          <a:xfrm>
            <a:off x="2636710" y="6121216"/>
            <a:ext cx="2058934" cy="338554"/>
          </a:xfrm>
          <a:prstGeom prst="rect">
            <a:avLst/>
          </a:prstGeom>
          <a:noFill/>
        </p:spPr>
        <p:txBody>
          <a:bodyPr wrap="square" lIns="0">
            <a:spAutoFit/>
          </a:bodyPr>
          <a:lstStyle/>
          <a:p>
            <a:r>
              <a:rPr lang="en-US" sz="1600" dirty="0"/>
              <a:t>Two-Finger Mount </a:t>
            </a:r>
          </a:p>
        </p:txBody>
      </p:sp>
    </p:spTree>
    <p:extLst>
      <p:ext uri="{BB962C8B-B14F-4D97-AF65-F5344CB8AC3E}">
        <p14:creationId xmlns:p14="http://schemas.microsoft.com/office/powerpoint/2010/main" val="156016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324942D-BB6B-2E45-B815-4EA0B104A81C}"/>
              </a:ext>
            </a:extLst>
          </p:cNvPr>
          <p:cNvGrpSpPr/>
          <p:nvPr/>
        </p:nvGrpSpPr>
        <p:grpSpPr>
          <a:xfrm rot="10800000">
            <a:off x="2937772" y="397664"/>
            <a:ext cx="9270235" cy="552308"/>
            <a:chOff x="-5060078" y="397438"/>
            <a:chExt cx="9272649" cy="552452"/>
          </a:xfrm>
          <a:solidFill>
            <a:schemeClr val="bg2">
              <a:lumMod val="85000"/>
            </a:schemeClr>
          </a:solidFill>
        </p:grpSpPr>
        <p:sp>
          <p:nvSpPr>
            <p:cNvPr id="44" name="Rectangle 43">
              <a:extLst>
                <a:ext uri="{FF2B5EF4-FFF2-40B4-BE49-F238E27FC236}">
                  <a16:creationId xmlns:a16="http://schemas.microsoft.com/office/drawing/2014/main" id="{0FA3FF11-A7C1-884F-BBA4-7B7D9B9EA6F7}"/>
                </a:ext>
              </a:extLst>
            </p:cNvPr>
            <p:cNvSpPr/>
            <p:nvPr userDrawn="1"/>
          </p:nvSpPr>
          <p:spPr>
            <a:xfrm>
              <a:off x="-5060078" y="397438"/>
              <a:ext cx="8847205" cy="552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Triangle 44">
              <a:extLst>
                <a:ext uri="{FF2B5EF4-FFF2-40B4-BE49-F238E27FC236}">
                  <a16:creationId xmlns:a16="http://schemas.microsoft.com/office/drawing/2014/main" id="{CF805B5D-5DA6-6B40-9ADD-EB739EDB791A}"/>
                </a:ext>
              </a:extLst>
            </p:cNvPr>
            <p:cNvSpPr/>
            <p:nvPr userDrawn="1"/>
          </p:nvSpPr>
          <p:spPr>
            <a:xfrm rot="5400000">
              <a:off x="3723902" y="460657"/>
              <a:ext cx="551888"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a:extLst>
              <a:ext uri="{FF2B5EF4-FFF2-40B4-BE49-F238E27FC236}">
                <a16:creationId xmlns:a16="http://schemas.microsoft.com/office/drawing/2014/main" id="{5C7A5C3E-CBFD-CC48-9FB4-99F1E9766A79}"/>
              </a:ext>
            </a:extLst>
          </p:cNvPr>
          <p:cNvGrpSpPr/>
          <p:nvPr/>
        </p:nvGrpSpPr>
        <p:grpSpPr>
          <a:xfrm>
            <a:off x="-1" y="397665"/>
            <a:ext cx="3251166" cy="552871"/>
            <a:chOff x="-2703547" y="396875"/>
            <a:chExt cx="3252013" cy="553015"/>
          </a:xfrm>
          <a:solidFill>
            <a:schemeClr val="accent1"/>
          </a:solidFill>
        </p:grpSpPr>
        <p:sp>
          <p:nvSpPr>
            <p:cNvPr id="51" name="Rectangle 50">
              <a:extLst>
                <a:ext uri="{FF2B5EF4-FFF2-40B4-BE49-F238E27FC236}">
                  <a16:creationId xmlns:a16="http://schemas.microsoft.com/office/drawing/2014/main" id="{EC3F1AC1-FAC9-464C-A97C-C3DD14969328}"/>
                </a:ext>
              </a:extLst>
            </p:cNvPr>
            <p:cNvSpPr/>
            <p:nvPr userDrawn="1"/>
          </p:nvSpPr>
          <p:spPr>
            <a:xfrm>
              <a:off x="-2703547" y="397440"/>
              <a:ext cx="2826565"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53" name="Right Triangle 52">
              <a:extLst>
                <a:ext uri="{FF2B5EF4-FFF2-40B4-BE49-F238E27FC236}">
                  <a16:creationId xmlns:a16="http://schemas.microsoft.com/office/drawing/2014/main" id="{BA15850D-5997-934A-954F-44A069F3AB94}"/>
                </a:ext>
              </a:extLst>
            </p:cNvPr>
            <p:cNvSpPr/>
            <p:nvPr userDrawn="1"/>
          </p:nvSpPr>
          <p:spPr>
            <a:xfrm rot="5400000">
              <a:off x="59515" y="460375"/>
              <a:ext cx="552451" cy="42545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itle 39">
            <a:extLst>
              <a:ext uri="{FF2B5EF4-FFF2-40B4-BE49-F238E27FC236}">
                <a16:creationId xmlns:a16="http://schemas.microsoft.com/office/drawing/2014/main" id="{8FFFE946-5CDC-0345-A0CC-82819B366B9A}"/>
              </a:ext>
            </a:extLst>
          </p:cNvPr>
          <p:cNvSpPr>
            <a:spLocks noGrp="1"/>
          </p:cNvSpPr>
          <p:nvPr>
            <p:ph type="title"/>
          </p:nvPr>
        </p:nvSpPr>
        <p:spPr>
          <a:xfrm>
            <a:off x="576072" y="457975"/>
            <a:ext cx="2249752" cy="464025"/>
          </a:xfrm>
        </p:spPr>
        <p:txBody>
          <a:bodyPr/>
          <a:lstStyle/>
          <a:p>
            <a:r>
              <a:rPr lang="en-US" dirty="0">
                <a:solidFill>
                  <a:schemeClr val="bg1"/>
                </a:solidFill>
              </a:rPr>
              <a:t>Accessories</a:t>
            </a:r>
          </a:p>
        </p:txBody>
      </p:sp>
      <p:sp>
        <p:nvSpPr>
          <p:cNvPr id="55" name="Text Placeholder 25">
            <a:extLst>
              <a:ext uri="{FF2B5EF4-FFF2-40B4-BE49-F238E27FC236}">
                <a16:creationId xmlns:a16="http://schemas.microsoft.com/office/drawing/2014/main" id="{BF6F42F1-4B65-4541-9A76-8B22C98BE40C}"/>
              </a:ext>
            </a:extLst>
          </p:cNvPr>
          <p:cNvSpPr txBox="1">
            <a:spLocks/>
          </p:cNvSpPr>
          <p:nvPr/>
        </p:nvSpPr>
        <p:spPr>
          <a:xfrm>
            <a:off x="3459494" y="479807"/>
            <a:ext cx="7479002" cy="365665"/>
          </a:xfrm>
          <a:prstGeom prst="rect">
            <a:avLst/>
          </a:prstGeom>
        </p:spPr>
        <p:txBody>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000" dirty="0"/>
              <a:t>WS50 Comprehensive Suite of Accessories</a:t>
            </a:r>
          </a:p>
        </p:txBody>
      </p:sp>
      <p:sp>
        <p:nvSpPr>
          <p:cNvPr id="56" name="TextBox 55">
            <a:extLst>
              <a:ext uri="{FF2B5EF4-FFF2-40B4-BE49-F238E27FC236}">
                <a16:creationId xmlns:a16="http://schemas.microsoft.com/office/drawing/2014/main" id="{658274A2-DB9D-8F40-BF7B-1A3370E57A11}"/>
              </a:ext>
            </a:extLst>
          </p:cNvPr>
          <p:cNvSpPr txBox="1"/>
          <p:nvPr/>
        </p:nvSpPr>
        <p:spPr>
          <a:xfrm>
            <a:off x="522284" y="1130243"/>
            <a:ext cx="7465218" cy="369332"/>
          </a:xfrm>
          <a:prstGeom prst="rect">
            <a:avLst/>
          </a:prstGeom>
          <a:noFill/>
        </p:spPr>
        <p:txBody>
          <a:bodyPr wrap="square" lIns="0">
            <a:spAutoFit/>
          </a:bodyPr>
          <a:lstStyle/>
          <a:p>
            <a:r>
              <a:rPr lang="en-US" b="0" i="0" u="none" strike="noStrike" dirty="0">
                <a:solidFill>
                  <a:srgbClr val="000000"/>
                </a:solidFill>
                <a:effectLst/>
                <a:latin typeface="Arial" panose="020B0604020202020204" pitchFamily="34" charset="0"/>
              </a:rPr>
              <a:t>The right accessories make device management easy</a:t>
            </a:r>
            <a:r>
              <a:rPr lang="en-US" b="0" i="0" dirty="0">
                <a:solidFill>
                  <a:srgbClr val="000000"/>
                </a:solidFill>
                <a:effectLst/>
                <a:latin typeface="Arial" panose="020B0604020202020204" pitchFamily="34" charset="0"/>
              </a:rPr>
              <a:t>​</a:t>
            </a:r>
            <a:endParaRPr lang="en-US" b="1" dirty="0"/>
          </a:p>
        </p:txBody>
      </p:sp>
      <p:sp>
        <p:nvSpPr>
          <p:cNvPr id="58" name="TextBox 57">
            <a:extLst>
              <a:ext uri="{FF2B5EF4-FFF2-40B4-BE49-F238E27FC236}">
                <a16:creationId xmlns:a16="http://schemas.microsoft.com/office/drawing/2014/main" id="{5D636645-B832-4F14-95FF-17B58D54628F}"/>
              </a:ext>
            </a:extLst>
          </p:cNvPr>
          <p:cNvSpPr txBox="1"/>
          <p:nvPr/>
        </p:nvSpPr>
        <p:spPr>
          <a:xfrm>
            <a:off x="9568147" y="3213077"/>
            <a:ext cx="1961527" cy="276999"/>
          </a:xfrm>
          <a:prstGeom prst="rect">
            <a:avLst/>
          </a:prstGeom>
          <a:noFill/>
        </p:spPr>
        <p:txBody>
          <a:bodyPr wrap="square" rtlCol="0" anchor="t">
            <a:spAutoFit/>
          </a:bodyPr>
          <a:lstStyle/>
          <a:p>
            <a:pPr algn="ctr"/>
            <a:r>
              <a:rPr lang="en-GB" sz="1200" kern="0" dirty="0">
                <a:latin typeface="Arial"/>
                <a:ea typeface="MS PGothic"/>
                <a:cs typeface="Arial"/>
              </a:rPr>
              <a:t>Wrist</a:t>
            </a:r>
          </a:p>
        </p:txBody>
      </p:sp>
      <p:sp>
        <p:nvSpPr>
          <p:cNvPr id="72" name="TextBox 71">
            <a:extLst>
              <a:ext uri="{FF2B5EF4-FFF2-40B4-BE49-F238E27FC236}">
                <a16:creationId xmlns:a16="http://schemas.microsoft.com/office/drawing/2014/main" id="{A316A85A-54BE-449B-9FCD-B4B04F90944B}"/>
              </a:ext>
            </a:extLst>
          </p:cNvPr>
          <p:cNvSpPr txBox="1"/>
          <p:nvPr/>
        </p:nvSpPr>
        <p:spPr>
          <a:xfrm>
            <a:off x="3124357" y="3383706"/>
            <a:ext cx="1826646" cy="276999"/>
          </a:xfrm>
          <a:prstGeom prst="rect">
            <a:avLst/>
          </a:prstGeom>
          <a:noFill/>
        </p:spPr>
        <p:txBody>
          <a:bodyPr wrap="square" rtlCol="0" anchor="t">
            <a:spAutoFit/>
          </a:bodyPr>
          <a:lstStyle/>
          <a:p>
            <a:pPr algn="ctr"/>
            <a:r>
              <a:rPr lang="en-GB" sz="1200" kern="0" dirty="0">
                <a:latin typeface="Arial"/>
                <a:ea typeface="MS PGothic"/>
                <a:cs typeface="Arial"/>
              </a:rPr>
              <a:t>Two Slot Device Cradle</a:t>
            </a:r>
            <a:endParaRPr lang="en-GB" sz="1200" kern="0" dirty="0">
              <a:cs typeface="Arial"/>
            </a:endParaRPr>
          </a:p>
        </p:txBody>
      </p:sp>
      <p:sp>
        <p:nvSpPr>
          <p:cNvPr id="86" name="TextBox 85">
            <a:extLst>
              <a:ext uri="{FF2B5EF4-FFF2-40B4-BE49-F238E27FC236}">
                <a16:creationId xmlns:a16="http://schemas.microsoft.com/office/drawing/2014/main" id="{92BE4737-6AC6-4570-A32B-9918B91942B4}"/>
              </a:ext>
            </a:extLst>
          </p:cNvPr>
          <p:cNvSpPr txBox="1"/>
          <p:nvPr/>
        </p:nvSpPr>
        <p:spPr>
          <a:xfrm>
            <a:off x="392020" y="5190456"/>
            <a:ext cx="2590801" cy="276999"/>
          </a:xfrm>
          <a:prstGeom prst="rect">
            <a:avLst/>
          </a:prstGeom>
          <a:noFill/>
        </p:spPr>
        <p:txBody>
          <a:bodyPr wrap="square" rtlCol="0">
            <a:spAutoFit/>
          </a:bodyPr>
          <a:lstStyle/>
          <a:p>
            <a:pPr algn="ctr" fontAlgn="base">
              <a:spcBef>
                <a:spcPct val="0"/>
              </a:spcBef>
              <a:spcAft>
                <a:spcPts val="600"/>
              </a:spcAft>
              <a:defRPr/>
            </a:pPr>
            <a:r>
              <a:rPr lang="en-GB" sz="1200" kern="0" dirty="0">
                <a:solidFill>
                  <a:srgbClr val="000000"/>
                </a:solidFill>
                <a:latin typeface="Arial" pitchFamily="34" charset="0"/>
                <a:ea typeface="MS PGothic" pitchFamily="34" charset="-128"/>
              </a:rPr>
              <a:t>10 Slot Device Cradle</a:t>
            </a:r>
          </a:p>
        </p:txBody>
      </p:sp>
      <p:sp>
        <p:nvSpPr>
          <p:cNvPr id="93" name="TextBox 92">
            <a:extLst>
              <a:ext uri="{FF2B5EF4-FFF2-40B4-BE49-F238E27FC236}">
                <a16:creationId xmlns:a16="http://schemas.microsoft.com/office/drawing/2014/main" id="{3B4D5A52-6652-49F4-AB19-5F6B7FEF01D3}"/>
              </a:ext>
            </a:extLst>
          </p:cNvPr>
          <p:cNvSpPr txBox="1"/>
          <p:nvPr/>
        </p:nvSpPr>
        <p:spPr>
          <a:xfrm>
            <a:off x="5032689" y="3369167"/>
            <a:ext cx="1802560" cy="461665"/>
          </a:xfrm>
          <a:prstGeom prst="rect">
            <a:avLst/>
          </a:prstGeom>
          <a:noFill/>
        </p:spPr>
        <p:txBody>
          <a:bodyPr wrap="square" rtlCol="0" anchor="t">
            <a:spAutoFit/>
          </a:bodyPr>
          <a:lstStyle/>
          <a:p>
            <a:pPr algn="ctr"/>
            <a:r>
              <a:rPr lang="en-GB" sz="1200" kern="0" dirty="0">
                <a:latin typeface="Arial"/>
                <a:ea typeface="MS PGothic"/>
                <a:cs typeface="Arial"/>
              </a:rPr>
              <a:t>Charge </a:t>
            </a:r>
            <a:br>
              <a:rPr lang="en-GB" sz="1200" kern="0" dirty="0">
                <a:latin typeface="Arial"/>
                <a:ea typeface="MS PGothic"/>
                <a:cs typeface="Arial"/>
              </a:rPr>
            </a:br>
            <a:r>
              <a:rPr lang="en-GB" sz="1200" kern="0" dirty="0">
                <a:latin typeface="Arial"/>
                <a:ea typeface="MS PGothic"/>
                <a:cs typeface="Arial"/>
              </a:rPr>
              <a:t>Cable</a:t>
            </a:r>
            <a:endParaRPr lang="en-GB" sz="1200" kern="0" dirty="0">
              <a:cs typeface="Arial"/>
            </a:endParaRPr>
          </a:p>
        </p:txBody>
      </p:sp>
      <p:sp>
        <p:nvSpPr>
          <p:cNvPr id="97" name="TextBox 96">
            <a:extLst>
              <a:ext uri="{FF2B5EF4-FFF2-40B4-BE49-F238E27FC236}">
                <a16:creationId xmlns:a16="http://schemas.microsoft.com/office/drawing/2014/main" id="{90242721-76A6-4870-A8C4-8D0EC6056053}"/>
              </a:ext>
            </a:extLst>
          </p:cNvPr>
          <p:cNvSpPr txBox="1"/>
          <p:nvPr/>
        </p:nvSpPr>
        <p:spPr>
          <a:xfrm>
            <a:off x="4998642" y="5183857"/>
            <a:ext cx="1802560" cy="461665"/>
          </a:xfrm>
          <a:prstGeom prst="rect">
            <a:avLst/>
          </a:prstGeom>
          <a:noFill/>
        </p:spPr>
        <p:txBody>
          <a:bodyPr wrap="square" rtlCol="0">
            <a:spAutoFit/>
          </a:bodyPr>
          <a:lstStyle/>
          <a:p>
            <a:pPr algn="ctr"/>
            <a:r>
              <a:rPr lang="en-GB" sz="1200" kern="0" dirty="0">
                <a:latin typeface="Arial" panose="020B0604020202020204" pitchFamily="34" charset="0"/>
                <a:cs typeface="Arial" panose="020B0604020202020204" pitchFamily="34" charset="0"/>
              </a:rPr>
              <a:t>Spare 1300mAh Li-ion Battery </a:t>
            </a:r>
          </a:p>
        </p:txBody>
      </p:sp>
      <p:sp>
        <p:nvSpPr>
          <p:cNvPr id="102" name="TextBox 101">
            <a:extLst>
              <a:ext uri="{FF2B5EF4-FFF2-40B4-BE49-F238E27FC236}">
                <a16:creationId xmlns:a16="http://schemas.microsoft.com/office/drawing/2014/main" id="{FD056DC0-30BD-4AC7-8902-33F3B5C39A65}"/>
              </a:ext>
            </a:extLst>
          </p:cNvPr>
          <p:cNvSpPr txBox="1"/>
          <p:nvPr/>
        </p:nvSpPr>
        <p:spPr>
          <a:xfrm>
            <a:off x="3348080" y="5211498"/>
            <a:ext cx="1356685" cy="461665"/>
          </a:xfrm>
          <a:prstGeom prst="rect">
            <a:avLst/>
          </a:prstGeom>
          <a:noFill/>
        </p:spPr>
        <p:txBody>
          <a:bodyPr wrap="square" rtlCol="0">
            <a:spAutoFit/>
          </a:bodyPr>
          <a:lstStyle/>
          <a:p>
            <a:pPr algn="ctr"/>
            <a:r>
              <a:rPr lang="en-US" sz="1200" kern="0" dirty="0">
                <a:latin typeface="Arial" panose="020B0604020202020204" pitchFamily="34" charset="0"/>
                <a:cs typeface="Arial" panose="020B0604020202020204" pitchFamily="34" charset="0"/>
              </a:rPr>
              <a:t>20 Slot Spare Battery Charger</a:t>
            </a:r>
            <a:endParaRPr lang="en-GB" sz="1200" kern="0" dirty="0">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F9CC231E-844B-4F00-9181-7D66920EEDB2}"/>
              </a:ext>
            </a:extLst>
          </p:cNvPr>
          <p:cNvSpPr txBox="1"/>
          <p:nvPr/>
        </p:nvSpPr>
        <p:spPr>
          <a:xfrm>
            <a:off x="7974182" y="5356060"/>
            <a:ext cx="1496673"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Screen Protector</a:t>
            </a:r>
            <a:endParaRPr lang="en-US" sz="1200" dirty="0"/>
          </a:p>
        </p:txBody>
      </p:sp>
      <p:sp>
        <p:nvSpPr>
          <p:cNvPr id="108" name="TextBox 107">
            <a:extLst>
              <a:ext uri="{FF2B5EF4-FFF2-40B4-BE49-F238E27FC236}">
                <a16:creationId xmlns:a16="http://schemas.microsoft.com/office/drawing/2014/main" id="{CEB93991-58CB-4C1B-814D-2B78C445D99B}"/>
              </a:ext>
            </a:extLst>
          </p:cNvPr>
          <p:cNvSpPr txBox="1"/>
          <p:nvPr/>
        </p:nvSpPr>
        <p:spPr>
          <a:xfrm>
            <a:off x="509616" y="3391542"/>
            <a:ext cx="2654845" cy="461665"/>
          </a:xfrm>
          <a:prstGeom prst="rect">
            <a:avLst/>
          </a:prstGeom>
          <a:noFill/>
        </p:spPr>
        <p:txBody>
          <a:bodyPr wrap="square" rtlCol="0" anchor="t">
            <a:spAutoFit/>
          </a:bodyPr>
          <a:lstStyle/>
          <a:p>
            <a:pPr algn="ctr"/>
            <a:r>
              <a:rPr lang="en-US" sz="1200" kern="0" dirty="0">
                <a:latin typeface="Arial"/>
                <a:ea typeface="MS PGothic"/>
                <a:cs typeface="Arial"/>
              </a:rPr>
              <a:t>Converged, Four Slot Spare Battery Charger</a:t>
            </a:r>
            <a:endParaRPr lang="en-GB" sz="1200" kern="0" dirty="0">
              <a:cs typeface="Arial"/>
            </a:endParaRPr>
          </a:p>
        </p:txBody>
      </p:sp>
      <p:grpSp>
        <p:nvGrpSpPr>
          <p:cNvPr id="111" name="Group 110">
            <a:extLst>
              <a:ext uri="{FF2B5EF4-FFF2-40B4-BE49-F238E27FC236}">
                <a16:creationId xmlns:a16="http://schemas.microsoft.com/office/drawing/2014/main" id="{36F37CE1-9140-4F70-BC36-800ACC22ADCD}"/>
              </a:ext>
            </a:extLst>
          </p:cNvPr>
          <p:cNvGrpSpPr/>
          <p:nvPr/>
        </p:nvGrpSpPr>
        <p:grpSpPr>
          <a:xfrm>
            <a:off x="7501327" y="1995804"/>
            <a:ext cx="4050420" cy="1836150"/>
            <a:chOff x="-701385" y="2142852"/>
            <a:chExt cx="4050420" cy="1836150"/>
          </a:xfrm>
        </p:grpSpPr>
        <p:cxnSp>
          <p:nvCxnSpPr>
            <p:cNvPr id="112" name="Straight Connector 111">
              <a:extLst>
                <a:ext uri="{FF2B5EF4-FFF2-40B4-BE49-F238E27FC236}">
                  <a16:creationId xmlns:a16="http://schemas.microsoft.com/office/drawing/2014/main" id="{6EAC9B7F-7661-45C9-B661-5B7A65799E69}"/>
                </a:ext>
              </a:extLst>
            </p:cNvPr>
            <p:cNvCxnSpPr/>
            <p:nvPr/>
          </p:nvCxnSpPr>
          <p:spPr>
            <a:xfrm>
              <a:off x="3348580" y="2142852"/>
              <a:ext cx="0" cy="18361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2C717A21-19E2-4EA8-A0EA-5C17B5350CDE}"/>
                </a:ext>
              </a:extLst>
            </p:cNvPr>
            <p:cNvCxnSpPr/>
            <p:nvPr/>
          </p:nvCxnSpPr>
          <p:spPr>
            <a:xfrm flipH="1">
              <a:off x="-701385" y="3979002"/>
              <a:ext cx="4050420" cy="0"/>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114" name="Group 113">
            <a:extLst>
              <a:ext uri="{FF2B5EF4-FFF2-40B4-BE49-F238E27FC236}">
                <a16:creationId xmlns:a16="http://schemas.microsoft.com/office/drawing/2014/main" id="{6757F8DC-9BE8-48DB-B3D1-396667AB992C}"/>
              </a:ext>
            </a:extLst>
          </p:cNvPr>
          <p:cNvGrpSpPr/>
          <p:nvPr/>
        </p:nvGrpSpPr>
        <p:grpSpPr>
          <a:xfrm>
            <a:off x="604465" y="1995804"/>
            <a:ext cx="6521688" cy="3837503"/>
            <a:chOff x="-3172652" y="141499"/>
            <a:chExt cx="6521688" cy="3837503"/>
          </a:xfrm>
        </p:grpSpPr>
        <p:cxnSp>
          <p:nvCxnSpPr>
            <p:cNvPr id="115" name="Straight Connector 114">
              <a:extLst>
                <a:ext uri="{FF2B5EF4-FFF2-40B4-BE49-F238E27FC236}">
                  <a16:creationId xmlns:a16="http://schemas.microsoft.com/office/drawing/2014/main" id="{2F3CD9F1-4F7C-4971-88DA-719BD1CC16CE}"/>
                </a:ext>
              </a:extLst>
            </p:cNvPr>
            <p:cNvCxnSpPr/>
            <p:nvPr/>
          </p:nvCxnSpPr>
          <p:spPr>
            <a:xfrm>
              <a:off x="3348580" y="141499"/>
              <a:ext cx="0" cy="3837503"/>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B243624B-CBF0-4700-A9FC-C27C74EDA9AB}"/>
                </a:ext>
              </a:extLst>
            </p:cNvPr>
            <p:cNvCxnSpPr/>
            <p:nvPr/>
          </p:nvCxnSpPr>
          <p:spPr>
            <a:xfrm flipH="1">
              <a:off x="-3172652" y="3979002"/>
              <a:ext cx="6521688" cy="0"/>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117" name="Group 116">
            <a:extLst>
              <a:ext uri="{FF2B5EF4-FFF2-40B4-BE49-F238E27FC236}">
                <a16:creationId xmlns:a16="http://schemas.microsoft.com/office/drawing/2014/main" id="{BDD37B8A-9F80-4FCB-AD1F-C19FE98F50AC}"/>
              </a:ext>
            </a:extLst>
          </p:cNvPr>
          <p:cNvGrpSpPr/>
          <p:nvPr/>
        </p:nvGrpSpPr>
        <p:grpSpPr>
          <a:xfrm>
            <a:off x="7501327" y="3979002"/>
            <a:ext cx="4049965" cy="1856468"/>
            <a:chOff x="-700930" y="2122534"/>
            <a:chExt cx="4049965" cy="1856468"/>
          </a:xfrm>
        </p:grpSpPr>
        <p:cxnSp>
          <p:nvCxnSpPr>
            <p:cNvPr id="118" name="Straight Connector 117">
              <a:extLst>
                <a:ext uri="{FF2B5EF4-FFF2-40B4-BE49-F238E27FC236}">
                  <a16:creationId xmlns:a16="http://schemas.microsoft.com/office/drawing/2014/main" id="{DF513339-B323-4FA3-A5A1-EEB3EFE7178F}"/>
                </a:ext>
              </a:extLst>
            </p:cNvPr>
            <p:cNvCxnSpPr/>
            <p:nvPr/>
          </p:nvCxnSpPr>
          <p:spPr>
            <a:xfrm>
              <a:off x="3348580" y="2122534"/>
              <a:ext cx="0" cy="185646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F819AC4B-04EF-4E3E-A869-1CC5A8FF2A12}"/>
                </a:ext>
              </a:extLst>
            </p:cNvPr>
            <p:cNvCxnSpPr/>
            <p:nvPr/>
          </p:nvCxnSpPr>
          <p:spPr>
            <a:xfrm flipH="1">
              <a:off x="-700930" y="3979002"/>
              <a:ext cx="4049965"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121" name="TextBox 120">
            <a:extLst>
              <a:ext uri="{FF2B5EF4-FFF2-40B4-BE49-F238E27FC236}">
                <a16:creationId xmlns:a16="http://schemas.microsoft.com/office/drawing/2014/main" id="{95AA5173-234C-4F29-BD39-A2E0B263C1DD}"/>
              </a:ext>
            </a:extLst>
          </p:cNvPr>
          <p:cNvSpPr txBox="1"/>
          <p:nvPr/>
        </p:nvSpPr>
        <p:spPr>
          <a:xfrm>
            <a:off x="7237061" y="3182320"/>
            <a:ext cx="1342908" cy="461665"/>
          </a:xfrm>
          <a:prstGeom prst="rect">
            <a:avLst/>
          </a:prstGeom>
          <a:noFill/>
        </p:spPr>
        <p:txBody>
          <a:bodyPr wrap="square" rtlCol="0" anchor="t">
            <a:spAutoFit/>
          </a:bodyPr>
          <a:lstStyle/>
          <a:p>
            <a:pPr algn="ctr"/>
            <a:r>
              <a:rPr lang="en-GB" sz="1200" kern="0" dirty="0">
                <a:latin typeface="Arial"/>
                <a:ea typeface="MS PGothic"/>
                <a:cs typeface="Arial"/>
              </a:rPr>
              <a:t>Converged Two Finger Mount</a:t>
            </a:r>
          </a:p>
        </p:txBody>
      </p:sp>
      <p:sp>
        <p:nvSpPr>
          <p:cNvPr id="124" name="TextBox 123">
            <a:extLst>
              <a:ext uri="{FF2B5EF4-FFF2-40B4-BE49-F238E27FC236}">
                <a16:creationId xmlns:a16="http://schemas.microsoft.com/office/drawing/2014/main" id="{2E0DFDF7-BA40-4100-BD3F-C00CA57F5986}"/>
              </a:ext>
            </a:extLst>
          </p:cNvPr>
          <p:cNvSpPr txBox="1"/>
          <p:nvPr/>
        </p:nvSpPr>
        <p:spPr>
          <a:xfrm>
            <a:off x="456144" y="1902228"/>
            <a:ext cx="3291028" cy="378672"/>
          </a:xfrm>
          <a:prstGeom prst="rect">
            <a:avLst/>
          </a:prstGeom>
          <a:noFill/>
        </p:spPr>
        <p:txBody>
          <a:bodyPr wrap="square" lIns="182880" tIns="91440" rIns="182880" bIns="137160" rtlCol="0" anchor="ctr">
            <a:noAutofit/>
          </a:bodyPr>
          <a:lstStyle/>
          <a:p>
            <a:r>
              <a:rPr lang="en-GB" sz="1400" b="1" kern="0" dirty="0">
                <a:latin typeface="Arial"/>
                <a:ea typeface="MS PGothic"/>
                <a:cs typeface="Arial"/>
              </a:rPr>
              <a:t>CHARGING/POWER OPTIONS</a:t>
            </a:r>
          </a:p>
        </p:txBody>
      </p:sp>
      <p:sp>
        <p:nvSpPr>
          <p:cNvPr id="125" name="TextBox 124">
            <a:extLst>
              <a:ext uri="{FF2B5EF4-FFF2-40B4-BE49-F238E27FC236}">
                <a16:creationId xmlns:a16="http://schemas.microsoft.com/office/drawing/2014/main" id="{DE55D784-4349-4F5F-954F-250774155631}"/>
              </a:ext>
            </a:extLst>
          </p:cNvPr>
          <p:cNvSpPr txBox="1"/>
          <p:nvPr/>
        </p:nvSpPr>
        <p:spPr>
          <a:xfrm>
            <a:off x="7338247" y="1933492"/>
            <a:ext cx="4049510" cy="334040"/>
          </a:xfrm>
          <a:prstGeom prst="rect">
            <a:avLst/>
          </a:prstGeom>
          <a:noFill/>
        </p:spPr>
        <p:txBody>
          <a:bodyPr wrap="square" lIns="182880" tIns="91440" rIns="182880" bIns="137160" rtlCol="0" anchor="ctr">
            <a:noAutofit/>
          </a:bodyPr>
          <a:lstStyle/>
          <a:p>
            <a:r>
              <a:rPr lang="en-GB" sz="1400" b="1" kern="0" dirty="0">
                <a:latin typeface="Arial"/>
                <a:ea typeface="MS PGothic"/>
                <a:cs typeface="Arial"/>
              </a:rPr>
              <a:t>Mounting Options</a:t>
            </a:r>
          </a:p>
        </p:txBody>
      </p:sp>
      <p:sp>
        <p:nvSpPr>
          <p:cNvPr id="126" name="TextBox 125">
            <a:extLst>
              <a:ext uri="{FF2B5EF4-FFF2-40B4-BE49-F238E27FC236}">
                <a16:creationId xmlns:a16="http://schemas.microsoft.com/office/drawing/2014/main" id="{1BCBBF56-15E4-4078-B7DA-C6AB333E6160}"/>
              </a:ext>
            </a:extLst>
          </p:cNvPr>
          <p:cNvSpPr txBox="1"/>
          <p:nvPr/>
        </p:nvSpPr>
        <p:spPr>
          <a:xfrm>
            <a:off x="7338247" y="4009826"/>
            <a:ext cx="4015175" cy="348448"/>
          </a:xfrm>
          <a:prstGeom prst="rect">
            <a:avLst/>
          </a:prstGeom>
          <a:noFill/>
        </p:spPr>
        <p:txBody>
          <a:bodyPr wrap="square" lIns="182880" tIns="91440" rIns="182880" bIns="137160" rtlCol="0" anchor="ctr">
            <a:noAutofit/>
          </a:bodyPr>
          <a:lstStyle/>
          <a:p>
            <a:r>
              <a:rPr lang="en-GB" sz="1400" b="1" kern="0" dirty="0">
                <a:latin typeface="Arial"/>
                <a:ea typeface="MS PGothic"/>
                <a:cs typeface="Arial"/>
              </a:rPr>
              <a:t>PROTECTIVE OPTIONS</a:t>
            </a:r>
          </a:p>
        </p:txBody>
      </p:sp>
      <p:sp>
        <p:nvSpPr>
          <p:cNvPr id="128" name="TextBox 127">
            <a:extLst>
              <a:ext uri="{FF2B5EF4-FFF2-40B4-BE49-F238E27FC236}">
                <a16:creationId xmlns:a16="http://schemas.microsoft.com/office/drawing/2014/main" id="{A6BB6136-4BBB-456F-8D76-3AFF615F8A87}"/>
              </a:ext>
            </a:extLst>
          </p:cNvPr>
          <p:cNvSpPr txBox="1"/>
          <p:nvPr/>
        </p:nvSpPr>
        <p:spPr>
          <a:xfrm>
            <a:off x="8506491" y="3179018"/>
            <a:ext cx="1496673"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Hand Strap</a:t>
            </a:r>
            <a:endParaRPr lang="en-US" sz="1200" dirty="0">
              <a:solidFill>
                <a:srgbClr val="FF0000"/>
              </a:solidFill>
              <a:latin typeface="Arial" panose="020B0604020202020204" pitchFamily="34" charset="0"/>
              <a:cs typeface="Arial" panose="020B0604020202020204" pitchFamily="34" charset="0"/>
            </a:endParaRPr>
          </a:p>
        </p:txBody>
      </p:sp>
      <p:pic>
        <p:nvPicPr>
          <p:cNvPr id="131" name="圖片 5">
            <a:extLst>
              <a:ext uri="{FF2B5EF4-FFF2-40B4-BE49-F238E27FC236}">
                <a16:creationId xmlns:a16="http://schemas.microsoft.com/office/drawing/2014/main" id="{32440BF3-BBCF-4E17-81C8-7FFCCABFDF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41954" y="2249388"/>
            <a:ext cx="1171169" cy="1196941"/>
          </a:xfrm>
          <a:prstGeom prst="rect">
            <a:avLst/>
          </a:prstGeom>
        </p:spPr>
      </p:pic>
      <p:pic>
        <p:nvPicPr>
          <p:cNvPr id="132" name="Picture 131">
            <a:extLst>
              <a:ext uri="{FF2B5EF4-FFF2-40B4-BE49-F238E27FC236}">
                <a16:creationId xmlns:a16="http://schemas.microsoft.com/office/drawing/2014/main" id="{001FD3F7-652F-4121-9AB2-2A42FC5AB56E}"/>
              </a:ext>
            </a:extLst>
          </p:cNvPr>
          <p:cNvPicPr>
            <a:picLocks noChangeAspect="1"/>
          </p:cNvPicPr>
          <p:nvPr/>
        </p:nvPicPr>
        <p:blipFill>
          <a:blip r:embed="rId4"/>
          <a:stretch>
            <a:fillRect/>
          </a:stretch>
        </p:blipFill>
        <p:spPr>
          <a:xfrm>
            <a:off x="3359120" y="2030303"/>
            <a:ext cx="1115123" cy="1395826"/>
          </a:xfrm>
          <a:prstGeom prst="rect">
            <a:avLst/>
          </a:prstGeom>
        </p:spPr>
      </p:pic>
      <p:pic>
        <p:nvPicPr>
          <p:cNvPr id="133" name="Picture 132" descr="Shape&#10;&#10;Description automatically generated">
            <a:extLst>
              <a:ext uri="{FF2B5EF4-FFF2-40B4-BE49-F238E27FC236}">
                <a16:creationId xmlns:a16="http://schemas.microsoft.com/office/drawing/2014/main" id="{3FA96E4A-C41E-4CD7-B7B2-B310CFFD03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757877" y="2219168"/>
            <a:ext cx="1098115" cy="783624"/>
          </a:xfrm>
          <a:prstGeom prst="rect">
            <a:avLst/>
          </a:prstGeom>
        </p:spPr>
      </p:pic>
      <p:pic>
        <p:nvPicPr>
          <p:cNvPr id="134" name="圖片 2">
            <a:extLst>
              <a:ext uri="{FF2B5EF4-FFF2-40B4-BE49-F238E27FC236}">
                <a16:creationId xmlns:a16="http://schemas.microsoft.com/office/drawing/2014/main" id="{A146A133-8EF2-4032-B676-C3834EDD79DA}"/>
              </a:ext>
            </a:extLst>
          </p:cNvPr>
          <p:cNvPicPr>
            <a:picLocks noChangeAspect="1"/>
          </p:cNvPicPr>
          <p:nvPr/>
        </p:nvPicPr>
        <p:blipFill rotWithShape="1">
          <a:blip r:embed="rId6"/>
          <a:srcRect l="39824" t="16469" r="33723" b="6959"/>
          <a:stretch/>
        </p:blipFill>
        <p:spPr>
          <a:xfrm rot="5400000">
            <a:off x="5336311" y="1878763"/>
            <a:ext cx="586068" cy="1356685"/>
          </a:xfrm>
          <a:prstGeom prst="rect">
            <a:avLst/>
          </a:prstGeom>
        </p:spPr>
      </p:pic>
      <p:pic>
        <p:nvPicPr>
          <p:cNvPr id="136" name="Picture 135" descr="A picture containing indoor, toy&#10;&#10;Description automatically generated">
            <a:extLst>
              <a:ext uri="{FF2B5EF4-FFF2-40B4-BE49-F238E27FC236}">
                <a16:creationId xmlns:a16="http://schemas.microsoft.com/office/drawing/2014/main" id="{464169FB-12DA-4A6E-BFA0-70329AF25B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78" r="8187"/>
          <a:stretch/>
        </p:blipFill>
        <p:spPr>
          <a:xfrm>
            <a:off x="807604" y="3829646"/>
            <a:ext cx="1737046" cy="1377132"/>
          </a:xfrm>
          <a:prstGeom prst="rect">
            <a:avLst/>
          </a:prstGeom>
        </p:spPr>
      </p:pic>
      <p:pic>
        <p:nvPicPr>
          <p:cNvPr id="137" name="Picture 136" descr="A picture containing indoor, light, electronics, keyboard&#10;&#10;Description automatically generated">
            <a:extLst>
              <a:ext uri="{FF2B5EF4-FFF2-40B4-BE49-F238E27FC236}">
                <a16:creationId xmlns:a16="http://schemas.microsoft.com/office/drawing/2014/main" id="{B52B54ED-76C7-4528-B750-CC01321CC6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77" t="14552" r="7373" b="8409"/>
          <a:stretch/>
        </p:blipFill>
        <p:spPr>
          <a:xfrm>
            <a:off x="3206784" y="3908527"/>
            <a:ext cx="1728791" cy="1219370"/>
          </a:xfrm>
          <a:prstGeom prst="rect">
            <a:avLst/>
          </a:prstGeom>
        </p:spPr>
      </p:pic>
      <p:pic>
        <p:nvPicPr>
          <p:cNvPr id="138" name="Picture 137">
            <a:extLst>
              <a:ext uri="{FF2B5EF4-FFF2-40B4-BE49-F238E27FC236}">
                <a16:creationId xmlns:a16="http://schemas.microsoft.com/office/drawing/2014/main" id="{70E4285F-A760-47E7-B0D4-7E7D61A80F6E}"/>
              </a:ext>
            </a:extLst>
          </p:cNvPr>
          <p:cNvPicPr>
            <a:picLocks noChangeAspect="1"/>
          </p:cNvPicPr>
          <p:nvPr/>
        </p:nvPicPr>
        <p:blipFill rotWithShape="1">
          <a:blip r:embed="rId9"/>
          <a:srcRect l="14891" t="19402" r="18467" b="26324"/>
          <a:stretch/>
        </p:blipFill>
        <p:spPr>
          <a:xfrm>
            <a:off x="5374317" y="4060101"/>
            <a:ext cx="1223691" cy="944258"/>
          </a:xfrm>
          <a:prstGeom prst="rect">
            <a:avLst/>
          </a:prstGeom>
        </p:spPr>
      </p:pic>
      <p:pic>
        <p:nvPicPr>
          <p:cNvPr id="140" name="Picture 139">
            <a:extLst>
              <a:ext uri="{FF2B5EF4-FFF2-40B4-BE49-F238E27FC236}">
                <a16:creationId xmlns:a16="http://schemas.microsoft.com/office/drawing/2014/main" id="{C9A895D8-D45F-448E-94FA-8CD1DBA0606B}"/>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rcRect/>
          <a:stretch/>
        </p:blipFill>
        <p:spPr>
          <a:xfrm rot="21360330">
            <a:off x="8506894" y="2341070"/>
            <a:ext cx="1217235" cy="892345"/>
          </a:xfrm>
          <a:prstGeom prst="rect">
            <a:avLst/>
          </a:prstGeom>
        </p:spPr>
      </p:pic>
      <p:pic>
        <p:nvPicPr>
          <p:cNvPr id="141" name="Picture 140">
            <a:extLst>
              <a:ext uri="{FF2B5EF4-FFF2-40B4-BE49-F238E27FC236}">
                <a16:creationId xmlns:a16="http://schemas.microsoft.com/office/drawing/2014/main" id="{04D0936B-9C28-42F5-8F78-B31E98139E8B}"/>
              </a:ext>
            </a:extLst>
          </p:cNvPr>
          <p:cNvPicPr>
            <a:picLocks noChangeAspect="1"/>
          </p:cNvPicPr>
          <p:nvPr/>
        </p:nvPicPr>
        <p:blipFill rotWithShape="1">
          <a:blip r:embed="rId12">
            <a:extLst>
              <a:ext uri="{BEBA8EAE-BF5A-486C-A8C5-ECC9F3942E4B}">
                <a14:imgProps xmlns:a14="http://schemas.microsoft.com/office/drawing/2010/main">
                  <a14:imgLayer r:embed="rId13">
                    <a14:imgEffect>
                      <a14:saturation sat="200000"/>
                    </a14:imgEffect>
                  </a14:imgLayer>
                </a14:imgProps>
              </a:ext>
            </a:extLst>
          </a:blip>
          <a:srcRect r="11635"/>
          <a:stretch/>
        </p:blipFill>
        <p:spPr>
          <a:xfrm>
            <a:off x="9850547" y="2366532"/>
            <a:ext cx="1244109" cy="873098"/>
          </a:xfrm>
          <a:prstGeom prst="rect">
            <a:avLst/>
          </a:prstGeom>
        </p:spPr>
      </p:pic>
      <p:pic>
        <p:nvPicPr>
          <p:cNvPr id="142" name="Picture 141" descr="A picture containing person, holding, hand, light&#10;&#10;Description automatically generated">
            <a:extLst>
              <a:ext uri="{FF2B5EF4-FFF2-40B4-BE49-F238E27FC236}">
                <a16:creationId xmlns:a16="http://schemas.microsoft.com/office/drawing/2014/main" id="{1C899926-8F4E-4D60-8CC8-E655B1856E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14999" y="2324922"/>
            <a:ext cx="931795" cy="922402"/>
          </a:xfrm>
          <a:prstGeom prst="rect">
            <a:avLst/>
          </a:prstGeom>
        </p:spPr>
      </p:pic>
      <p:pic>
        <p:nvPicPr>
          <p:cNvPr id="143" name="Picture 142" descr="A picture containing text&#10;&#10;Description automatically generated">
            <a:extLst>
              <a:ext uri="{FF2B5EF4-FFF2-40B4-BE49-F238E27FC236}">
                <a16:creationId xmlns:a16="http://schemas.microsoft.com/office/drawing/2014/main" id="{94F9DA61-20A3-4423-A00D-E6EED06785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80946" y="4390553"/>
            <a:ext cx="948503" cy="895808"/>
          </a:xfrm>
          <a:prstGeom prst="rect">
            <a:avLst/>
          </a:prstGeom>
        </p:spPr>
      </p:pic>
    </p:spTree>
    <p:extLst>
      <p:ext uri="{BB962C8B-B14F-4D97-AF65-F5344CB8AC3E}">
        <p14:creationId xmlns:p14="http://schemas.microsoft.com/office/powerpoint/2010/main" val="53405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yellow, warehouse&#10;&#10;Description automatically generated">
            <a:extLst>
              <a:ext uri="{FF2B5EF4-FFF2-40B4-BE49-F238E27FC236}">
                <a16:creationId xmlns:a16="http://schemas.microsoft.com/office/drawing/2014/main" id="{3BDFDEA6-756B-BB4A-8BF1-07BA24EAABFA}"/>
              </a:ext>
            </a:extLst>
          </p:cNvPr>
          <p:cNvPicPr>
            <a:picLocks noChangeAspect="1"/>
          </p:cNvPicPr>
          <p:nvPr/>
        </p:nvPicPr>
        <p:blipFill rotWithShape="1">
          <a:blip r:embed="rId3"/>
          <a:srcRect t="23376" r="1995"/>
          <a:stretch/>
        </p:blipFill>
        <p:spPr>
          <a:xfrm>
            <a:off x="1587" y="0"/>
            <a:ext cx="12190413" cy="6353935"/>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30310" y="1905248"/>
            <a:ext cx="8834889" cy="5115737"/>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25241" y="3613069"/>
            <a:ext cx="5865172"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466847" y="5311711"/>
            <a:ext cx="5629153" cy="1619250"/>
          </a:xfrm>
        </p:spPr>
        <p:txBody>
          <a:bodyPr/>
          <a:lstStyle/>
          <a:p>
            <a:r>
              <a:rPr lang="en-US" dirty="0">
                <a:solidFill>
                  <a:schemeClr val="tx1"/>
                </a:solidFill>
              </a:rPr>
              <a:t>Why Zebra? </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9143" y="6528816"/>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767" y="5650992"/>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913" y="2957513"/>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38092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 indoor, ceiling&#10;&#10;Description automatically generated">
            <a:extLst>
              <a:ext uri="{FF2B5EF4-FFF2-40B4-BE49-F238E27FC236}">
                <a16:creationId xmlns:a16="http://schemas.microsoft.com/office/drawing/2014/main" id="{2535F3D6-938B-C347-BADE-B0A52572B275}"/>
              </a:ext>
            </a:extLst>
          </p:cNvPr>
          <p:cNvPicPr>
            <a:picLocks noChangeAspect="1"/>
          </p:cNvPicPr>
          <p:nvPr/>
        </p:nvPicPr>
        <p:blipFill rotWithShape="1">
          <a:blip r:embed="rId3"/>
          <a:srcRect l="8018" t="57568" b="3431"/>
          <a:stretch/>
        </p:blipFill>
        <p:spPr>
          <a:xfrm>
            <a:off x="-30311" y="0"/>
            <a:ext cx="12220723" cy="7020985"/>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79297" y="1921577"/>
            <a:ext cx="8834889" cy="5115737"/>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25241" y="3629398"/>
            <a:ext cx="5865172"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p:txBody>
          <a:bodyPr/>
          <a:lstStyle/>
          <a:p>
            <a:r>
              <a:rPr lang="en-US" dirty="0">
                <a:solidFill>
                  <a:schemeClr val="tx1"/>
                </a:solidFill>
              </a:rPr>
              <a:t>Mobility DNA</a:t>
            </a:r>
          </a:p>
          <a:p>
            <a:endParaRPr lang="en-US" dirty="0"/>
          </a:p>
        </p:txBody>
      </p:sp>
      <p:sp>
        <p:nvSpPr>
          <p:cNvPr id="4" name="TextBox 3">
            <a:extLst>
              <a:ext uri="{FF2B5EF4-FFF2-40B4-BE49-F238E27FC236}">
                <a16:creationId xmlns:a16="http://schemas.microsoft.com/office/drawing/2014/main" id="{9802A174-38B9-9B4F-9841-8F3AECC9ADEC}"/>
              </a:ext>
            </a:extLst>
          </p:cNvPr>
          <p:cNvSpPr txBox="1"/>
          <p:nvPr/>
        </p:nvSpPr>
        <p:spPr>
          <a:xfrm>
            <a:off x="15749143" y="6528816"/>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767" y="5650992"/>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913" y="2957513"/>
            <a:ext cx="0" cy="0"/>
          </a:xfrm>
          <a:prstGeom prst="rect">
            <a:avLst/>
          </a:prstGeom>
          <a:noFill/>
        </p:spPr>
        <p:txBody>
          <a:bodyPr wrap="none" lIns="0" tIns="0" rIns="0" bIns="0" rtlCol="0">
            <a:noAutofit/>
          </a:bodyPr>
          <a:lstStyle/>
          <a:p>
            <a:pPr algn="l"/>
            <a:endParaRPr lang="en-US" dirty="0"/>
          </a:p>
        </p:txBody>
      </p:sp>
      <p:sp>
        <p:nvSpPr>
          <p:cNvPr id="11" name="Text Placeholder 16">
            <a:extLst>
              <a:ext uri="{FF2B5EF4-FFF2-40B4-BE49-F238E27FC236}">
                <a16:creationId xmlns:a16="http://schemas.microsoft.com/office/drawing/2014/main" id="{6AC07880-484F-334B-9EEA-7FD672DA9118}"/>
              </a:ext>
            </a:extLst>
          </p:cNvPr>
          <p:cNvSpPr txBox="1">
            <a:spLocks/>
          </p:cNvSpPr>
          <p:nvPr/>
        </p:nvSpPr>
        <p:spPr>
          <a:xfrm>
            <a:off x="466847" y="5470768"/>
            <a:ext cx="5743558" cy="270882"/>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auto">
              <a:spcAft>
                <a:spcPts val="0"/>
              </a:spcAft>
            </a:pPr>
            <a:r>
              <a:rPr lang="en-US" sz="1600" dirty="0"/>
              <a:t>Your wearable computer’s built-in advantage</a:t>
            </a:r>
          </a:p>
        </p:txBody>
      </p:sp>
    </p:spTree>
    <p:extLst>
      <p:ext uri="{BB962C8B-B14F-4D97-AF65-F5344CB8AC3E}">
        <p14:creationId xmlns:p14="http://schemas.microsoft.com/office/powerpoint/2010/main" val="271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0019670-0A62-3946-ADF4-D9150DF1EA18}"/>
              </a:ext>
            </a:extLst>
          </p:cNvPr>
          <p:cNvSpPr/>
          <p:nvPr/>
        </p:nvSpPr>
        <p:spPr>
          <a:xfrm>
            <a:off x="1589" y="-9264"/>
            <a:ext cx="6981665" cy="6885432"/>
          </a:xfrm>
          <a:custGeom>
            <a:avLst/>
            <a:gdLst>
              <a:gd name="connsiteX0" fmla="*/ 0 w 6542205"/>
              <a:gd name="connsiteY0" fmla="*/ 0 h 6858000"/>
              <a:gd name="connsiteX1" fmla="*/ 5960714 w 6542205"/>
              <a:gd name="connsiteY1" fmla="*/ 0 h 6858000"/>
              <a:gd name="connsiteX2" fmla="*/ 6542205 w 6542205"/>
              <a:gd name="connsiteY2" fmla="*/ 6858000 h 6858000"/>
              <a:gd name="connsiteX3" fmla="*/ 0 w 6542205"/>
              <a:gd name="connsiteY3" fmla="*/ 6858000 h 6858000"/>
              <a:gd name="connsiteX4" fmla="*/ 0 w 654220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2205" h="6858000">
                <a:moveTo>
                  <a:pt x="0" y="0"/>
                </a:moveTo>
                <a:lnTo>
                  <a:pt x="5960714" y="0"/>
                </a:lnTo>
                <a:lnTo>
                  <a:pt x="6542205" y="6858000"/>
                </a:lnTo>
                <a:lnTo>
                  <a:pt x="0" y="6858000"/>
                </a:lnTo>
                <a:lnTo>
                  <a:pt x="0" y="0"/>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 name="Rectangle 1">
            <a:extLst>
              <a:ext uri="{FF2B5EF4-FFF2-40B4-BE49-F238E27FC236}">
                <a16:creationId xmlns:a16="http://schemas.microsoft.com/office/drawing/2014/main" id="{BE25897F-8771-F347-8138-EA7F25FD69CB}"/>
              </a:ext>
            </a:extLst>
          </p:cNvPr>
          <p:cNvSpPr/>
          <p:nvPr/>
        </p:nvSpPr>
        <p:spPr>
          <a:xfrm flipH="1">
            <a:off x="7504475" y="1415410"/>
            <a:ext cx="4183272" cy="3454733"/>
          </a:xfrm>
          <a:prstGeom prst="rect">
            <a:avLst/>
          </a:prstGeom>
        </p:spPr>
        <p:txBody>
          <a:bodyPr wrap="square" lIns="0" tIns="0" rIns="0" bIns="0">
            <a:noAutofit/>
          </a:bodyPr>
          <a:lstStyle/>
          <a:p>
            <a:pPr>
              <a:lnSpc>
                <a:spcPts val="2400"/>
              </a:lnSpc>
            </a:pPr>
            <a:r>
              <a:rPr lang="en-US" sz="1600" dirty="0"/>
              <a:t>When you invest in a mobile device, you </a:t>
            </a:r>
            <a:br>
              <a:rPr lang="en-US" sz="1600" dirty="0"/>
            </a:br>
            <a:r>
              <a:rPr lang="en-US" sz="1600" dirty="0"/>
              <a:t>need more than just great hardware — you need great software. And Zebra’s Mobility DNA delivers. </a:t>
            </a:r>
          </a:p>
          <a:p>
            <a:pPr>
              <a:lnSpc>
                <a:spcPts val="2400"/>
              </a:lnSpc>
            </a:pPr>
            <a:endParaRPr lang="en-US" sz="1600" dirty="0"/>
          </a:p>
          <a:p>
            <a:pPr>
              <a:lnSpc>
                <a:spcPts val="2400"/>
              </a:lnSpc>
            </a:pPr>
            <a:r>
              <a:rPr lang="en-US" sz="1600" dirty="0"/>
              <a:t>Mobility DNA offers secure solutions to help deploy, manage and support every stage of your devices’ lifecycle. Simplifying device lifecycle management and the user experience, Mobility DNA helps achieve and accelerate greater business outcomes, lowering total cost of ownership, helping to meet your unique business needs. </a:t>
            </a:r>
          </a:p>
          <a:p>
            <a:pPr>
              <a:lnSpc>
                <a:spcPts val="2419"/>
              </a:lnSpc>
            </a:pPr>
            <a:br>
              <a:rPr lang="en-US" sz="1600" dirty="0"/>
            </a:br>
            <a:br>
              <a:rPr lang="en-US" sz="1600" dirty="0"/>
            </a:br>
            <a:endParaRPr lang="en-US" sz="1600" dirty="0"/>
          </a:p>
          <a:p>
            <a:pPr>
              <a:lnSpc>
                <a:spcPts val="2419"/>
              </a:lnSpc>
            </a:pPr>
            <a:endParaRPr lang="en-US" sz="1600" dirty="0"/>
          </a:p>
        </p:txBody>
      </p:sp>
      <p:sp>
        <p:nvSpPr>
          <p:cNvPr id="5" name="Slide Number Placeholder 2">
            <a:extLst>
              <a:ext uri="{FF2B5EF4-FFF2-40B4-BE49-F238E27FC236}">
                <a16:creationId xmlns:a16="http://schemas.microsoft.com/office/drawing/2014/main" id="{8CFBF451-46A3-704B-982F-63AD3531C96A}"/>
              </a:ext>
            </a:extLst>
          </p:cNvPr>
          <p:cNvSpPr txBox="1">
            <a:spLocks/>
          </p:cNvSpPr>
          <p:nvPr/>
        </p:nvSpPr>
        <p:spPr>
          <a:xfrm>
            <a:off x="10925823" y="6401156"/>
            <a:ext cx="1264591" cy="457081"/>
          </a:xfrm>
          <a:prstGeom prst="rect">
            <a:avLst/>
          </a:prstGeom>
        </p:spPr>
        <p:txBody>
          <a:bodyPr vert="horz" lIns="0" tIns="0" rIns="182832" bIns="182832"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solidFill>
              </a:rPr>
              <a:pPr/>
              <a:t>31</a:t>
            </a:fld>
            <a:endParaRPr lang="en-US" dirty="0">
              <a:solidFill>
                <a:schemeClr val="bg1"/>
              </a:solidFill>
            </a:endParaRPr>
          </a:p>
        </p:txBody>
      </p:sp>
      <p:sp>
        <p:nvSpPr>
          <p:cNvPr id="7" name="Freeform 6">
            <a:extLst>
              <a:ext uri="{FF2B5EF4-FFF2-40B4-BE49-F238E27FC236}">
                <a16:creationId xmlns:a16="http://schemas.microsoft.com/office/drawing/2014/main" id="{3EC19A97-7F00-8647-8D9D-66E0CA458D5F}"/>
              </a:ext>
            </a:extLst>
          </p:cNvPr>
          <p:cNvSpPr/>
          <p:nvPr/>
        </p:nvSpPr>
        <p:spPr>
          <a:xfrm>
            <a:off x="6296280" y="-9264"/>
            <a:ext cx="783143" cy="6866371"/>
          </a:xfrm>
          <a:custGeom>
            <a:avLst/>
            <a:gdLst>
              <a:gd name="connsiteX0" fmla="*/ 0 w 792480"/>
              <a:gd name="connsiteY0" fmla="*/ 0 h 6776720"/>
              <a:gd name="connsiteX1" fmla="*/ 223520 w 792480"/>
              <a:gd name="connsiteY1" fmla="*/ 0 h 6776720"/>
              <a:gd name="connsiteX2" fmla="*/ 792480 w 792480"/>
              <a:gd name="connsiteY2" fmla="*/ 6776720 h 6776720"/>
              <a:gd name="connsiteX3" fmla="*/ 589280 w 792480"/>
              <a:gd name="connsiteY3" fmla="*/ 6776720 h 6776720"/>
              <a:gd name="connsiteX4" fmla="*/ 0 w 792480"/>
              <a:gd name="connsiteY4" fmla="*/ 0 h 677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 h="6776720">
                <a:moveTo>
                  <a:pt x="0" y="0"/>
                </a:moveTo>
                <a:lnTo>
                  <a:pt x="223520" y="0"/>
                </a:lnTo>
                <a:lnTo>
                  <a:pt x="792480" y="6776720"/>
                </a:lnTo>
                <a:lnTo>
                  <a:pt x="589280" y="6776720"/>
                </a:lnTo>
                <a:lnTo>
                  <a:pt x="0" y="0"/>
                </a:lnTo>
                <a:close/>
              </a:path>
            </a:pathLst>
          </a:custGeom>
          <a:gradFill>
            <a:gsLst>
              <a:gs pos="100000">
                <a:srgbClr val="00FFFF"/>
              </a:gs>
              <a:gs pos="50000">
                <a:srgbClr val="00C9FF"/>
              </a:gs>
              <a:gs pos="0">
                <a:srgbClr val="0099F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8" name="Picture 7">
            <a:extLst>
              <a:ext uri="{FF2B5EF4-FFF2-40B4-BE49-F238E27FC236}">
                <a16:creationId xmlns:a16="http://schemas.microsoft.com/office/drawing/2014/main" id="{2236785E-9792-CD40-813A-32852278FE93}"/>
              </a:ext>
            </a:extLst>
          </p:cNvPr>
          <p:cNvPicPr>
            <a:picLocks noChangeAspect="1"/>
          </p:cNvPicPr>
          <p:nvPr/>
        </p:nvPicPr>
        <p:blipFill>
          <a:blip r:embed="rId2"/>
          <a:srcRect/>
          <a:stretch/>
        </p:blipFill>
        <p:spPr>
          <a:xfrm>
            <a:off x="362721" y="1585649"/>
            <a:ext cx="1392909" cy="1886459"/>
          </a:xfrm>
          <a:prstGeom prst="rect">
            <a:avLst/>
          </a:prstGeom>
          <a:noFill/>
          <a:ln>
            <a:noFill/>
          </a:ln>
        </p:spPr>
      </p:pic>
      <p:sp>
        <p:nvSpPr>
          <p:cNvPr id="9" name="TextBox 8">
            <a:extLst>
              <a:ext uri="{FF2B5EF4-FFF2-40B4-BE49-F238E27FC236}">
                <a16:creationId xmlns:a16="http://schemas.microsoft.com/office/drawing/2014/main" id="{AD97BF32-CB1E-DB49-ADDB-6F5F00C18460}"/>
              </a:ext>
            </a:extLst>
          </p:cNvPr>
          <p:cNvSpPr txBox="1"/>
          <p:nvPr/>
        </p:nvSpPr>
        <p:spPr>
          <a:xfrm>
            <a:off x="1651250" y="2178426"/>
            <a:ext cx="3760466" cy="607586"/>
          </a:xfrm>
          <a:prstGeom prst="rect">
            <a:avLst/>
          </a:prstGeom>
          <a:noFill/>
        </p:spPr>
        <p:txBody>
          <a:bodyPr wrap="square" lIns="0" tIns="0" rIns="0" bIns="0" rtlCol="0" anchor="t" anchorCtr="0">
            <a:noAutofit/>
          </a:bodyPr>
          <a:lstStyle/>
          <a:p>
            <a:r>
              <a:rPr lang="en-US" sz="3999" dirty="0">
                <a:latin typeface="Arial" panose="020B0604020202020204" pitchFamily="34" charset="0"/>
                <a:cs typeface="Arial" panose="020B0604020202020204" pitchFamily="34" charset="0"/>
              </a:rPr>
              <a:t> Mobility DNA</a:t>
            </a:r>
          </a:p>
        </p:txBody>
      </p:sp>
      <p:sp>
        <p:nvSpPr>
          <p:cNvPr id="10" name="Title 1">
            <a:extLst>
              <a:ext uri="{FF2B5EF4-FFF2-40B4-BE49-F238E27FC236}">
                <a16:creationId xmlns:a16="http://schemas.microsoft.com/office/drawing/2014/main" id="{385CF23B-2B07-0941-BC31-BE01617B21AF}"/>
              </a:ext>
            </a:extLst>
          </p:cNvPr>
          <p:cNvSpPr txBox="1">
            <a:spLocks/>
          </p:cNvSpPr>
          <p:nvPr/>
        </p:nvSpPr>
        <p:spPr>
          <a:xfrm>
            <a:off x="576072" y="3753748"/>
            <a:ext cx="4332859" cy="1211015"/>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2199" dirty="0">
                <a:latin typeface="Arial" panose="020B0604020202020204" pitchFamily="34" charset="0"/>
                <a:cs typeface="Arial" panose="020B0604020202020204" pitchFamily="34" charset="0"/>
              </a:rPr>
              <a:t>Your wearable computer’s</a:t>
            </a:r>
            <a:br>
              <a:rPr lang="en-US" sz="2199" dirty="0">
                <a:latin typeface="Arial" panose="020B0604020202020204" pitchFamily="34" charset="0"/>
                <a:cs typeface="Arial" panose="020B0604020202020204" pitchFamily="34" charset="0"/>
              </a:rPr>
            </a:br>
            <a:r>
              <a:rPr lang="en-US" sz="2199" dirty="0">
                <a:latin typeface="Arial" panose="020B0604020202020204" pitchFamily="34" charset="0"/>
                <a:cs typeface="Arial" panose="020B0604020202020204" pitchFamily="34" charset="0"/>
              </a:rPr>
              <a:t>built-in advantage</a:t>
            </a:r>
          </a:p>
        </p:txBody>
      </p:sp>
      <p:cxnSp>
        <p:nvCxnSpPr>
          <p:cNvPr id="11" name="Straight Connector 10">
            <a:extLst>
              <a:ext uri="{FF2B5EF4-FFF2-40B4-BE49-F238E27FC236}">
                <a16:creationId xmlns:a16="http://schemas.microsoft.com/office/drawing/2014/main" id="{94D8BC26-4C93-9A47-ABCF-156007364A26}"/>
              </a:ext>
            </a:extLst>
          </p:cNvPr>
          <p:cNvCxnSpPr/>
          <p:nvPr/>
        </p:nvCxnSpPr>
        <p:spPr>
          <a:xfrm>
            <a:off x="576072" y="3497054"/>
            <a:ext cx="5300997" cy="0"/>
          </a:xfrm>
          <a:prstGeom prst="line">
            <a:avLst/>
          </a:prstGeom>
          <a:ln w="10160">
            <a:solidFill>
              <a:srgbClr val="0073E6"/>
            </a:solidFill>
          </a:ln>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1106142D-E06A-2C45-91BB-F3913DF89D17}"/>
              </a:ext>
            </a:extLst>
          </p:cNvPr>
          <p:cNvSpPr txBox="1">
            <a:spLocks/>
          </p:cNvSpPr>
          <p:nvPr/>
        </p:nvSpPr>
        <p:spPr>
          <a:xfrm>
            <a:off x="10924566" y="6401156"/>
            <a:ext cx="1264262" cy="457081"/>
          </a:xfrm>
          <a:prstGeom prst="rect">
            <a:avLst/>
          </a:prstGeom>
        </p:spPr>
        <p:txBody>
          <a:bodyPr vert="horz" lIns="0" tIns="0" rIns="182832" bIns="182832"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lumMod val="50000"/>
                  </a:schemeClr>
                </a:solidFill>
              </a:rPr>
              <a:pPr/>
              <a:t>31</a:t>
            </a:fld>
            <a:endParaRPr lang="en-US" dirty="0">
              <a:solidFill>
                <a:schemeClr val="bg1">
                  <a:lumMod val="50000"/>
                </a:schemeClr>
              </a:solidFill>
            </a:endParaRPr>
          </a:p>
        </p:txBody>
      </p:sp>
    </p:spTree>
    <p:extLst>
      <p:ext uri="{BB962C8B-B14F-4D97-AF65-F5344CB8AC3E}">
        <p14:creationId xmlns:p14="http://schemas.microsoft.com/office/powerpoint/2010/main" val="256135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4565B71-8FC8-0F42-B888-DF64C04037F9}"/>
              </a:ext>
            </a:extLst>
          </p:cNvPr>
          <p:cNvCxnSpPr>
            <a:cxnSpLocks/>
          </p:cNvCxnSpPr>
          <p:nvPr/>
        </p:nvCxnSpPr>
        <p:spPr>
          <a:xfrm flipV="1">
            <a:off x="6125220" y="1195022"/>
            <a:ext cx="2263885" cy="1370891"/>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BD26392-1ED4-7C4E-B210-23673675F148}"/>
              </a:ext>
            </a:extLst>
          </p:cNvPr>
          <p:cNvCxnSpPr>
            <a:cxnSpLocks/>
          </p:cNvCxnSpPr>
          <p:nvPr/>
        </p:nvCxnSpPr>
        <p:spPr>
          <a:xfrm flipH="1" flipV="1">
            <a:off x="7080954" y="4687001"/>
            <a:ext cx="1283767" cy="436338"/>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E783311-87F3-1345-804F-31305E9BA704}"/>
              </a:ext>
            </a:extLst>
          </p:cNvPr>
          <p:cNvCxnSpPr>
            <a:cxnSpLocks/>
          </p:cNvCxnSpPr>
          <p:nvPr/>
        </p:nvCxnSpPr>
        <p:spPr>
          <a:xfrm flipV="1">
            <a:off x="7202882" y="3167837"/>
            <a:ext cx="1161838" cy="98327"/>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D9C6118-3724-ED4C-9838-0FC1978A8549}"/>
              </a:ext>
            </a:extLst>
          </p:cNvPr>
          <p:cNvCxnSpPr>
            <a:cxnSpLocks/>
          </p:cNvCxnSpPr>
          <p:nvPr/>
        </p:nvCxnSpPr>
        <p:spPr>
          <a:xfrm flipH="1" flipV="1">
            <a:off x="3395980" y="2578263"/>
            <a:ext cx="1878966" cy="638737"/>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CAE122D-A4C2-F747-8B93-56F370C94D8C}"/>
              </a:ext>
            </a:extLst>
          </p:cNvPr>
          <p:cNvCxnSpPr>
            <a:cxnSpLocks/>
          </p:cNvCxnSpPr>
          <p:nvPr/>
        </p:nvCxnSpPr>
        <p:spPr>
          <a:xfrm flipH="1">
            <a:off x="3626078" y="4633704"/>
            <a:ext cx="1672465" cy="461823"/>
          </a:xfrm>
          <a:prstGeom prst="line">
            <a:avLst/>
          </a:prstGeom>
          <a:ln>
            <a:solidFill>
              <a:schemeClr val="tx1">
                <a:alpha val="49773"/>
              </a:schemeClr>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9A0C692-443A-FD4B-8E2F-C324C5896400}"/>
              </a:ext>
            </a:extLst>
          </p:cNvPr>
          <p:cNvGrpSpPr/>
          <p:nvPr/>
        </p:nvGrpSpPr>
        <p:grpSpPr>
          <a:xfrm>
            <a:off x="837364" y="3992770"/>
            <a:ext cx="3011560" cy="1841229"/>
            <a:chOff x="7955905" y="760128"/>
            <a:chExt cx="2739167" cy="1849805"/>
          </a:xfrm>
        </p:grpSpPr>
        <p:sp>
          <p:nvSpPr>
            <p:cNvPr id="51" name="TextBox 15">
              <a:extLst>
                <a:ext uri="{FF2B5EF4-FFF2-40B4-BE49-F238E27FC236}">
                  <a16:creationId xmlns:a16="http://schemas.microsoft.com/office/drawing/2014/main" id="{38CEB988-5B57-1E4E-B17B-EB9E8318F01F}"/>
                </a:ext>
              </a:extLst>
            </p:cNvPr>
            <p:cNvSpPr txBox="1">
              <a:spLocks noChangeArrowheads="1"/>
            </p:cNvSpPr>
            <p:nvPr/>
          </p:nvSpPr>
          <p:spPr bwMode="auto">
            <a:xfrm>
              <a:off x="7972317" y="1126110"/>
              <a:ext cx="2722755" cy="148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lnSpc>
                  <a:spcPct val="90000"/>
                </a:lnSpc>
                <a:defRPr/>
              </a:pPr>
              <a:r>
                <a:rPr lang="en-US" altLang="en-US" sz="1999" b="1" noProof="1">
                  <a:solidFill>
                    <a:schemeClr val="bg2"/>
                  </a:solidFill>
                  <a:latin typeface="Arial"/>
                  <a:cs typeface="Arial"/>
                </a:rPr>
                <a:t>Manage</a:t>
              </a:r>
            </a:p>
            <a:p>
              <a:pPr lvl="0" fontAlgn="base">
                <a:defRPr/>
              </a:pPr>
              <a:r>
                <a:rPr lang="en-US" sz="900" noProof="1">
                  <a:solidFill>
                    <a:srgbClr val="000000"/>
                  </a:solidFill>
                  <a:latin typeface="Arial"/>
                  <a:cs typeface="Arial"/>
                </a:rPr>
                <a:t>Greater visibility and reduced complexity of managing your devices lifecycle, minimizing downtime and lowering your Total Cost of Ownership (TCO)</a:t>
              </a:r>
            </a:p>
            <a:p>
              <a:pPr lvl="0" fontAlgn="base">
                <a:defRPr/>
              </a:pPr>
              <a:endParaRPr lang="en-US" sz="900" noProof="1">
                <a:solidFill>
                  <a:srgbClr val="000000"/>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Centrally manage devices in multiple locations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Features to take advantage of Zebra device capabilities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Resolve software and network issues faster</a:t>
              </a:r>
            </a:p>
          </p:txBody>
        </p:sp>
        <p:sp>
          <p:nvSpPr>
            <p:cNvPr id="52" name="TextBox 15">
              <a:extLst>
                <a:ext uri="{FF2B5EF4-FFF2-40B4-BE49-F238E27FC236}">
                  <a16:creationId xmlns:a16="http://schemas.microsoft.com/office/drawing/2014/main" id="{1BC7C887-5D87-0342-8D86-D42D4FB1BAAA}"/>
                </a:ext>
              </a:extLst>
            </p:cNvPr>
            <p:cNvSpPr txBox="1">
              <a:spLocks noChangeArrowheads="1"/>
            </p:cNvSpPr>
            <p:nvPr/>
          </p:nvSpPr>
          <p:spPr bwMode="auto">
            <a:xfrm>
              <a:off x="7955905" y="760128"/>
              <a:ext cx="200536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lnSpc>
                  <a:spcPct val="90000"/>
                </a:lnSpc>
                <a:defRPr/>
              </a:pPr>
              <a:r>
                <a:rPr lang="en-US" sz="900" b="1" noProof="1">
                  <a:solidFill>
                    <a:schemeClr val="tx1"/>
                  </a:solidFill>
                  <a:latin typeface="Arial"/>
                  <a:cs typeface="Arial"/>
                </a:rPr>
                <a:t>DevOps, Network Admin,</a:t>
              </a:r>
            </a:p>
            <a:p>
              <a:pPr lvl="0" fontAlgn="base">
                <a:lnSpc>
                  <a:spcPct val="90000"/>
                </a:lnSpc>
                <a:defRPr/>
              </a:pPr>
              <a:r>
                <a:rPr lang="en-US" sz="900" b="1" noProof="1">
                  <a:solidFill>
                    <a:schemeClr val="tx1"/>
                  </a:solidFill>
                  <a:latin typeface="Arial"/>
                  <a:cs typeface="Arial"/>
                </a:rPr>
                <a:t>Support Technician</a:t>
              </a:r>
            </a:p>
          </p:txBody>
        </p:sp>
        <p:cxnSp>
          <p:nvCxnSpPr>
            <p:cNvPr id="53" name="Straight Connector 52">
              <a:extLst>
                <a:ext uri="{FF2B5EF4-FFF2-40B4-BE49-F238E27FC236}">
                  <a16:creationId xmlns:a16="http://schemas.microsoft.com/office/drawing/2014/main" id="{E90B84C7-290D-9F46-A062-362BAFEA04DC}"/>
                </a:ext>
              </a:extLst>
            </p:cNvPr>
            <p:cNvCxnSpPr>
              <a:cxnSpLocks/>
            </p:cNvCxnSpPr>
            <p:nvPr/>
          </p:nvCxnSpPr>
          <p:spPr>
            <a:xfrm>
              <a:off x="8057514" y="1114683"/>
              <a:ext cx="1271690"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54" name="Group 53">
            <a:extLst>
              <a:ext uri="{FF2B5EF4-FFF2-40B4-BE49-F238E27FC236}">
                <a16:creationId xmlns:a16="http://schemas.microsoft.com/office/drawing/2014/main" id="{08CB0F4D-6714-7D4F-A592-CB1F750708AF}"/>
              </a:ext>
            </a:extLst>
          </p:cNvPr>
          <p:cNvGrpSpPr/>
          <p:nvPr/>
        </p:nvGrpSpPr>
        <p:grpSpPr>
          <a:xfrm>
            <a:off x="837362" y="1708229"/>
            <a:ext cx="2788714" cy="1749630"/>
            <a:chOff x="9580366" y="2961166"/>
            <a:chExt cx="2789441" cy="1750086"/>
          </a:xfrm>
        </p:grpSpPr>
        <p:sp>
          <p:nvSpPr>
            <p:cNvPr id="55" name="TextBox 15">
              <a:extLst>
                <a:ext uri="{FF2B5EF4-FFF2-40B4-BE49-F238E27FC236}">
                  <a16:creationId xmlns:a16="http://schemas.microsoft.com/office/drawing/2014/main" id="{FCFA6B37-C1A3-B748-B682-440A28E33ED3}"/>
                </a:ext>
              </a:extLst>
            </p:cNvPr>
            <p:cNvSpPr txBox="1">
              <a:spLocks noChangeArrowheads="1"/>
            </p:cNvSpPr>
            <p:nvPr/>
          </p:nvSpPr>
          <p:spPr bwMode="auto">
            <a:xfrm>
              <a:off x="9580367" y="3333952"/>
              <a:ext cx="2789440" cy="13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lnSpc>
                  <a:spcPct val="90000"/>
                </a:lnSpc>
                <a:defRPr/>
              </a:pPr>
              <a:r>
                <a:rPr lang="en-US" altLang="en-US" sz="1999" b="1" noProof="1">
                  <a:solidFill>
                    <a:schemeClr val="bg2"/>
                  </a:solidFill>
                  <a:latin typeface="Arial"/>
                  <a:cs typeface="Arial"/>
                </a:rPr>
                <a:t>Optimize</a:t>
              </a:r>
            </a:p>
            <a:p>
              <a:pPr lvl="0" fontAlgn="base">
                <a:defRPr/>
              </a:pPr>
              <a:r>
                <a:rPr lang="en-US" sz="900" noProof="1">
                  <a:solidFill>
                    <a:srgbClr val="000000"/>
                  </a:solidFill>
                  <a:latin typeface="Arial"/>
                  <a:cs typeface="Arial"/>
                </a:rPr>
                <a:t>Increase the output of your workforce, driving greater job performance     </a:t>
              </a:r>
            </a:p>
            <a:p>
              <a:pPr marL="119063" lvl="0" indent="-119063" fontAlgn="base">
                <a:buClr>
                  <a:srgbClr val="0073E6"/>
                </a:buClr>
                <a:buFont typeface="Arial" panose="020B0604020202020204" pitchFamily="34" charset="0"/>
                <a:buChar char="•"/>
                <a:defRPr/>
              </a:pPr>
              <a:endParaRPr lang="en-US" sz="900" noProof="1">
                <a:solidFill>
                  <a:schemeClr val="tx1"/>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Ensure reliable and consistent connectivity</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Reduce disruptions and distractions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Increased end-user productivity</a:t>
              </a:r>
            </a:p>
            <a:p>
              <a:pPr marL="79986" indent="-79986">
                <a:spcBef>
                  <a:spcPts val="300"/>
                </a:spcBef>
                <a:buClr>
                  <a:srgbClr val="00B0F0"/>
                </a:buClr>
                <a:buFont typeface="Arial" panose="020B0604020202020204" pitchFamily="34" charset="0"/>
                <a:buChar char="•"/>
                <a:defRPr/>
              </a:pPr>
              <a:endParaRPr lang="en-US" sz="900" noProof="1">
                <a:solidFill>
                  <a:schemeClr val="tx1"/>
                </a:solidFill>
                <a:latin typeface="Arial"/>
                <a:cs typeface="Arial"/>
              </a:endParaRPr>
            </a:p>
          </p:txBody>
        </p:sp>
        <p:sp>
          <p:nvSpPr>
            <p:cNvPr id="56" name="TextBox 15">
              <a:extLst>
                <a:ext uri="{FF2B5EF4-FFF2-40B4-BE49-F238E27FC236}">
                  <a16:creationId xmlns:a16="http://schemas.microsoft.com/office/drawing/2014/main" id="{36903465-4D93-844E-A429-DBE5AB655E72}"/>
                </a:ext>
              </a:extLst>
            </p:cNvPr>
            <p:cNvSpPr txBox="1">
              <a:spLocks noChangeArrowheads="1"/>
            </p:cNvSpPr>
            <p:nvPr/>
          </p:nvSpPr>
          <p:spPr bwMode="auto">
            <a:xfrm>
              <a:off x="9580366" y="2961166"/>
              <a:ext cx="248718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a:lnSpc>
                  <a:spcPct val="90000"/>
                </a:lnSpc>
                <a:defRPr/>
              </a:pPr>
              <a:r>
                <a:rPr lang="en-US" sz="900" b="1" noProof="1">
                  <a:solidFill>
                    <a:schemeClr val="tx1"/>
                  </a:solidFill>
                  <a:latin typeface="Arial"/>
                  <a:cs typeface="Arial"/>
                </a:rPr>
                <a:t>Frontline Workers, Operations Manager, Site Supervisor, Associate Manager</a:t>
              </a:r>
            </a:p>
          </p:txBody>
        </p:sp>
        <p:cxnSp>
          <p:nvCxnSpPr>
            <p:cNvPr id="57" name="Straight Connector 56">
              <a:extLst>
                <a:ext uri="{FF2B5EF4-FFF2-40B4-BE49-F238E27FC236}">
                  <a16:creationId xmlns:a16="http://schemas.microsoft.com/office/drawing/2014/main" id="{DCBECC28-D205-0841-BD0A-0279119826EE}"/>
                </a:ext>
              </a:extLst>
            </p:cNvPr>
            <p:cNvCxnSpPr>
              <a:cxnSpLocks/>
            </p:cNvCxnSpPr>
            <p:nvPr/>
          </p:nvCxnSpPr>
          <p:spPr>
            <a:xfrm>
              <a:off x="9680299" y="3323317"/>
              <a:ext cx="2173844"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58" name="Group 57">
            <a:extLst>
              <a:ext uri="{FF2B5EF4-FFF2-40B4-BE49-F238E27FC236}">
                <a16:creationId xmlns:a16="http://schemas.microsoft.com/office/drawing/2014/main" id="{777C3A37-D39B-084D-A666-5CB455397F95}"/>
              </a:ext>
            </a:extLst>
          </p:cNvPr>
          <p:cNvGrpSpPr/>
          <p:nvPr/>
        </p:nvGrpSpPr>
        <p:grpSpPr>
          <a:xfrm>
            <a:off x="8415101" y="590056"/>
            <a:ext cx="2910217" cy="1625104"/>
            <a:chOff x="1604694" y="4779498"/>
            <a:chExt cx="2597006" cy="1625527"/>
          </a:xfrm>
        </p:grpSpPr>
        <p:sp>
          <p:nvSpPr>
            <p:cNvPr id="59" name="TextBox 15">
              <a:extLst>
                <a:ext uri="{FF2B5EF4-FFF2-40B4-BE49-F238E27FC236}">
                  <a16:creationId xmlns:a16="http://schemas.microsoft.com/office/drawing/2014/main" id="{7731FB4C-DCF5-DC4E-93E2-DCB67053291A}"/>
                </a:ext>
              </a:extLst>
            </p:cNvPr>
            <p:cNvSpPr txBox="1">
              <a:spLocks noChangeArrowheads="1"/>
            </p:cNvSpPr>
            <p:nvPr/>
          </p:nvSpPr>
          <p:spPr bwMode="auto">
            <a:xfrm>
              <a:off x="1604694" y="5173919"/>
              <a:ext cx="2597006"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defRPr/>
              </a:pPr>
              <a:r>
                <a:rPr lang="en-US" altLang="en-US" sz="1999" b="1" noProof="1">
                  <a:solidFill>
                    <a:schemeClr val="bg2"/>
                  </a:solidFill>
                  <a:latin typeface="Arial"/>
                  <a:cs typeface="Arial"/>
                </a:rPr>
                <a:t>Integrate</a:t>
              </a:r>
            </a:p>
            <a:p>
              <a:pPr lvl="0" fontAlgn="base">
                <a:defRPr/>
              </a:pPr>
              <a:r>
                <a:rPr lang="en-US" sz="900" noProof="1">
                  <a:solidFill>
                    <a:schemeClr val="tx1"/>
                  </a:solidFill>
                  <a:latin typeface="Arial"/>
                  <a:cs typeface="Arial"/>
                </a:rPr>
                <a:t>Effortlessly integrate line of business applications to enhance the mobile user’s experience</a:t>
              </a:r>
            </a:p>
            <a:p>
              <a:pPr lvl="0" fontAlgn="base">
                <a:defRPr/>
              </a:pPr>
              <a:endParaRPr lang="en-US" sz="900" noProof="1">
                <a:solidFill>
                  <a:schemeClr val="tx1"/>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Write it once; run it on multiple platforms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Add advanced enterprise features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Leverage Zebra APIs and sample code</a:t>
              </a:r>
            </a:p>
          </p:txBody>
        </p:sp>
        <p:sp>
          <p:nvSpPr>
            <p:cNvPr id="60" name="TextBox 15">
              <a:extLst>
                <a:ext uri="{FF2B5EF4-FFF2-40B4-BE49-F238E27FC236}">
                  <a16:creationId xmlns:a16="http://schemas.microsoft.com/office/drawing/2014/main" id="{FED11200-15F8-5643-AD4A-5C2FB56E051B}"/>
                </a:ext>
              </a:extLst>
            </p:cNvPr>
            <p:cNvSpPr txBox="1">
              <a:spLocks noChangeArrowheads="1"/>
            </p:cNvSpPr>
            <p:nvPr/>
          </p:nvSpPr>
          <p:spPr bwMode="auto">
            <a:xfrm>
              <a:off x="1631615" y="4779498"/>
              <a:ext cx="182671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lnSpc>
                  <a:spcPct val="90000"/>
                </a:lnSpc>
                <a:defRPr/>
              </a:pPr>
              <a:r>
                <a:rPr lang="en-US" sz="900" b="1" noProof="1">
                  <a:solidFill>
                    <a:schemeClr val="tx1"/>
                  </a:solidFill>
                  <a:latin typeface="Arial"/>
                  <a:cs typeface="Arial"/>
                </a:rPr>
                <a:t>CIO, Developer Manager </a:t>
              </a:r>
            </a:p>
            <a:p>
              <a:pPr lvl="0" fontAlgn="base">
                <a:lnSpc>
                  <a:spcPct val="90000"/>
                </a:lnSpc>
                <a:defRPr/>
              </a:pPr>
              <a:r>
                <a:rPr lang="en-US" sz="900" b="1" noProof="1">
                  <a:solidFill>
                    <a:schemeClr val="tx1"/>
                  </a:solidFill>
                  <a:latin typeface="Arial"/>
                  <a:cs typeface="Arial"/>
                </a:rPr>
                <a:t>(IT, ISV, SW vendor)</a:t>
              </a:r>
            </a:p>
          </p:txBody>
        </p:sp>
        <p:cxnSp>
          <p:nvCxnSpPr>
            <p:cNvPr id="61" name="Straight Connector 60">
              <a:extLst>
                <a:ext uri="{FF2B5EF4-FFF2-40B4-BE49-F238E27FC236}">
                  <a16:creationId xmlns:a16="http://schemas.microsoft.com/office/drawing/2014/main" id="{72FB353A-69C3-B042-ABEA-A6B1D855F202}"/>
                </a:ext>
              </a:extLst>
            </p:cNvPr>
            <p:cNvCxnSpPr>
              <a:cxnSpLocks/>
            </p:cNvCxnSpPr>
            <p:nvPr/>
          </p:nvCxnSpPr>
          <p:spPr>
            <a:xfrm>
              <a:off x="1698652" y="5137026"/>
              <a:ext cx="1244986"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62" name="Group 61">
            <a:extLst>
              <a:ext uri="{FF2B5EF4-FFF2-40B4-BE49-F238E27FC236}">
                <a16:creationId xmlns:a16="http://schemas.microsoft.com/office/drawing/2014/main" id="{CB5A0FFF-2388-E042-A7E6-3D02A608E27B}"/>
              </a:ext>
            </a:extLst>
          </p:cNvPr>
          <p:cNvGrpSpPr/>
          <p:nvPr/>
        </p:nvGrpSpPr>
        <p:grpSpPr>
          <a:xfrm>
            <a:off x="8389103" y="4665571"/>
            <a:ext cx="2820654" cy="1620966"/>
            <a:chOff x="8369875" y="856368"/>
            <a:chExt cx="2821389" cy="1621388"/>
          </a:xfrm>
        </p:grpSpPr>
        <p:sp>
          <p:nvSpPr>
            <p:cNvPr id="63" name="TextBox 15">
              <a:extLst>
                <a:ext uri="{FF2B5EF4-FFF2-40B4-BE49-F238E27FC236}">
                  <a16:creationId xmlns:a16="http://schemas.microsoft.com/office/drawing/2014/main" id="{0B6BDE54-7C61-6C44-B0D4-829584E8CF73}"/>
                </a:ext>
              </a:extLst>
            </p:cNvPr>
            <p:cNvSpPr txBox="1">
              <a:spLocks noChangeArrowheads="1"/>
            </p:cNvSpPr>
            <p:nvPr/>
          </p:nvSpPr>
          <p:spPr bwMode="auto">
            <a:xfrm>
              <a:off x="8371864" y="1138731"/>
              <a:ext cx="2819400" cy="133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lnSpc>
                  <a:spcPct val="90000"/>
                </a:lnSpc>
                <a:defRPr/>
              </a:pPr>
              <a:r>
                <a:rPr lang="en-US" altLang="en-US" sz="1999" b="1" noProof="1">
                  <a:solidFill>
                    <a:schemeClr val="bg2"/>
                  </a:solidFill>
                  <a:latin typeface="Arial"/>
                  <a:cs typeface="Arial"/>
                </a:rPr>
                <a:t>Deploy</a:t>
              </a:r>
            </a:p>
            <a:p>
              <a:pPr lvl="0" fontAlgn="base">
                <a:defRPr/>
              </a:pPr>
              <a:r>
                <a:rPr lang="en-US" sz="900" noProof="1">
                  <a:solidFill>
                    <a:srgbClr val="000000"/>
                  </a:solidFill>
                  <a:latin typeface="Arial"/>
                  <a:cs typeface="Arial"/>
                </a:rPr>
                <a:t>Rapidly stage devices to earn the benefits of your investment sooner</a:t>
              </a:r>
            </a:p>
            <a:p>
              <a:pPr lvl="0" fontAlgn="base">
                <a:defRPr/>
              </a:pPr>
              <a:endParaRPr lang="en-US" sz="900" noProof="1">
                <a:solidFill>
                  <a:srgbClr val="000000"/>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Automate staging and enrollment</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Flexible staging options (scan, NFC, USB, etc.)</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Provision devices for different network environments</a:t>
              </a:r>
            </a:p>
          </p:txBody>
        </p:sp>
        <p:sp>
          <p:nvSpPr>
            <p:cNvPr id="64" name="TextBox 15">
              <a:extLst>
                <a:ext uri="{FF2B5EF4-FFF2-40B4-BE49-F238E27FC236}">
                  <a16:creationId xmlns:a16="http://schemas.microsoft.com/office/drawing/2014/main" id="{E503F6C8-0D8A-C84B-84CD-59AA52EDB383}"/>
                </a:ext>
              </a:extLst>
            </p:cNvPr>
            <p:cNvSpPr txBox="1">
              <a:spLocks noChangeArrowheads="1"/>
            </p:cNvSpPr>
            <p:nvPr/>
          </p:nvSpPr>
          <p:spPr bwMode="auto">
            <a:xfrm>
              <a:off x="8369875" y="856368"/>
              <a:ext cx="2731955" cy="2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fontAlgn="base">
                <a:lnSpc>
                  <a:spcPct val="90000"/>
                </a:lnSpc>
                <a:defRPr/>
              </a:pPr>
              <a:r>
                <a:rPr lang="en-US" sz="900" b="1" noProof="1">
                  <a:solidFill>
                    <a:schemeClr val="tx1"/>
                  </a:solidFill>
                  <a:latin typeface="Arial"/>
                  <a:cs typeface="Arial"/>
                </a:rPr>
                <a:t>DevOps, Network Admin</a:t>
              </a:r>
            </a:p>
          </p:txBody>
        </p:sp>
        <p:cxnSp>
          <p:nvCxnSpPr>
            <p:cNvPr id="65" name="Straight Connector 64">
              <a:extLst>
                <a:ext uri="{FF2B5EF4-FFF2-40B4-BE49-F238E27FC236}">
                  <a16:creationId xmlns:a16="http://schemas.microsoft.com/office/drawing/2014/main" id="{6AF8C3BD-7601-2740-952A-EDEC6BB50AE0}"/>
                </a:ext>
              </a:extLst>
            </p:cNvPr>
            <p:cNvCxnSpPr>
              <a:cxnSpLocks/>
            </p:cNvCxnSpPr>
            <p:nvPr/>
          </p:nvCxnSpPr>
          <p:spPr>
            <a:xfrm>
              <a:off x="8465413" y="1101092"/>
              <a:ext cx="1344518"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grpSp>
        <p:nvGrpSpPr>
          <p:cNvPr id="66" name="Group 65">
            <a:extLst>
              <a:ext uri="{FF2B5EF4-FFF2-40B4-BE49-F238E27FC236}">
                <a16:creationId xmlns:a16="http://schemas.microsoft.com/office/drawing/2014/main" id="{BE05923C-87A8-E442-846C-D55AFDEEB0DB}"/>
              </a:ext>
            </a:extLst>
          </p:cNvPr>
          <p:cNvGrpSpPr/>
          <p:nvPr/>
        </p:nvGrpSpPr>
        <p:grpSpPr>
          <a:xfrm>
            <a:off x="8408145" y="2615199"/>
            <a:ext cx="3307111" cy="1868630"/>
            <a:chOff x="624839" y="1952869"/>
            <a:chExt cx="2574294" cy="1869117"/>
          </a:xfrm>
        </p:grpSpPr>
        <p:sp>
          <p:nvSpPr>
            <p:cNvPr id="67" name="TextBox 15">
              <a:extLst>
                <a:ext uri="{FF2B5EF4-FFF2-40B4-BE49-F238E27FC236}">
                  <a16:creationId xmlns:a16="http://schemas.microsoft.com/office/drawing/2014/main" id="{E7873D53-821E-FF48-90C8-381A32639A77}"/>
                </a:ext>
              </a:extLst>
            </p:cNvPr>
            <p:cNvSpPr txBox="1">
              <a:spLocks noChangeArrowheads="1"/>
            </p:cNvSpPr>
            <p:nvPr/>
          </p:nvSpPr>
          <p:spPr bwMode="auto">
            <a:xfrm>
              <a:off x="624839" y="2313881"/>
              <a:ext cx="257429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defTabSz="569742">
                <a:defRPr/>
              </a:pPr>
              <a:r>
                <a:rPr lang="en-US" altLang="en-US" sz="1999" b="1" noProof="1">
                  <a:solidFill>
                    <a:schemeClr val="bg2"/>
                  </a:solidFill>
                  <a:latin typeface="Arial"/>
                  <a:cs typeface="Arial"/>
                </a:rPr>
                <a:t>Secure</a:t>
              </a:r>
            </a:p>
            <a:p>
              <a:pPr lvl="0" fontAlgn="base">
                <a:defRPr/>
              </a:pPr>
              <a:r>
                <a:rPr lang="en-US" sz="900" noProof="1">
                  <a:solidFill>
                    <a:srgbClr val="000000"/>
                  </a:solidFill>
                  <a:latin typeface="Arial"/>
                  <a:cs typeface="Arial"/>
                </a:rPr>
                <a:t>Greater device protection against a world of security threats, reducing your risk and extending the lifespan of your device</a:t>
              </a:r>
            </a:p>
            <a:p>
              <a:pPr lvl="0" fontAlgn="base">
                <a:defRPr/>
              </a:pPr>
              <a:endParaRPr lang="en-US" sz="900" noProof="1">
                <a:solidFill>
                  <a:srgbClr val="000000"/>
                </a:solidFill>
                <a:latin typeface="Arial"/>
                <a:cs typeface="Arial"/>
              </a:endParaRP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Get up to 10 years of timely, security updates</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Control and schedule device updates to meet your business requirements </a:t>
              </a:r>
            </a:p>
            <a:p>
              <a:pPr marL="119063" indent="-119063">
                <a:buClr>
                  <a:srgbClr val="0073E6"/>
                </a:buClr>
                <a:buFont typeface="Arial" panose="020B0604020202020204" pitchFamily="34" charset="0"/>
                <a:buChar char="•"/>
                <a:defRPr/>
              </a:pPr>
              <a:r>
                <a:rPr lang="en-US" sz="900" noProof="1">
                  <a:solidFill>
                    <a:schemeClr val="tx1"/>
                  </a:solidFill>
                  <a:latin typeface="Arial"/>
                  <a:cs typeface="Arial"/>
                </a:rPr>
                <a:t>Prevent operational disruptions and protect workforce productivity by customizing user views/access on device</a:t>
              </a:r>
            </a:p>
          </p:txBody>
        </p:sp>
        <p:sp>
          <p:nvSpPr>
            <p:cNvPr id="68" name="TextBox 15">
              <a:extLst>
                <a:ext uri="{FF2B5EF4-FFF2-40B4-BE49-F238E27FC236}">
                  <a16:creationId xmlns:a16="http://schemas.microsoft.com/office/drawing/2014/main" id="{9ED0A3C2-3491-4745-A03A-8BA0A0ACD6C9}"/>
                </a:ext>
              </a:extLst>
            </p:cNvPr>
            <p:cNvSpPr txBox="1">
              <a:spLocks noChangeArrowheads="1"/>
            </p:cNvSpPr>
            <p:nvPr/>
          </p:nvSpPr>
          <p:spPr bwMode="auto">
            <a:xfrm>
              <a:off x="626815" y="1952869"/>
              <a:ext cx="2253848" cy="34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nchor="t">
              <a:spAutoFit/>
            </a:bodyPr>
            <a:lstStyle>
              <a:lvl1pPr>
                <a:defRPr sz="700">
                  <a:solidFill>
                    <a:srgbClr val="A6A6A6"/>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700">
                  <a:solidFill>
                    <a:srgbClr val="A6A6A6"/>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700">
                  <a:solidFill>
                    <a:srgbClr val="A6A6A6"/>
                  </a:solidFill>
                  <a:latin typeface="Arial" panose="020B0604020202020204" pitchFamily="34" charset="0"/>
                  <a:cs typeface="Arial" panose="020B0604020202020204" pitchFamily="34" charset="0"/>
                  <a:sym typeface="Arial" panose="020B0604020202020204" pitchFamily="34" charset="0"/>
                </a:defRPr>
              </a:lvl5pPr>
              <a:lvl6pPr marL="25146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6pPr>
              <a:lvl7pPr marL="29718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7pPr>
              <a:lvl8pPr marL="34290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8pPr>
              <a:lvl9pPr marL="3886200" indent="-228600" defTabSz="569913" eaLnBrk="0" fontAlgn="base" hangingPunct="0">
                <a:spcBef>
                  <a:spcPct val="0"/>
                </a:spcBef>
                <a:spcAft>
                  <a:spcPct val="0"/>
                </a:spcAft>
                <a:defRPr sz="700">
                  <a:solidFill>
                    <a:srgbClr val="A6A6A6"/>
                  </a:solidFill>
                  <a:latin typeface="Arial" panose="020B0604020202020204" pitchFamily="34" charset="0"/>
                  <a:cs typeface="Arial" panose="020B0604020202020204" pitchFamily="34" charset="0"/>
                  <a:sym typeface="Arial" panose="020B0604020202020204" pitchFamily="34" charset="0"/>
                </a:defRPr>
              </a:lvl9pPr>
            </a:lstStyle>
            <a:p>
              <a:pPr lvl="0" fontAlgn="base">
                <a:lnSpc>
                  <a:spcPct val="90000"/>
                </a:lnSpc>
                <a:defRPr/>
              </a:pPr>
              <a:r>
                <a:rPr lang="en-US" sz="900" b="1" noProof="1">
                  <a:solidFill>
                    <a:schemeClr val="tx1"/>
                  </a:solidFill>
                  <a:latin typeface="Arial"/>
                  <a:cs typeface="Arial"/>
                </a:rPr>
                <a:t>Security Manager, </a:t>
              </a:r>
            </a:p>
            <a:p>
              <a:pPr lvl="0" fontAlgn="base">
                <a:lnSpc>
                  <a:spcPct val="90000"/>
                </a:lnSpc>
                <a:defRPr/>
              </a:pPr>
              <a:r>
                <a:rPr lang="en-US" sz="900" b="1" noProof="1">
                  <a:solidFill>
                    <a:schemeClr val="tx1"/>
                  </a:solidFill>
                  <a:latin typeface="Arial"/>
                  <a:cs typeface="Arial"/>
                </a:rPr>
                <a:t>Database Admin</a:t>
              </a:r>
            </a:p>
          </p:txBody>
        </p:sp>
        <p:cxnSp>
          <p:nvCxnSpPr>
            <p:cNvPr id="69" name="Straight Connector 68">
              <a:extLst>
                <a:ext uri="{FF2B5EF4-FFF2-40B4-BE49-F238E27FC236}">
                  <a16:creationId xmlns:a16="http://schemas.microsoft.com/office/drawing/2014/main" id="{152C8BC8-09D6-B549-B2A7-BF07A2AE578F}"/>
                </a:ext>
              </a:extLst>
            </p:cNvPr>
            <p:cNvCxnSpPr>
              <a:cxnSpLocks/>
            </p:cNvCxnSpPr>
            <p:nvPr/>
          </p:nvCxnSpPr>
          <p:spPr>
            <a:xfrm>
              <a:off x="701162" y="2317650"/>
              <a:ext cx="810895" cy="0"/>
            </a:xfrm>
            <a:prstGeom prst="line">
              <a:avLst/>
            </a:prstGeom>
            <a:noFill/>
            <a:ln w="6350" cap="flat">
              <a:solidFill>
                <a:srgbClr val="0073E6"/>
              </a:solidFill>
              <a:prstDash val="solid"/>
              <a:round/>
            </a:ln>
            <a:effectLst/>
            <a:sp3d/>
          </p:spPr>
          <p:style>
            <a:lnRef idx="0">
              <a:scrgbClr r="0" g="0" b="0"/>
            </a:lnRef>
            <a:fillRef idx="0">
              <a:scrgbClr r="0" g="0" b="0"/>
            </a:fillRef>
            <a:effectRef idx="0">
              <a:scrgbClr r="0" g="0" b="0"/>
            </a:effectRef>
            <a:fontRef idx="none"/>
          </p:style>
        </p:cxnSp>
      </p:grpSp>
      <p:sp>
        <p:nvSpPr>
          <p:cNvPr id="44" name="Title 1">
            <a:extLst>
              <a:ext uri="{FF2B5EF4-FFF2-40B4-BE49-F238E27FC236}">
                <a16:creationId xmlns:a16="http://schemas.microsoft.com/office/drawing/2014/main" id="{194A9773-C9BD-E647-B6E1-9F168788C993}"/>
              </a:ext>
            </a:extLst>
          </p:cNvPr>
          <p:cNvSpPr txBox="1">
            <a:spLocks/>
          </p:cNvSpPr>
          <p:nvPr/>
        </p:nvSpPr>
        <p:spPr>
          <a:xfrm>
            <a:off x="492537" y="435374"/>
            <a:ext cx="4607102" cy="59744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US" sz="3600" dirty="0"/>
              <a:t>Zebra </a:t>
            </a:r>
            <a:r>
              <a:rPr lang="en-US" sz="3600" b="1" dirty="0">
                <a:solidFill>
                  <a:srgbClr val="0073E6"/>
                </a:solidFill>
              </a:rPr>
              <a:t>Mobility DNA</a:t>
            </a:r>
          </a:p>
        </p:txBody>
      </p:sp>
      <p:sp>
        <p:nvSpPr>
          <p:cNvPr id="45" name="Text Placeholder 2">
            <a:extLst>
              <a:ext uri="{FF2B5EF4-FFF2-40B4-BE49-F238E27FC236}">
                <a16:creationId xmlns:a16="http://schemas.microsoft.com/office/drawing/2014/main" id="{93EBDCCB-52D4-5544-900E-98B9A34B1C3C}"/>
              </a:ext>
            </a:extLst>
          </p:cNvPr>
          <p:cNvSpPr txBox="1">
            <a:spLocks/>
          </p:cNvSpPr>
          <p:nvPr/>
        </p:nvSpPr>
        <p:spPr>
          <a:xfrm>
            <a:off x="492538" y="1008280"/>
            <a:ext cx="7124813" cy="454760"/>
          </a:xfrm>
          <a:prstGeom prst="rect">
            <a:avLst/>
          </a:prstGeom>
        </p:spPr>
        <p:txBody>
          <a:bodyPr vert="horz" lIns="0" tIns="0" rIns="0" bIns="0" rtlCol="0">
            <a:noAutofit/>
          </a:bodyPr>
          <a:lstStyle>
            <a:lvl1pPr marL="0" indent="0" algn="l" defTabSz="914126" rtl="0" eaLnBrk="1" latinLnBrk="0" hangingPunct="1">
              <a:lnSpc>
                <a:spcPct val="100000"/>
              </a:lnSpc>
              <a:spcBef>
                <a:spcPts val="1000"/>
              </a:spcBef>
              <a:buClr>
                <a:schemeClr val="accent4"/>
              </a:buClr>
              <a:buFont typeface="Arial" panose="020B0604020202020204" pitchFamily="34" charset="0"/>
              <a:buNone/>
              <a:defRPr sz="2399" kern="1200">
                <a:solidFill>
                  <a:schemeClr val="accent4"/>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a:buClr>
                <a:srgbClr val="0079BA"/>
              </a:buClr>
              <a:defRPr/>
            </a:pPr>
            <a:r>
              <a:rPr lang="en-US" sz="2000" dirty="0">
                <a:solidFill>
                  <a:schemeClr val="tx1"/>
                </a:solidFill>
              </a:rPr>
              <a:t>Your wearable computer’s built-in advantage</a:t>
            </a:r>
          </a:p>
        </p:txBody>
      </p:sp>
      <p:sp>
        <p:nvSpPr>
          <p:cNvPr id="70" name="Slide Number Placeholder 2">
            <a:extLst>
              <a:ext uri="{FF2B5EF4-FFF2-40B4-BE49-F238E27FC236}">
                <a16:creationId xmlns:a16="http://schemas.microsoft.com/office/drawing/2014/main" id="{4EC1B481-C5B4-7F4C-8CC2-45AA6BEF048A}"/>
              </a:ext>
            </a:extLst>
          </p:cNvPr>
          <p:cNvSpPr txBox="1">
            <a:spLocks/>
          </p:cNvSpPr>
          <p:nvPr/>
        </p:nvSpPr>
        <p:spPr>
          <a:xfrm>
            <a:off x="10924566" y="6401156"/>
            <a:ext cx="1264262" cy="457081"/>
          </a:xfrm>
          <a:prstGeom prst="rect">
            <a:avLst/>
          </a:prstGeom>
        </p:spPr>
        <p:txBody>
          <a:bodyPr vert="horz" lIns="0" tIns="0" rIns="182832" bIns="182832"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lumMod val="50000"/>
                  </a:schemeClr>
                </a:solidFill>
              </a:rPr>
              <a:pPr/>
              <a:t>32</a:t>
            </a:fld>
            <a:endParaRPr lang="en-US" dirty="0">
              <a:solidFill>
                <a:schemeClr val="bg1">
                  <a:lumMod val="50000"/>
                </a:schemeClr>
              </a:solidFill>
            </a:endParaRPr>
          </a:p>
        </p:txBody>
      </p:sp>
      <p:grpSp>
        <p:nvGrpSpPr>
          <p:cNvPr id="28" name="Group 27">
            <a:extLst>
              <a:ext uri="{FF2B5EF4-FFF2-40B4-BE49-F238E27FC236}">
                <a16:creationId xmlns:a16="http://schemas.microsoft.com/office/drawing/2014/main" id="{34D10EBD-42B4-CD4D-B9D5-A7625705B33E}"/>
              </a:ext>
            </a:extLst>
          </p:cNvPr>
          <p:cNvGrpSpPr/>
          <p:nvPr/>
        </p:nvGrpSpPr>
        <p:grpSpPr>
          <a:xfrm>
            <a:off x="3931410" y="1711347"/>
            <a:ext cx="4329180" cy="4322940"/>
            <a:chOff x="4304613" y="2417379"/>
            <a:chExt cx="3592656" cy="3587478"/>
          </a:xfrm>
        </p:grpSpPr>
        <p:grpSp>
          <p:nvGrpSpPr>
            <p:cNvPr id="27" name="Group 26">
              <a:extLst>
                <a:ext uri="{FF2B5EF4-FFF2-40B4-BE49-F238E27FC236}">
                  <a16:creationId xmlns:a16="http://schemas.microsoft.com/office/drawing/2014/main" id="{54899B68-9994-8D4F-8539-DD9651C7F6C8}"/>
                </a:ext>
              </a:extLst>
            </p:cNvPr>
            <p:cNvGrpSpPr/>
            <p:nvPr/>
          </p:nvGrpSpPr>
          <p:grpSpPr>
            <a:xfrm>
              <a:off x="4304613" y="2417379"/>
              <a:ext cx="3592656" cy="3587478"/>
              <a:chOff x="4304613" y="2417379"/>
              <a:chExt cx="3592656" cy="3587478"/>
            </a:xfrm>
          </p:grpSpPr>
          <p:pic>
            <p:nvPicPr>
              <p:cNvPr id="7" name="Picture 6">
                <a:extLst>
                  <a:ext uri="{FF2B5EF4-FFF2-40B4-BE49-F238E27FC236}">
                    <a16:creationId xmlns:a16="http://schemas.microsoft.com/office/drawing/2014/main" id="{B5DC8BD0-CD24-CB4A-9DF7-924AA10CDA62}"/>
                  </a:ext>
                </a:extLst>
              </p:cNvPr>
              <p:cNvPicPr>
                <a:picLocks noChangeAspect="1"/>
              </p:cNvPicPr>
              <p:nvPr/>
            </p:nvPicPr>
            <p:blipFill>
              <a:blip r:embed="rId3"/>
              <a:srcRect/>
              <a:stretch/>
            </p:blipFill>
            <p:spPr>
              <a:xfrm>
                <a:off x="4304613" y="2417379"/>
                <a:ext cx="3592656" cy="3587478"/>
              </a:xfrm>
              <a:prstGeom prst="rect">
                <a:avLst/>
              </a:prstGeom>
            </p:spPr>
          </p:pic>
          <p:grpSp>
            <p:nvGrpSpPr>
              <p:cNvPr id="21" name="Group 20">
                <a:extLst>
                  <a:ext uri="{FF2B5EF4-FFF2-40B4-BE49-F238E27FC236}">
                    <a16:creationId xmlns:a16="http://schemas.microsoft.com/office/drawing/2014/main" id="{D8FE3D1C-78F5-0943-B1C8-92828426765D}"/>
                  </a:ext>
                </a:extLst>
              </p:cNvPr>
              <p:cNvGrpSpPr/>
              <p:nvPr/>
            </p:nvGrpSpPr>
            <p:grpSpPr>
              <a:xfrm>
                <a:off x="6871425" y="3627038"/>
                <a:ext cx="651592" cy="691145"/>
                <a:chOff x="6847041" y="3700190"/>
                <a:chExt cx="651592" cy="691145"/>
              </a:xfrm>
            </p:grpSpPr>
            <p:pic>
              <p:nvPicPr>
                <p:cNvPr id="15" name="Graphic 14">
                  <a:extLst>
                    <a:ext uri="{FF2B5EF4-FFF2-40B4-BE49-F238E27FC236}">
                      <a16:creationId xmlns:a16="http://schemas.microsoft.com/office/drawing/2014/main" id="{0A6DBE96-66FA-3346-9D00-8730F15176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9039" y="3700190"/>
                  <a:ext cx="320041" cy="320040"/>
                </a:xfrm>
                <a:prstGeom prst="rect">
                  <a:avLst/>
                </a:prstGeom>
              </p:spPr>
            </p:pic>
            <p:sp>
              <p:nvSpPr>
                <p:cNvPr id="20" name="TextBox 19">
                  <a:extLst>
                    <a:ext uri="{FF2B5EF4-FFF2-40B4-BE49-F238E27FC236}">
                      <a16:creationId xmlns:a16="http://schemas.microsoft.com/office/drawing/2014/main" id="{1AB2DA18-3698-8A42-8CDD-7989B3D6443E}"/>
                    </a:ext>
                  </a:extLst>
                </p:cNvPr>
                <p:cNvSpPr txBox="1"/>
                <p:nvPr/>
              </p:nvSpPr>
              <p:spPr>
                <a:xfrm>
                  <a:off x="6847041" y="4099023"/>
                  <a:ext cx="651592" cy="292312"/>
                </a:xfrm>
                <a:prstGeom prst="rect">
                  <a:avLst/>
                </a:prstGeom>
                <a:noFill/>
              </p:spPr>
              <p:txBody>
                <a:bodyPr wrap="square" lIns="0" tIns="0" rIns="0" bIns="0" rtlCol="0">
                  <a:noAutofit/>
                </a:bodyPr>
                <a:lstStyle/>
                <a:p>
                  <a:pPr algn="ctr"/>
                  <a:r>
                    <a:rPr lang="en-US" sz="1200" b="1" dirty="0">
                      <a:solidFill>
                        <a:schemeClr val="bg1"/>
                      </a:solidFill>
                    </a:rPr>
                    <a:t>Secure</a:t>
                  </a:r>
                </a:p>
              </p:txBody>
            </p:sp>
          </p:grpSp>
          <p:grpSp>
            <p:nvGrpSpPr>
              <p:cNvPr id="22" name="Group 21">
                <a:extLst>
                  <a:ext uri="{FF2B5EF4-FFF2-40B4-BE49-F238E27FC236}">
                    <a16:creationId xmlns:a16="http://schemas.microsoft.com/office/drawing/2014/main" id="{1A7E9037-9582-EA46-BD52-FDC50C795924}"/>
                  </a:ext>
                </a:extLst>
              </p:cNvPr>
              <p:cNvGrpSpPr/>
              <p:nvPr/>
            </p:nvGrpSpPr>
            <p:grpSpPr>
              <a:xfrm>
                <a:off x="4597784" y="3343430"/>
                <a:ext cx="651592" cy="773936"/>
                <a:chOff x="4524632" y="3343430"/>
                <a:chExt cx="651592" cy="773936"/>
              </a:xfrm>
            </p:grpSpPr>
            <p:pic>
              <p:nvPicPr>
                <p:cNvPr id="18" name="Graphic 17">
                  <a:extLst>
                    <a:ext uri="{FF2B5EF4-FFF2-40B4-BE49-F238E27FC236}">
                      <a16:creationId xmlns:a16="http://schemas.microsoft.com/office/drawing/2014/main" id="{80BE9A8E-242D-5C49-9C5C-A2405A4724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49260" y="3343430"/>
                  <a:ext cx="402336" cy="402336"/>
                </a:xfrm>
                <a:prstGeom prst="rect">
                  <a:avLst/>
                </a:prstGeom>
              </p:spPr>
            </p:pic>
            <p:sp>
              <p:nvSpPr>
                <p:cNvPr id="71" name="TextBox 70">
                  <a:extLst>
                    <a:ext uri="{FF2B5EF4-FFF2-40B4-BE49-F238E27FC236}">
                      <a16:creationId xmlns:a16="http://schemas.microsoft.com/office/drawing/2014/main" id="{B4B34758-CFA5-994C-B4E4-C55787F0CC42}"/>
                    </a:ext>
                  </a:extLst>
                </p:cNvPr>
                <p:cNvSpPr txBox="1"/>
                <p:nvPr/>
              </p:nvSpPr>
              <p:spPr>
                <a:xfrm>
                  <a:off x="4524632" y="3825054"/>
                  <a:ext cx="651592" cy="292312"/>
                </a:xfrm>
                <a:prstGeom prst="rect">
                  <a:avLst/>
                </a:prstGeom>
                <a:noFill/>
              </p:spPr>
              <p:txBody>
                <a:bodyPr wrap="square" lIns="0" tIns="0" rIns="0" bIns="0" rtlCol="0">
                  <a:noAutofit/>
                </a:bodyPr>
                <a:lstStyle/>
                <a:p>
                  <a:pPr algn="ctr"/>
                  <a:r>
                    <a:rPr lang="en-US" sz="1200" b="1" dirty="0">
                      <a:solidFill>
                        <a:schemeClr val="bg1"/>
                      </a:solidFill>
                    </a:rPr>
                    <a:t>Optimize</a:t>
                  </a:r>
                </a:p>
              </p:txBody>
            </p:sp>
          </p:grpSp>
          <p:grpSp>
            <p:nvGrpSpPr>
              <p:cNvPr id="24" name="Group 23">
                <a:extLst>
                  <a:ext uri="{FF2B5EF4-FFF2-40B4-BE49-F238E27FC236}">
                    <a16:creationId xmlns:a16="http://schemas.microsoft.com/office/drawing/2014/main" id="{C0711C03-18A3-2F4A-B9CF-9D7784078BCA}"/>
                  </a:ext>
                </a:extLst>
              </p:cNvPr>
              <p:cNvGrpSpPr/>
              <p:nvPr/>
            </p:nvGrpSpPr>
            <p:grpSpPr>
              <a:xfrm>
                <a:off x="4948687" y="4739031"/>
                <a:ext cx="651592" cy="674490"/>
                <a:chOff x="4960879" y="4787799"/>
                <a:chExt cx="651592" cy="674490"/>
              </a:xfrm>
            </p:grpSpPr>
            <p:pic>
              <p:nvPicPr>
                <p:cNvPr id="17" name="Graphic 16">
                  <a:extLst>
                    <a:ext uri="{FF2B5EF4-FFF2-40B4-BE49-F238E27FC236}">
                      <a16:creationId xmlns:a16="http://schemas.microsoft.com/office/drawing/2014/main" id="{378E3212-ED67-F94C-A8C6-1278F98890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751588">
                  <a:off x="5128286" y="4787799"/>
                  <a:ext cx="316779" cy="316779"/>
                </a:xfrm>
                <a:prstGeom prst="rect">
                  <a:avLst/>
                </a:prstGeom>
              </p:spPr>
            </p:pic>
            <p:sp>
              <p:nvSpPr>
                <p:cNvPr id="72" name="TextBox 71">
                  <a:extLst>
                    <a:ext uri="{FF2B5EF4-FFF2-40B4-BE49-F238E27FC236}">
                      <a16:creationId xmlns:a16="http://schemas.microsoft.com/office/drawing/2014/main" id="{305DC5BE-01A7-BA43-8B69-2877FF91C60F}"/>
                    </a:ext>
                  </a:extLst>
                </p:cNvPr>
                <p:cNvSpPr txBox="1"/>
                <p:nvPr/>
              </p:nvSpPr>
              <p:spPr>
                <a:xfrm>
                  <a:off x="4960879" y="5169977"/>
                  <a:ext cx="651592" cy="292312"/>
                </a:xfrm>
                <a:prstGeom prst="rect">
                  <a:avLst/>
                </a:prstGeom>
                <a:noFill/>
              </p:spPr>
              <p:txBody>
                <a:bodyPr wrap="square" lIns="0" tIns="0" rIns="0" bIns="0" rtlCol="0">
                  <a:noAutofit/>
                </a:bodyPr>
                <a:lstStyle/>
                <a:p>
                  <a:pPr algn="ctr"/>
                  <a:r>
                    <a:rPr lang="en-US" sz="1200" b="1" dirty="0">
                      <a:solidFill>
                        <a:schemeClr val="bg1"/>
                      </a:solidFill>
                    </a:rPr>
                    <a:t>Manage</a:t>
                  </a:r>
                </a:p>
              </p:txBody>
            </p:sp>
          </p:grpSp>
          <p:grpSp>
            <p:nvGrpSpPr>
              <p:cNvPr id="25" name="Group 24">
                <a:extLst>
                  <a:ext uri="{FF2B5EF4-FFF2-40B4-BE49-F238E27FC236}">
                    <a16:creationId xmlns:a16="http://schemas.microsoft.com/office/drawing/2014/main" id="{761C8638-CB59-BC45-A4CB-84F696AC0CD6}"/>
                  </a:ext>
                </a:extLst>
              </p:cNvPr>
              <p:cNvGrpSpPr/>
              <p:nvPr/>
            </p:nvGrpSpPr>
            <p:grpSpPr>
              <a:xfrm>
                <a:off x="5790945" y="2645340"/>
                <a:ext cx="651592" cy="705873"/>
                <a:chOff x="5790945" y="2645340"/>
                <a:chExt cx="651592" cy="705873"/>
              </a:xfrm>
            </p:grpSpPr>
            <p:pic>
              <p:nvPicPr>
                <p:cNvPr id="14" name="Graphic 13">
                  <a:extLst>
                    <a:ext uri="{FF2B5EF4-FFF2-40B4-BE49-F238E27FC236}">
                      <a16:creationId xmlns:a16="http://schemas.microsoft.com/office/drawing/2014/main" id="{563232C6-61C3-6349-A70A-E1E8BD07EA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5922633" y="2645340"/>
                  <a:ext cx="356616" cy="356616"/>
                </a:xfrm>
                <a:prstGeom prst="rect">
                  <a:avLst/>
                </a:prstGeom>
              </p:spPr>
            </p:pic>
            <p:sp>
              <p:nvSpPr>
                <p:cNvPr id="73" name="TextBox 72">
                  <a:extLst>
                    <a:ext uri="{FF2B5EF4-FFF2-40B4-BE49-F238E27FC236}">
                      <a16:creationId xmlns:a16="http://schemas.microsoft.com/office/drawing/2014/main" id="{E84DBD6F-9223-494C-9C38-E136A6D02EDB}"/>
                    </a:ext>
                  </a:extLst>
                </p:cNvPr>
                <p:cNvSpPr txBox="1"/>
                <p:nvPr/>
              </p:nvSpPr>
              <p:spPr>
                <a:xfrm>
                  <a:off x="5790945" y="3058901"/>
                  <a:ext cx="651592" cy="292312"/>
                </a:xfrm>
                <a:prstGeom prst="rect">
                  <a:avLst/>
                </a:prstGeom>
                <a:noFill/>
              </p:spPr>
              <p:txBody>
                <a:bodyPr wrap="square" lIns="0" tIns="0" rIns="0" bIns="0" rtlCol="0">
                  <a:noAutofit/>
                </a:bodyPr>
                <a:lstStyle/>
                <a:p>
                  <a:pPr algn="ctr"/>
                  <a:r>
                    <a:rPr lang="en-US" sz="1200" b="1" dirty="0">
                      <a:solidFill>
                        <a:schemeClr val="bg1"/>
                      </a:solidFill>
                    </a:rPr>
                    <a:t>Integrate</a:t>
                  </a:r>
                </a:p>
              </p:txBody>
            </p:sp>
          </p:grpSp>
          <p:grpSp>
            <p:nvGrpSpPr>
              <p:cNvPr id="26" name="Group 25">
                <a:extLst>
                  <a:ext uri="{FF2B5EF4-FFF2-40B4-BE49-F238E27FC236}">
                    <a16:creationId xmlns:a16="http://schemas.microsoft.com/office/drawing/2014/main" id="{245E461F-EAE5-2546-8BA2-0CC482772F9C}"/>
                  </a:ext>
                </a:extLst>
              </p:cNvPr>
              <p:cNvGrpSpPr/>
              <p:nvPr/>
            </p:nvGrpSpPr>
            <p:grpSpPr>
              <a:xfrm>
                <a:off x="6279545" y="4878848"/>
                <a:ext cx="651592" cy="664296"/>
                <a:chOff x="6279545" y="4891040"/>
                <a:chExt cx="651592" cy="664296"/>
              </a:xfrm>
            </p:grpSpPr>
            <p:pic>
              <p:nvPicPr>
                <p:cNvPr id="16" name="Graphic 15">
                  <a:extLst>
                    <a:ext uri="{FF2B5EF4-FFF2-40B4-BE49-F238E27FC236}">
                      <a16:creationId xmlns:a16="http://schemas.microsoft.com/office/drawing/2014/main" id="{B2E9FD89-0217-0842-85B5-73B68750C5B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700000">
                  <a:off x="6468181" y="4891040"/>
                  <a:ext cx="274320" cy="274320"/>
                </a:xfrm>
                <a:prstGeom prst="rect">
                  <a:avLst/>
                </a:prstGeom>
              </p:spPr>
            </p:pic>
            <p:sp>
              <p:nvSpPr>
                <p:cNvPr id="74" name="TextBox 73">
                  <a:extLst>
                    <a:ext uri="{FF2B5EF4-FFF2-40B4-BE49-F238E27FC236}">
                      <a16:creationId xmlns:a16="http://schemas.microsoft.com/office/drawing/2014/main" id="{CEADA608-44A8-9240-BF43-18F4CA615A9F}"/>
                    </a:ext>
                  </a:extLst>
                </p:cNvPr>
                <p:cNvSpPr txBox="1"/>
                <p:nvPr/>
              </p:nvSpPr>
              <p:spPr>
                <a:xfrm>
                  <a:off x="6279545" y="5263024"/>
                  <a:ext cx="651592" cy="292312"/>
                </a:xfrm>
                <a:prstGeom prst="rect">
                  <a:avLst/>
                </a:prstGeom>
                <a:noFill/>
              </p:spPr>
              <p:txBody>
                <a:bodyPr wrap="square" lIns="0" tIns="0" rIns="0" bIns="0" rtlCol="0">
                  <a:noAutofit/>
                </a:bodyPr>
                <a:lstStyle/>
                <a:p>
                  <a:pPr algn="ctr"/>
                  <a:r>
                    <a:rPr lang="en-US" sz="1200" b="1" dirty="0">
                      <a:solidFill>
                        <a:schemeClr val="bg1"/>
                      </a:solidFill>
                    </a:rPr>
                    <a:t>Deploy</a:t>
                  </a:r>
                </a:p>
              </p:txBody>
            </p:sp>
          </p:grpSp>
        </p:grpSp>
        <p:sp>
          <p:nvSpPr>
            <p:cNvPr id="49" name="TextBox 48">
              <a:extLst>
                <a:ext uri="{FF2B5EF4-FFF2-40B4-BE49-F238E27FC236}">
                  <a16:creationId xmlns:a16="http://schemas.microsoft.com/office/drawing/2014/main" id="{52A06200-5555-3648-B6FC-B4B855A59AF3}"/>
                </a:ext>
              </a:extLst>
            </p:cNvPr>
            <p:cNvSpPr txBox="1"/>
            <p:nvPr/>
          </p:nvSpPr>
          <p:spPr>
            <a:xfrm>
              <a:off x="5326357" y="3918694"/>
              <a:ext cx="1532565" cy="485287"/>
            </a:xfrm>
            <a:prstGeom prst="rect">
              <a:avLst/>
            </a:prstGeom>
            <a:noFill/>
          </p:spPr>
          <p:txBody>
            <a:bodyPr wrap="square" rtlCol="0">
              <a:spAutoFit/>
            </a:bodyPr>
            <a:lstStyle/>
            <a:p>
              <a:pPr algn="ctr" defTabSz="914126">
                <a:defRPr/>
              </a:pPr>
              <a:r>
                <a:rPr lang="en-US" sz="1600" b="1" dirty="0">
                  <a:latin typeface="Arial" panose="020B0604020202020204"/>
                </a:rPr>
                <a:t>Mobility</a:t>
              </a:r>
            </a:p>
            <a:p>
              <a:pPr algn="ctr" defTabSz="914126">
                <a:defRPr/>
              </a:pPr>
              <a:r>
                <a:rPr lang="en-US" sz="1600" b="1" dirty="0">
                  <a:latin typeface="Arial" panose="020B0604020202020204"/>
                </a:rPr>
                <a:t>DNA</a:t>
              </a:r>
            </a:p>
          </p:txBody>
        </p:sp>
      </p:grpSp>
    </p:spTree>
    <p:extLst>
      <p:ext uri="{BB962C8B-B14F-4D97-AF65-F5344CB8AC3E}">
        <p14:creationId xmlns:p14="http://schemas.microsoft.com/office/powerpoint/2010/main" val="158672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287A893-19CE-4D40-9AB0-2D9624830112}"/>
              </a:ext>
            </a:extLst>
          </p:cNvPr>
          <p:cNvGrpSpPr/>
          <p:nvPr/>
        </p:nvGrpSpPr>
        <p:grpSpPr>
          <a:xfrm rot="10800000">
            <a:off x="4105245" y="397664"/>
            <a:ext cx="8083582" cy="552871"/>
            <a:chOff x="-3873115" y="396875"/>
            <a:chExt cx="8085687" cy="553015"/>
          </a:xfrm>
          <a:solidFill>
            <a:schemeClr val="bg2">
              <a:lumMod val="85000"/>
            </a:schemeClr>
          </a:solidFill>
        </p:grpSpPr>
        <p:sp>
          <p:nvSpPr>
            <p:cNvPr id="48" name="Rectangle 47">
              <a:extLst>
                <a:ext uri="{FF2B5EF4-FFF2-40B4-BE49-F238E27FC236}">
                  <a16:creationId xmlns:a16="http://schemas.microsoft.com/office/drawing/2014/main" id="{7D2571E8-FE81-D540-9393-0B9994231743}"/>
                </a:ext>
              </a:extLst>
            </p:cNvPr>
            <p:cNvSpPr/>
            <p:nvPr userDrawn="1"/>
          </p:nvSpPr>
          <p:spPr>
            <a:xfrm>
              <a:off x="-3873115" y="397440"/>
              <a:ext cx="7660241" cy="5524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a:extLst>
                <a:ext uri="{FF2B5EF4-FFF2-40B4-BE49-F238E27FC236}">
                  <a16:creationId xmlns:a16="http://schemas.microsoft.com/office/drawing/2014/main" id="{93A9C395-0548-BE4F-A25B-17D7A0A7F855}"/>
                </a:ext>
              </a:extLst>
            </p:cNvPr>
            <p:cNvSpPr/>
            <p:nvPr userDrawn="1"/>
          </p:nvSpPr>
          <p:spPr>
            <a:xfrm rot="5400000">
              <a:off x="3723621" y="460375"/>
              <a:ext cx="552451" cy="42545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a:extLst>
              <a:ext uri="{FF2B5EF4-FFF2-40B4-BE49-F238E27FC236}">
                <a16:creationId xmlns:a16="http://schemas.microsoft.com/office/drawing/2014/main" id="{4E1D62BB-13AB-7E40-8FF1-CA586A5B363A}"/>
              </a:ext>
            </a:extLst>
          </p:cNvPr>
          <p:cNvGrpSpPr/>
          <p:nvPr/>
        </p:nvGrpSpPr>
        <p:grpSpPr>
          <a:xfrm>
            <a:off x="3176" y="397664"/>
            <a:ext cx="4406662" cy="552308"/>
            <a:chOff x="-2700369" y="396874"/>
            <a:chExt cx="4407810" cy="552452"/>
          </a:xfrm>
          <a:solidFill>
            <a:schemeClr val="accent1"/>
          </a:solidFill>
        </p:grpSpPr>
        <p:sp>
          <p:nvSpPr>
            <p:cNvPr id="45" name="Rectangle 44">
              <a:extLst>
                <a:ext uri="{FF2B5EF4-FFF2-40B4-BE49-F238E27FC236}">
                  <a16:creationId xmlns:a16="http://schemas.microsoft.com/office/drawing/2014/main" id="{B11A5C3E-D6EA-2143-933A-A7A8FA27E1FF}"/>
                </a:ext>
              </a:extLst>
            </p:cNvPr>
            <p:cNvSpPr/>
            <p:nvPr userDrawn="1"/>
          </p:nvSpPr>
          <p:spPr>
            <a:xfrm>
              <a:off x="-2700369" y="396874"/>
              <a:ext cx="3982363" cy="55245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46" name="Right Triangle 45">
              <a:extLst>
                <a:ext uri="{FF2B5EF4-FFF2-40B4-BE49-F238E27FC236}">
                  <a16:creationId xmlns:a16="http://schemas.microsoft.com/office/drawing/2014/main" id="{95065B45-DD3D-764E-8128-D813F1A49839}"/>
                </a:ext>
              </a:extLst>
            </p:cNvPr>
            <p:cNvSpPr/>
            <p:nvPr userDrawn="1"/>
          </p:nvSpPr>
          <p:spPr>
            <a:xfrm rot="5400000">
              <a:off x="1218490" y="460375"/>
              <a:ext cx="552451" cy="425451"/>
            </a:xfrm>
            <a:prstGeom prst="rtTriangl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Text Placeholder 42">
            <a:extLst>
              <a:ext uri="{FF2B5EF4-FFF2-40B4-BE49-F238E27FC236}">
                <a16:creationId xmlns:a16="http://schemas.microsoft.com/office/drawing/2014/main" id="{3CA47F44-7567-C742-9F7F-7A26044DAB00}"/>
              </a:ext>
            </a:extLst>
          </p:cNvPr>
          <p:cNvSpPr>
            <a:spLocks noGrp="1"/>
          </p:cNvSpPr>
          <p:nvPr>
            <p:ph type="body" sz="quarter" idx="39"/>
          </p:nvPr>
        </p:nvSpPr>
        <p:spPr>
          <a:xfrm>
            <a:off x="798822" y="1782558"/>
            <a:ext cx="4728427" cy="1732306"/>
          </a:xfrm>
        </p:spPr>
        <p:txBody>
          <a:bodyPr/>
          <a:lstStyle/>
          <a:p>
            <a:pPr marL="0" indent="457063">
              <a:buNone/>
            </a:pPr>
            <a:r>
              <a:rPr lang="en-US" b="1" dirty="0"/>
              <a:t>Integrate</a:t>
            </a:r>
          </a:p>
          <a:p>
            <a:pPr marL="12700" lvl="1" indent="0">
              <a:buClr>
                <a:srgbClr val="00A7FF"/>
              </a:buClr>
              <a:buNone/>
            </a:pPr>
            <a:r>
              <a:rPr lang="en-US" sz="1400" b="1" dirty="0">
                <a:solidFill>
                  <a:srgbClr val="0073E6"/>
                </a:solidFill>
              </a:rPr>
              <a:t>DataWedge</a:t>
            </a:r>
          </a:p>
          <a:p>
            <a:pPr marL="174625" lvl="1" indent="-161925">
              <a:lnSpc>
                <a:spcPct val="100000"/>
              </a:lnSpc>
              <a:spcBef>
                <a:spcPts val="300"/>
              </a:spcBef>
              <a:buClr>
                <a:srgbClr val="0073E6"/>
              </a:buClr>
              <a:buFont typeface="Arial" panose="020B0604020202020204" pitchFamily="34" charset="0"/>
              <a:buChar char="•"/>
            </a:pPr>
            <a:r>
              <a:rPr lang="en-US" sz="1200" dirty="0"/>
              <a:t>Easily create custom profiles enabling faster data capture needs across workflows</a:t>
            </a:r>
          </a:p>
          <a:p>
            <a:pPr marL="12696" lvl="1" indent="0">
              <a:spcBef>
                <a:spcPts val="800"/>
              </a:spcBef>
              <a:buClr>
                <a:schemeClr val="accent1"/>
              </a:buClr>
              <a:buNone/>
            </a:pPr>
            <a:r>
              <a:rPr lang="en-US" sz="1400" b="1" dirty="0">
                <a:solidFill>
                  <a:srgbClr val="0073E6"/>
                </a:solidFill>
              </a:rPr>
              <a:t>Enterprise Mobility Development Tool Kit</a:t>
            </a:r>
          </a:p>
          <a:p>
            <a:pPr marL="174625" lvl="1" indent="-161925">
              <a:lnSpc>
                <a:spcPct val="100000"/>
              </a:lnSpc>
              <a:spcBef>
                <a:spcPts val="300"/>
              </a:spcBef>
              <a:buClr>
                <a:srgbClr val="0073E6"/>
              </a:buClr>
              <a:buFont typeface="Arial" panose="020B0604020202020204" pitchFamily="34" charset="0"/>
              <a:buChar char="•"/>
            </a:pPr>
            <a:r>
              <a:rPr lang="en-US" sz="1200" dirty="0"/>
              <a:t>Take full advantage of your device’s capabilities</a:t>
            </a:r>
          </a:p>
        </p:txBody>
      </p:sp>
      <p:sp>
        <p:nvSpPr>
          <p:cNvPr id="40" name="Title 39">
            <a:extLst>
              <a:ext uri="{FF2B5EF4-FFF2-40B4-BE49-F238E27FC236}">
                <a16:creationId xmlns:a16="http://schemas.microsoft.com/office/drawing/2014/main" id="{81CD5080-4F92-284C-B3A0-F026C5B5F25F}"/>
              </a:ext>
            </a:extLst>
          </p:cNvPr>
          <p:cNvSpPr>
            <a:spLocks noGrp="1"/>
          </p:cNvSpPr>
          <p:nvPr>
            <p:ph type="title"/>
          </p:nvPr>
        </p:nvSpPr>
        <p:spPr>
          <a:xfrm>
            <a:off x="576072" y="457975"/>
            <a:ext cx="4244442" cy="365665"/>
          </a:xfrm>
        </p:spPr>
        <p:txBody>
          <a:bodyPr/>
          <a:lstStyle/>
          <a:p>
            <a:r>
              <a:rPr lang="en-US" dirty="0"/>
              <a:t>Zebra Mobility DNA</a:t>
            </a:r>
          </a:p>
        </p:txBody>
      </p:sp>
      <p:sp>
        <p:nvSpPr>
          <p:cNvPr id="16" name="Text Placeholder 25">
            <a:extLst>
              <a:ext uri="{FF2B5EF4-FFF2-40B4-BE49-F238E27FC236}">
                <a16:creationId xmlns:a16="http://schemas.microsoft.com/office/drawing/2014/main" id="{BC1E7927-7DAB-E343-989E-D24E722DE549}"/>
              </a:ext>
            </a:extLst>
          </p:cNvPr>
          <p:cNvSpPr>
            <a:spLocks noGrp="1"/>
          </p:cNvSpPr>
          <p:nvPr>
            <p:ph type="body" sz="quarter" idx="30"/>
          </p:nvPr>
        </p:nvSpPr>
        <p:spPr>
          <a:xfrm>
            <a:off x="4728229" y="479807"/>
            <a:ext cx="7479002" cy="365665"/>
          </a:xfrm>
        </p:spPr>
        <p:txBody>
          <a:bodyPr/>
          <a:lstStyle/>
          <a:p>
            <a:r>
              <a:rPr lang="en-US" dirty="0">
                <a:solidFill>
                  <a:schemeClr val="tx1"/>
                </a:solidFill>
              </a:rPr>
              <a:t>Your wearable computer’s built-in advantage</a:t>
            </a:r>
          </a:p>
        </p:txBody>
      </p:sp>
      <p:grpSp>
        <p:nvGrpSpPr>
          <p:cNvPr id="2" name="Group 1">
            <a:extLst>
              <a:ext uri="{FF2B5EF4-FFF2-40B4-BE49-F238E27FC236}">
                <a16:creationId xmlns:a16="http://schemas.microsoft.com/office/drawing/2014/main" id="{B291E73A-1044-3C40-8D98-19B826CCD2AD}"/>
              </a:ext>
            </a:extLst>
          </p:cNvPr>
          <p:cNvGrpSpPr/>
          <p:nvPr/>
        </p:nvGrpSpPr>
        <p:grpSpPr>
          <a:xfrm>
            <a:off x="802144" y="1567325"/>
            <a:ext cx="4890140" cy="69812"/>
            <a:chOff x="4347027" y="2188242"/>
            <a:chExt cx="5380555" cy="69830"/>
          </a:xfrm>
          <a:solidFill>
            <a:schemeClr val="bg1">
              <a:lumMod val="85000"/>
            </a:schemeClr>
          </a:solidFill>
        </p:grpSpPr>
        <p:sp>
          <p:nvSpPr>
            <p:cNvPr id="55" name="Freeform 54">
              <a:extLst>
                <a:ext uri="{FF2B5EF4-FFF2-40B4-BE49-F238E27FC236}">
                  <a16:creationId xmlns:a16="http://schemas.microsoft.com/office/drawing/2014/main" id="{2935A26E-8CCD-B142-B1F1-D531340F17C1}"/>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18" name="Freeform 17">
              <a:extLst>
                <a:ext uri="{FF2B5EF4-FFF2-40B4-BE49-F238E27FC236}">
                  <a16:creationId xmlns:a16="http://schemas.microsoft.com/office/drawing/2014/main" id="{48461B22-0FCF-824B-80F6-9566A472E61C}"/>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grpSp>
        <p:nvGrpSpPr>
          <p:cNvPr id="23" name="Group 22">
            <a:extLst>
              <a:ext uri="{FF2B5EF4-FFF2-40B4-BE49-F238E27FC236}">
                <a16:creationId xmlns:a16="http://schemas.microsoft.com/office/drawing/2014/main" id="{0D1A2794-5396-0243-AE69-CF21233F4573}"/>
              </a:ext>
            </a:extLst>
          </p:cNvPr>
          <p:cNvGrpSpPr/>
          <p:nvPr/>
        </p:nvGrpSpPr>
        <p:grpSpPr>
          <a:xfrm>
            <a:off x="802144" y="3660285"/>
            <a:ext cx="4890140" cy="69812"/>
            <a:chOff x="4347027" y="2188242"/>
            <a:chExt cx="5380555" cy="69830"/>
          </a:xfrm>
          <a:solidFill>
            <a:schemeClr val="bg1">
              <a:lumMod val="85000"/>
            </a:schemeClr>
          </a:solidFill>
        </p:grpSpPr>
        <p:sp>
          <p:nvSpPr>
            <p:cNvPr id="24" name="Freeform 23">
              <a:extLst>
                <a:ext uri="{FF2B5EF4-FFF2-40B4-BE49-F238E27FC236}">
                  <a16:creationId xmlns:a16="http://schemas.microsoft.com/office/drawing/2014/main" id="{4DFD4B5E-EA01-4F4A-B0DA-173A57E2E95D}"/>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25" name="Freeform 24">
              <a:extLst>
                <a:ext uri="{FF2B5EF4-FFF2-40B4-BE49-F238E27FC236}">
                  <a16:creationId xmlns:a16="http://schemas.microsoft.com/office/drawing/2014/main" id="{6A035C7C-7382-6B4B-9D12-FFD13DE5BFBD}"/>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26" name="Text Placeholder 42">
            <a:extLst>
              <a:ext uri="{FF2B5EF4-FFF2-40B4-BE49-F238E27FC236}">
                <a16:creationId xmlns:a16="http://schemas.microsoft.com/office/drawing/2014/main" id="{0D4C5718-860B-CF4D-A594-5C44A000EADF}"/>
              </a:ext>
            </a:extLst>
          </p:cNvPr>
          <p:cNvSpPr txBox="1">
            <a:spLocks/>
          </p:cNvSpPr>
          <p:nvPr/>
        </p:nvSpPr>
        <p:spPr>
          <a:xfrm>
            <a:off x="798700" y="3875518"/>
            <a:ext cx="4523085" cy="2172356"/>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457063">
              <a:buNone/>
            </a:pPr>
            <a:r>
              <a:rPr lang="en-US" b="1" dirty="0"/>
              <a:t>Secure</a:t>
            </a:r>
          </a:p>
          <a:p>
            <a:pPr marL="12696" lvl="1" indent="0">
              <a:buClr>
                <a:schemeClr val="accent1"/>
              </a:buClr>
              <a:buNone/>
            </a:pPr>
            <a:r>
              <a:rPr lang="en-US" sz="1400" b="1" dirty="0">
                <a:solidFill>
                  <a:srgbClr val="0073E6"/>
                </a:solidFill>
              </a:rPr>
              <a:t>LifeGuard™️ for Android</a:t>
            </a:r>
            <a:r>
              <a:rPr lang="en-US" sz="1400" b="1" dirty="0">
                <a:solidFill>
                  <a:schemeClr val="bg2"/>
                </a:solidFill>
              </a:rPr>
              <a:t>™️</a:t>
            </a:r>
          </a:p>
          <a:p>
            <a:pPr marL="174625" lvl="1" indent="-161925">
              <a:spcBef>
                <a:spcPts val="300"/>
              </a:spcBef>
              <a:buClr>
                <a:srgbClr val="0073E6"/>
              </a:buClr>
              <a:buFont typeface="Arial" panose="020B0604020202020204" pitchFamily="34" charset="0"/>
              <a:buChar char="•"/>
            </a:pPr>
            <a:r>
              <a:rPr lang="en-US" sz="1200" dirty="0"/>
              <a:t>Extend OS security support for up to 10 years</a:t>
            </a:r>
          </a:p>
          <a:p>
            <a:pPr marL="12696" lvl="1" indent="0">
              <a:buClr>
                <a:schemeClr val="accent1"/>
              </a:buClr>
              <a:buNone/>
            </a:pPr>
            <a:r>
              <a:rPr lang="en-US" sz="1400" b="1" dirty="0">
                <a:solidFill>
                  <a:srgbClr val="0073E6"/>
                </a:solidFill>
              </a:rPr>
              <a:t>Enterprise Home Screen</a:t>
            </a:r>
          </a:p>
          <a:p>
            <a:pPr marL="174625" lvl="1" indent="-161925">
              <a:spcBef>
                <a:spcPts val="300"/>
              </a:spcBef>
              <a:buClr>
                <a:srgbClr val="0073E6"/>
              </a:buClr>
              <a:buFont typeface="Arial" panose="020B0604020202020204" pitchFamily="34" charset="0"/>
              <a:buChar char="•"/>
            </a:pPr>
            <a:r>
              <a:rPr lang="en-US" sz="1200" dirty="0"/>
              <a:t>Specify apps users can access, disable device features and</a:t>
            </a:r>
            <a:br>
              <a:rPr lang="en-US" sz="1200" dirty="0"/>
            </a:br>
            <a:r>
              <a:rPr lang="en-US" sz="1200" dirty="0"/>
              <a:t>automatically launch apps</a:t>
            </a:r>
          </a:p>
          <a:p>
            <a:endParaRPr lang="en-US" sz="1998" dirty="0"/>
          </a:p>
        </p:txBody>
      </p:sp>
      <p:pic>
        <p:nvPicPr>
          <p:cNvPr id="106" name="Graphic 105">
            <a:extLst>
              <a:ext uri="{FF2B5EF4-FFF2-40B4-BE49-F238E27FC236}">
                <a16:creationId xmlns:a16="http://schemas.microsoft.com/office/drawing/2014/main" id="{ADED490A-AEC6-D842-9EA6-2D5C653DB72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4420" y="1770281"/>
            <a:ext cx="297854" cy="297854"/>
          </a:xfrm>
          <a:prstGeom prst="rect">
            <a:avLst/>
          </a:prstGeom>
        </p:spPr>
      </p:pic>
      <p:pic>
        <p:nvPicPr>
          <p:cNvPr id="107" name="Graphic 106">
            <a:extLst>
              <a:ext uri="{FF2B5EF4-FFF2-40B4-BE49-F238E27FC236}">
                <a16:creationId xmlns:a16="http://schemas.microsoft.com/office/drawing/2014/main" id="{EF747489-4FDA-4547-9165-022E69949D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4309" y="3882798"/>
            <a:ext cx="255725" cy="290824"/>
          </a:xfrm>
          <a:prstGeom prst="rect">
            <a:avLst/>
          </a:prstGeom>
        </p:spPr>
      </p:pic>
      <p:grpSp>
        <p:nvGrpSpPr>
          <p:cNvPr id="35" name="Group 34">
            <a:extLst>
              <a:ext uri="{FF2B5EF4-FFF2-40B4-BE49-F238E27FC236}">
                <a16:creationId xmlns:a16="http://schemas.microsoft.com/office/drawing/2014/main" id="{937D68B5-DF58-4140-BB36-7669D379EF95}"/>
              </a:ext>
            </a:extLst>
          </p:cNvPr>
          <p:cNvGrpSpPr/>
          <p:nvPr/>
        </p:nvGrpSpPr>
        <p:grpSpPr>
          <a:xfrm>
            <a:off x="11069740" y="258258"/>
            <a:ext cx="861102" cy="848403"/>
            <a:chOff x="10977737" y="169175"/>
            <a:chExt cx="1041933" cy="1026566"/>
          </a:xfrm>
        </p:grpSpPr>
        <p:sp>
          <p:nvSpPr>
            <p:cNvPr id="36" name="Oval 35">
              <a:extLst>
                <a:ext uri="{FF2B5EF4-FFF2-40B4-BE49-F238E27FC236}">
                  <a16:creationId xmlns:a16="http://schemas.microsoft.com/office/drawing/2014/main" id="{BBDE144D-00A0-F24E-97F5-5736299DBF8D}"/>
                </a:ext>
              </a:extLst>
            </p:cNvPr>
            <p:cNvSpPr/>
            <p:nvPr/>
          </p:nvSpPr>
          <p:spPr>
            <a:xfrm>
              <a:off x="10977737" y="170843"/>
              <a:ext cx="1024898" cy="10248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FCE5946D-AC1B-654A-8C04-2B59C6B8D1FA}"/>
                </a:ext>
              </a:extLst>
            </p:cNvPr>
            <p:cNvGrpSpPr/>
            <p:nvPr/>
          </p:nvGrpSpPr>
          <p:grpSpPr>
            <a:xfrm>
              <a:off x="11021546" y="169175"/>
              <a:ext cx="998124" cy="1009283"/>
              <a:chOff x="12899458" y="1668043"/>
              <a:chExt cx="3494320" cy="3533390"/>
            </a:xfrm>
          </p:grpSpPr>
          <p:sp>
            <p:nvSpPr>
              <p:cNvPr id="53" name="Freeform 52">
                <a:extLst>
                  <a:ext uri="{FF2B5EF4-FFF2-40B4-BE49-F238E27FC236}">
                    <a16:creationId xmlns:a16="http://schemas.microsoft.com/office/drawing/2014/main" id="{0BBC1EE1-8BB8-4149-B897-8C98D2ADDFB8}"/>
                  </a:ext>
                </a:extLst>
              </p:cNvPr>
              <p:cNvSpPr/>
              <p:nvPr/>
            </p:nvSpPr>
            <p:spPr>
              <a:xfrm rot="17683681">
                <a:off x="13775078" y="1431177"/>
                <a:ext cx="1316476" cy="1790207"/>
              </a:xfrm>
              <a:custGeom>
                <a:avLst/>
                <a:gdLst>
                  <a:gd name="connsiteX0" fmla="*/ 1167019 w 1316476"/>
                  <a:gd name="connsiteY0" fmla="*/ 791149 h 1790207"/>
                  <a:gd name="connsiteX1" fmla="*/ 1312943 w 1316476"/>
                  <a:gd name="connsiteY1" fmla="*/ 1577047 h 1790207"/>
                  <a:gd name="connsiteX2" fmla="*/ 1308517 w 1316476"/>
                  <a:gd name="connsiteY2" fmla="*/ 1615594 h 1790207"/>
                  <a:gd name="connsiteX3" fmla="*/ 871171 w 1316476"/>
                  <a:gd name="connsiteY3" fmla="*/ 1790207 h 1790207"/>
                  <a:gd name="connsiteX4" fmla="*/ 428731 w 1316476"/>
                  <a:gd name="connsiteY4" fmla="*/ 1538208 h 1790207"/>
                  <a:gd name="connsiteX5" fmla="*/ 434703 w 1316476"/>
                  <a:gd name="connsiteY5" fmla="*/ 1447435 h 1790207"/>
                  <a:gd name="connsiteX6" fmla="*/ 366626 w 1316476"/>
                  <a:gd name="connsiteY6" fmla="*/ 1159761 h 1790207"/>
                  <a:gd name="connsiteX7" fmla="*/ 77033 w 1316476"/>
                  <a:gd name="connsiteY7" fmla="*/ 834886 h 1790207"/>
                  <a:gd name="connsiteX8" fmla="*/ 0 w 1316476"/>
                  <a:gd name="connsiteY8" fmla="*/ 797736 h 1790207"/>
                  <a:gd name="connsiteX9" fmla="*/ 379468 w 1316476"/>
                  <a:gd name="connsiteY9" fmla="*/ 495125 h 1790207"/>
                  <a:gd name="connsiteX10" fmla="*/ 376417 w 1316476"/>
                  <a:gd name="connsiteY10" fmla="*/ 491299 h 1790207"/>
                  <a:gd name="connsiteX11" fmla="*/ 380338 w 1316476"/>
                  <a:gd name="connsiteY11" fmla="*/ 491299 h 1790207"/>
                  <a:gd name="connsiteX12" fmla="*/ 380338 w 1316476"/>
                  <a:gd name="connsiteY12" fmla="*/ 0 h 1790207"/>
                  <a:gd name="connsiteX13" fmla="*/ 397283 w 1316476"/>
                  <a:gd name="connsiteY13" fmla="*/ 7194 h 1790207"/>
                  <a:gd name="connsiteX14" fmla="*/ 1167019 w 1316476"/>
                  <a:gd name="connsiteY14" fmla="*/ 791149 h 179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6476" h="1790207">
                    <a:moveTo>
                      <a:pt x="1167019" y="791149"/>
                    </a:moveTo>
                    <a:cubicBezTo>
                      <a:pt x="1284384" y="1045990"/>
                      <a:pt x="1330244" y="1315483"/>
                      <a:pt x="1312943" y="1577047"/>
                    </a:cubicBezTo>
                    <a:lnTo>
                      <a:pt x="1308517" y="1615594"/>
                    </a:lnTo>
                    <a:lnTo>
                      <a:pt x="871171" y="1790207"/>
                    </a:lnTo>
                    <a:lnTo>
                      <a:pt x="428731" y="1538208"/>
                    </a:lnTo>
                    <a:lnTo>
                      <a:pt x="434703" y="1447435"/>
                    </a:lnTo>
                    <a:cubicBezTo>
                      <a:pt x="431663" y="1350779"/>
                      <a:pt x="409623" y="1253123"/>
                      <a:pt x="366626" y="1159761"/>
                    </a:cubicBezTo>
                    <a:cubicBezTo>
                      <a:pt x="302130" y="1019719"/>
                      <a:pt x="199642" y="909227"/>
                      <a:pt x="77033" y="834886"/>
                    </a:cubicBezTo>
                    <a:lnTo>
                      <a:pt x="0" y="797736"/>
                    </a:lnTo>
                    <a:lnTo>
                      <a:pt x="379468" y="495125"/>
                    </a:lnTo>
                    <a:lnTo>
                      <a:pt x="376417" y="491299"/>
                    </a:lnTo>
                    <a:lnTo>
                      <a:pt x="380338" y="491299"/>
                    </a:lnTo>
                    <a:lnTo>
                      <a:pt x="380338" y="0"/>
                    </a:lnTo>
                    <a:lnTo>
                      <a:pt x="397283" y="7194"/>
                    </a:lnTo>
                    <a:cubicBezTo>
                      <a:pt x="725473" y="165425"/>
                      <a:pt x="1002709" y="434372"/>
                      <a:pt x="1167019" y="791149"/>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p>
            </p:txBody>
          </p:sp>
          <p:sp>
            <p:nvSpPr>
              <p:cNvPr id="54" name="Freeform 53">
                <a:extLst>
                  <a:ext uri="{FF2B5EF4-FFF2-40B4-BE49-F238E27FC236}">
                    <a16:creationId xmlns:a16="http://schemas.microsoft.com/office/drawing/2014/main" id="{9B1A139B-C196-8C40-ABED-5BBBE7B3A81F}"/>
                  </a:ext>
                </a:extLst>
              </p:cNvPr>
              <p:cNvSpPr/>
              <p:nvPr/>
            </p:nvSpPr>
            <p:spPr>
              <a:xfrm rot="17683681">
                <a:off x="14917331" y="2315121"/>
                <a:ext cx="1508277" cy="1444617"/>
              </a:xfrm>
              <a:custGeom>
                <a:avLst/>
                <a:gdLst>
                  <a:gd name="connsiteX0" fmla="*/ 1508277 w 1508277"/>
                  <a:gd name="connsiteY0" fmla="*/ 80340 h 1444617"/>
                  <a:gd name="connsiteX1" fmla="*/ 1503040 w 1508277"/>
                  <a:gd name="connsiteY1" fmla="*/ 125933 h 1444617"/>
                  <a:gd name="connsiteX2" fmla="*/ 578457 w 1508277"/>
                  <a:gd name="connsiteY2" fmla="*/ 1340827 h 1444617"/>
                  <a:gd name="connsiteX3" fmla="*/ 423976 w 1508277"/>
                  <a:gd name="connsiteY3" fmla="*/ 1402732 h 1444617"/>
                  <a:gd name="connsiteX4" fmla="*/ 278389 w 1508277"/>
                  <a:gd name="connsiteY4" fmla="*/ 1444617 h 1444617"/>
                  <a:gd name="connsiteX5" fmla="*/ 0 w 1508277"/>
                  <a:gd name="connsiteY5" fmla="*/ 1083984 h 1444617"/>
                  <a:gd name="connsiteX6" fmla="*/ 125213 w 1508277"/>
                  <a:gd name="connsiteY6" fmla="*/ 572778 h 1444617"/>
                  <a:gd name="connsiteX7" fmla="*/ 139100 w 1508277"/>
                  <a:gd name="connsiteY7" fmla="*/ 568783 h 1444617"/>
                  <a:gd name="connsiteX8" fmla="*/ 209843 w 1508277"/>
                  <a:gd name="connsiteY8" fmla="*/ 540433 h 1444617"/>
                  <a:gd name="connsiteX9" fmla="*/ 596766 w 1508277"/>
                  <a:gd name="connsiteY9" fmla="*/ 122184 h 1444617"/>
                  <a:gd name="connsiteX10" fmla="*/ 629043 w 1508277"/>
                  <a:gd name="connsiteY10" fmla="*/ 0 h 1444617"/>
                  <a:gd name="connsiteX11" fmla="*/ 1073339 w 1508277"/>
                  <a:gd name="connsiteY11" fmla="*/ 253056 h 1444617"/>
                  <a:gd name="connsiteX12" fmla="*/ 1075761 w 1508277"/>
                  <a:gd name="connsiteY12" fmla="*/ 248804 h 1444617"/>
                  <a:gd name="connsiteX13" fmla="*/ 1077215 w 1508277"/>
                  <a:gd name="connsiteY13" fmla="*/ 252445 h 1444617"/>
                  <a:gd name="connsiteX14" fmla="*/ 1508277 w 1508277"/>
                  <a:gd name="connsiteY14" fmla="*/ 80340 h 144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8277" h="1444617">
                    <a:moveTo>
                      <a:pt x="1508277" y="80340"/>
                    </a:moveTo>
                    <a:lnTo>
                      <a:pt x="1503040" y="125933"/>
                    </a:lnTo>
                    <a:cubicBezTo>
                      <a:pt x="1418577" y="640910"/>
                      <a:pt x="1088138" y="1106098"/>
                      <a:pt x="578457" y="1340827"/>
                    </a:cubicBezTo>
                    <a:cubicBezTo>
                      <a:pt x="527489" y="1364300"/>
                      <a:pt x="475935" y="1384913"/>
                      <a:pt x="423976" y="1402732"/>
                    </a:cubicBezTo>
                    <a:lnTo>
                      <a:pt x="278389" y="1444617"/>
                    </a:lnTo>
                    <a:lnTo>
                      <a:pt x="0" y="1083984"/>
                    </a:lnTo>
                    <a:lnTo>
                      <a:pt x="125213" y="572778"/>
                    </a:lnTo>
                    <a:lnTo>
                      <a:pt x="139100" y="568783"/>
                    </a:lnTo>
                    <a:cubicBezTo>
                      <a:pt x="162894" y="560622"/>
                      <a:pt x="186503" y="551183"/>
                      <a:pt x="209843" y="540433"/>
                    </a:cubicBezTo>
                    <a:cubicBezTo>
                      <a:pt x="396566" y="454440"/>
                      <a:pt x="530756" y="300903"/>
                      <a:pt x="596766" y="122184"/>
                    </a:cubicBezTo>
                    <a:lnTo>
                      <a:pt x="629043" y="0"/>
                    </a:lnTo>
                    <a:lnTo>
                      <a:pt x="1073339" y="253056"/>
                    </a:lnTo>
                    <a:lnTo>
                      <a:pt x="1075761" y="248804"/>
                    </a:lnTo>
                    <a:lnTo>
                      <a:pt x="1077215" y="252445"/>
                    </a:lnTo>
                    <a:lnTo>
                      <a:pt x="1508277" y="8034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p>
            </p:txBody>
          </p:sp>
          <p:sp>
            <p:nvSpPr>
              <p:cNvPr id="56" name="Freeform 55">
                <a:extLst>
                  <a:ext uri="{FF2B5EF4-FFF2-40B4-BE49-F238E27FC236}">
                    <a16:creationId xmlns:a16="http://schemas.microsoft.com/office/drawing/2014/main" id="{590A075A-9250-E54E-A17D-16CF6BAACDCF}"/>
                  </a:ext>
                </a:extLst>
              </p:cNvPr>
              <p:cNvSpPr/>
              <p:nvPr/>
            </p:nvSpPr>
            <p:spPr>
              <a:xfrm rot="17683681">
                <a:off x="12554258" y="2698327"/>
                <a:ext cx="1839232" cy="1148832"/>
              </a:xfrm>
              <a:custGeom>
                <a:avLst/>
                <a:gdLst>
                  <a:gd name="connsiteX0" fmla="*/ 1839232 w 1839232"/>
                  <a:gd name="connsiteY0" fmla="*/ 127897 h 1148832"/>
                  <a:gd name="connsiteX1" fmla="*/ 1839232 w 1839232"/>
                  <a:gd name="connsiteY1" fmla="*/ 618709 h 1148832"/>
                  <a:gd name="connsiteX2" fmla="*/ 1456494 w 1839232"/>
                  <a:gd name="connsiteY2" fmla="*/ 923927 h 1148832"/>
                  <a:gd name="connsiteX3" fmla="*/ 1332677 w 1839232"/>
                  <a:gd name="connsiteY3" fmla="*/ 891219 h 1148832"/>
                  <a:gd name="connsiteX4" fmla="*/ 901434 w 1839232"/>
                  <a:gd name="connsiteY4" fmla="*/ 949850 h 1148832"/>
                  <a:gd name="connsiteX5" fmla="*/ 662705 w 1839232"/>
                  <a:gd name="connsiteY5" fmla="*/ 1124203 h 1148832"/>
                  <a:gd name="connsiteX6" fmla="*/ 644294 w 1839232"/>
                  <a:gd name="connsiteY6" fmla="*/ 1148832 h 1148832"/>
                  <a:gd name="connsiteX7" fmla="*/ 461025 w 1839232"/>
                  <a:gd name="connsiteY7" fmla="*/ 685791 h 1148832"/>
                  <a:gd name="connsiteX8" fmla="*/ 456475 w 1839232"/>
                  <a:gd name="connsiteY8" fmla="*/ 687591 h 1148832"/>
                  <a:gd name="connsiteX9" fmla="*/ 457620 w 1839232"/>
                  <a:gd name="connsiteY9" fmla="*/ 683841 h 1148832"/>
                  <a:gd name="connsiteX10" fmla="*/ 0 w 1839232"/>
                  <a:gd name="connsiteY10" fmla="*/ 544129 h 1148832"/>
                  <a:gd name="connsiteX11" fmla="*/ 11511 w 1839232"/>
                  <a:gd name="connsiteY11" fmla="*/ 530191 h 1148832"/>
                  <a:gd name="connsiteX12" fmla="*/ 532820 w 1839232"/>
                  <a:gd name="connsiteY12" fmla="*/ 149458 h 1148832"/>
                  <a:gd name="connsiteX13" fmla="*/ 1776091 w 1839232"/>
                  <a:gd name="connsiteY13" fmla="*/ 101088 h 1148832"/>
                  <a:gd name="connsiteX14" fmla="*/ 1839232 w 1839232"/>
                  <a:gd name="connsiteY14" fmla="*/ 127897 h 114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39232" h="1148832">
                    <a:moveTo>
                      <a:pt x="1839232" y="127897"/>
                    </a:moveTo>
                    <a:lnTo>
                      <a:pt x="1839232" y="618709"/>
                    </a:lnTo>
                    <a:lnTo>
                      <a:pt x="1456494" y="923927"/>
                    </a:lnTo>
                    <a:lnTo>
                      <a:pt x="1332677" y="891219"/>
                    </a:lnTo>
                    <a:cubicBezTo>
                      <a:pt x="1191181" y="868011"/>
                      <a:pt x="1041476" y="885355"/>
                      <a:pt x="901434" y="949850"/>
                    </a:cubicBezTo>
                    <a:cubicBezTo>
                      <a:pt x="808072" y="992847"/>
                      <a:pt x="727844" y="1052729"/>
                      <a:pt x="662705" y="1124203"/>
                    </a:cubicBezTo>
                    <a:lnTo>
                      <a:pt x="644294" y="1148832"/>
                    </a:lnTo>
                    <a:lnTo>
                      <a:pt x="461025" y="685791"/>
                    </a:lnTo>
                    <a:lnTo>
                      <a:pt x="456475" y="687591"/>
                    </a:lnTo>
                    <a:lnTo>
                      <a:pt x="457620" y="683841"/>
                    </a:lnTo>
                    <a:lnTo>
                      <a:pt x="0" y="544129"/>
                    </a:lnTo>
                    <a:lnTo>
                      <a:pt x="11511" y="530191"/>
                    </a:lnTo>
                    <a:cubicBezTo>
                      <a:pt x="153754" y="374115"/>
                      <a:pt x="328948" y="243350"/>
                      <a:pt x="532820" y="149458"/>
                    </a:cubicBezTo>
                    <a:cubicBezTo>
                      <a:pt x="940565" y="-38325"/>
                      <a:pt x="1385823" y="-43060"/>
                      <a:pt x="1776091" y="101088"/>
                    </a:cubicBezTo>
                    <a:lnTo>
                      <a:pt x="1839232" y="12789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p>
            </p:txBody>
          </p:sp>
          <p:sp>
            <p:nvSpPr>
              <p:cNvPr id="57" name="Freeform 56">
                <a:extLst>
                  <a:ext uri="{FF2B5EF4-FFF2-40B4-BE49-F238E27FC236}">
                    <a16:creationId xmlns:a16="http://schemas.microsoft.com/office/drawing/2014/main" id="{DA8902FD-6ABA-FA46-9F9E-96EDFD594477}"/>
                  </a:ext>
                </a:extLst>
              </p:cNvPr>
              <p:cNvSpPr/>
              <p:nvPr/>
            </p:nvSpPr>
            <p:spPr>
              <a:xfrm rot="17683681">
                <a:off x="14425884" y="3766249"/>
                <a:ext cx="1682482" cy="1187885"/>
              </a:xfrm>
              <a:custGeom>
                <a:avLst/>
                <a:gdLst>
                  <a:gd name="connsiteX0" fmla="*/ 1528994 w 1682482"/>
                  <a:gd name="connsiteY0" fmla="*/ 288618 h 1187885"/>
                  <a:gd name="connsiteX1" fmla="*/ 1404937 w 1682482"/>
                  <a:gd name="connsiteY1" fmla="*/ 795100 h 1187885"/>
                  <a:gd name="connsiteX2" fmla="*/ 1409690 w 1682482"/>
                  <a:gd name="connsiteY2" fmla="*/ 796264 h 1187885"/>
                  <a:gd name="connsiteX3" fmla="*/ 1406587 w 1682482"/>
                  <a:gd name="connsiteY3" fmla="*/ 798660 h 1187885"/>
                  <a:gd name="connsiteX4" fmla="*/ 1682482 w 1682482"/>
                  <a:gd name="connsiteY4" fmla="*/ 1156064 h 1187885"/>
                  <a:gd name="connsiteX5" fmla="*/ 1582427 w 1682482"/>
                  <a:gd name="connsiteY5" fmla="*/ 1174262 h 1187885"/>
                  <a:gd name="connsiteX6" fmla="*/ 62537 w 1682482"/>
                  <a:gd name="connsiteY6" fmla="*/ 525642 h 1187885"/>
                  <a:gd name="connsiteX7" fmla="*/ 0 w 1682482"/>
                  <a:gd name="connsiteY7" fmla="*/ 430818 h 1187885"/>
                  <a:gd name="connsiteX8" fmla="*/ 261550 w 1682482"/>
                  <a:gd name="connsiteY8" fmla="*/ 41575 h 1187885"/>
                  <a:gd name="connsiteX9" fmla="*/ 770263 w 1682482"/>
                  <a:gd name="connsiteY9" fmla="*/ 0 h 1187885"/>
                  <a:gd name="connsiteX10" fmla="*/ 772380 w 1682482"/>
                  <a:gd name="connsiteY10" fmla="*/ 3210 h 1187885"/>
                  <a:gd name="connsiteX11" fmla="*/ 1395801 w 1682482"/>
                  <a:gd name="connsiteY11" fmla="*/ 306112 h 1187885"/>
                  <a:gd name="connsiteX12" fmla="*/ 1528994 w 1682482"/>
                  <a:gd name="connsiteY12" fmla="*/ 288618 h 11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2482" h="1187885">
                    <a:moveTo>
                      <a:pt x="1528994" y="288618"/>
                    </a:moveTo>
                    <a:lnTo>
                      <a:pt x="1404937" y="795100"/>
                    </a:lnTo>
                    <a:lnTo>
                      <a:pt x="1409690" y="796264"/>
                    </a:lnTo>
                    <a:lnTo>
                      <a:pt x="1406587" y="798660"/>
                    </a:lnTo>
                    <a:lnTo>
                      <a:pt x="1682482" y="1156064"/>
                    </a:lnTo>
                    <a:lnTo>
                      <a:pt x="1582427" y="1174262"/>
                    </a:lnTo>
                    <a:cubicBezTo>
                      <a:pt x="1000980" y="1250302"/>
                      <a:pt x="414192" y="1004489"/>
                      <a:pt x="62537" y="525642"/>
                    </a:cubicBezTo>
                    <a:lnTo>
                      <a:pt x="0" y="430818"/>
                    </a:lnTo>
                    <a:lnTo>
                      <a:pt x="261550" y="41575"/>
                    </a:lnTo>
                    <a:lnTo>
                      <a:pt x="770263" y="0"/>
                    </a:lnTo>
                    <a:lnTo>
                      <a:pt x="772380" y="3210"/>
                    </a:lnTo>
                    <a:cubicBezTo>
                      <a:pt x="918777" y="202558"/>
                      <a:pt x="1154163" y="313712"/>
                      <a:pt x="1395801" y="306112"/>
                    </a:cubicBezTo>
                    <a:lnTo>
                      <a:pt x="1528994" y="288618"/>
                    </a:lnTo>
                    <a:close/>
                  </a:path>
                </a:pathLst>
              </a:custGeom>
              <a:solidFill>
                <a:srgbClr val="73C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p>
            </p:txBody>
          </p:sp>
          <p:sp>
            <p:nvSpPr>
              <p:cNvPr id="58" name="Freeform 57">
                <a:extLst>
                  <a:ext uri="{FF2B5EF4-FFF2-40B4-BE49-F238E27FC236}">
                    <a16:creationId xmlns:a16="http://schemas.microsoft.com/office/drawing/2014/main" id="{AEB957F5-63D7-E946-A3D6-EFC4D75A47AC}"/>
                  </a:ext>
                </a:extLst>
              </p:cNvPr>
              <p:cNvSpPr/>
              <p:nvPr/>
            </p:nvSpPr>
            <p:spPr>
              <a:xfrm rot="17683681">
                <a:off x="13477412" y="3498139"/>
                <a:ext cx="1012827" cy="1838553"/>
              </a:xfrm>
              <a:custGeom>
                <a:avLst/>
                <a:gdLst>
                  <a:gd name="connsiteX0" fmla="*/ 826011 w 1012827"/>
                  <a:gd name="connsiteY0" fmla="*/ 139405 h 1838553"/>
                  <a:gd name="connsiteX1" fmla="*/ 1012827 w 1012827"/>
                  <a:gd name="connsiteY1" fmla="*/ 611410 h 1838553"/>
                  <a:gd name="connsiteX2" fmla="*/ 989747 w 1012827"/>
                  <a:gd name="connsiteY2" fmla="*/ 642285 h 1838553"/>
                  <a:gd name="connsiteX3" fmla="*/ 949850 w 1012827"/>
                  <a:gd name="connsiteY3" fmla="*/ 1340284 h 1838553"/>
                  <a:gd name="connsiteX4" fmla="*/ 984520 w 1012827"/>
                  <a:gd name="connsiteY4" fmla="*/ 1406550 h 1838553"/>
                  <a:gd name="connsiteX5" fmla="*/ 480972 w 1012827"/>
                  <a:gd name="connsiteY5" fmla="*/ 1447702 h 1838553"/>
                  <a:gd name="connsiteX6" fmla="*/ 481371 w 1012827"/>
                  <a:gd name="connsiteY6" fmla="*/ 1452579 h 1838553"/>
                  <a:gd name="connsiteX7" fmla="*/ 478116 w 1012827"/>
                  <a:gd name="connsiteY7" fmla="*/ 1450392 h 1838553"/>
                  <a:gd name="connsiteX8" fmla="*/ 217294 w 1012827"/>
                  <a:gd name="connsiteY8" fmla="*/ 1838553 h 1838553"/>
                  <a:gd name="connsiteX9" fmla="*/ 149458 w 1012827"/>
                  <a:gd name="connsiteY9" fmla="*/ 1708899 h 1838553"/>
                  <a:gd name="connsiteX10" fmla="*/ 324262 w 1012827"/>
                  <a:gd name="connsiteY10" fmla="*/ 54654 h 1838553"/>
                  <a:gd name="connsiteX11" fmla="*/ 369397 w 1012827"/>
                  <a:gd name="connsiteY11" fmla="*/ 0 h 1838553"/>
                  <a:gd name="connsiteX12" fmla="*/ 826011 w 1012827"/>
                  <a:gd name="connsiteY12" fmla="*/ 139405 h 183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827" h="1838553">
                    <a:moveTo>
                      <a:pt x="826011" y="139405"/>
                    </a:moveTo>
                    <a:lnTo>
                      <a:pt x="1012827" y="611410"/>
                    </a:lnTo>
                    <a:lnTo>
                      <a:pt x="989747" y="642285"/>
                    </a:lnTo>
                    <a:cubicBezTo>
                      <a:pt x="865843" y="846635"/>
                      <a:pt x="842358" y="1106881"/>
                      <a:pt x="949850" y="1340284"/>
                    </a:cubicBezTo>
                    <a:lnTo>
                      <a:pt x="984520" y="1406550"/>
                    </a:lnTo>
                    <a:lnTo>
                      <a:pt x="480972" y="1447702"/>
                    </a:lnTo>
                    <a:lnTo>
                      <a:pt x="481371" y="1452579"/>
                    </a:lnTo>
                    <a:lnTo>
                      <a:pt x="478116" y="1450392"/>
                    </a:lnTo>
                    <a:lnTo>
                      <a:pt x="217294" y="1838553"/>
                    </a:lnTo>
                    <a:lnTo>
                      <a:pt x="149458" y="1708899"/>
                    </a:lnTo>
                    <a:cubicBezTo>
                      <a:pt x="-108744" y="1148250"/>
                      <a:pt x="-20870" y="516677"/>
                      <a:pt x="324262" y="54654"/>
                    </a:cubicBezTo>
                    <a:lnTo>
                      <a:pt x="369397" y="0"/>
                    </a:lnTo>
                    <a:lnTo>
                      <a:pt x="826011" y="139405"/>
                    </a:lnTo>
                    <a:close/>
                  </a:path>
                </a:pathLst>
              </a:custGeom>
              <a:solidFill>
                <a:srgbClr val="4CC1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p>
            </p:txBody>
          </p:sp>
        </p:grpSp>
      </p:grpSp>
      <p:grpSp>
        <p:nvGrpSpPr>
          <p:cNvPr id="31" name="Group 30">
            <a:extLst>
              <a:ext uri="{FF2B5EF4-FFF2-40B4-BE49-F238E27FC236}">
                <a16:creationId xmlns:a16="http://schemas.microsoft.com/office/drawing/2014/main" id="{714F80AE-334A-5A4B-8955-D2D35752C316}"/>
              </a:ext>
            </a:extLst>
          </p:cNvPr>
          <p:cNvGrpSpPr/>
          <p:nvPr/>
        </p:nvGrpSpPr>
        <p:grpSpPr>
          <a:xfrm>
            <a:off x="6320969" y="1567325"/>
            <a:ext cx="4890140" cy="69812"/>
            <a:chOff x="4347027" y="2188242"/>
            <a:chExt cx="5380555" cy="69830"/>
          </a:xfrm>
          <a:solidFill>
            <a:schemeClr val="bg1">
              <a:lumMod val="85000"/>
            </a:schemeClr>
          </a:solidFill>
        </p:grpSpPr>
        <p:sp>
          <p:nvSpPr>
            <p:cNvPr id="32" name="Freeform 31">
              <a:extLst>
                <a:ext uri="{FF2B5EF4-FFF2-40B4-BE49-F238E27FC236}">
                  <a16:creationId xmlns:a16="http://schemas.microsoft.com/office/drawing/2014/main" id="{235389DD-4D52-1A48-8047-715D8518F694}"/>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33" name="Freeform 32">
              <a:extLst>
                <a:ext uri="{FF2B5EF4-FFF2-40B4-BE49-F238E27FC236}">
                  <a16:creationId xmlns:a16="http://schemas.microsoft.com/office/drawing/2014/main" id="{1DA4295B-F0E7-8B48-8F51-BC02393C27A4}"/>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34" name="Text Placeholder 42">
            <a:extLst>
              <a:ext uri="{FF2B5EF4-FFF2-40B4-BE49-F238E27FC236}">
                <a16:creationId xmlns:a16="http://schemas.microsoft.com/office/drawing/2014/main" id="{B52313C1-C534-BD49-A0D3-E2E055493C1D}"/>
              </a:ext>
            </a:extLst>
          </p:cNvPr>
          <p:cNvSpPr txBox="1">
            <a:spLocks/>
          </p:cNvSpPr>
          <p:nvPr/>
        </p:nvSpPr>
        <p:spPr>
          <a:xfrm>
            <a:off x="6366214" y="1786398"/>
            <a:ext cx="4418129" cy="1364963"/>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457063">
              <a:buFont typeface="Arial" panose="020B0604020202020204" pitchFamily="34" charset="0"/>
              <a:buNone/>
            </a:pPr>
            <a:r>
              <a:rPr lang="en-US" b="1" dirty="0"/>
              <a:t>Deploy</a:t>
            </a:r>
          </a:p>
          <a:p>
            <a:pPr marL="12696" lvl="1" indent="0">
              <a:spcAft>
                <a:spcPts val="300"/>
              </a:spcAft>
              <a:buClr>
                <a:schemeClr val="accent1"/>
              </a:buClr>
              <a:buFont typeface="Arial" panose="020B0604020202020204" pitchFamily="34" charset="0"/>
              <a:buNone/>
            </a:pPr>
            <a:r>
              <a:rPr lang="en-US" sz="1400" b="1" dirty="0">
                <a:solidFill>
                  <a:srgbClr val="0073E6"/>
                </a:solidFill>
              </a:rPr>
              <a:t>StageNow</a:t>
            </a:r>
          </a:p>
          <a:p>
            <a:pPr marL="174625" lvl="1" indent="-161925">
              <a:lnSpc>
                <a:spcPct val="100000"/>
              </a:lnSpc>
              <a:spcBef>
                <a:spcPts val="300"/>
              </a:spcBef>
              <a:buClr>
                <a:srgbClr val="0073E6"/>
              </a:buClr>
              <a:buFont typeface="Arial" panose="020B0604020202020204" pitchFamily="34" charset="0"/>
              <a:buChar char="•"/>
            </a:pPr>
            <a:r>
              <a:rPr lang="en-US" sz="1200" dirty="0"/>
              <a:t>Stage thousands of devices with a scan of a barcode or a tap of an NFC tag</a:t>
            </a:r>
          </a:p>
        </p:txBody>
      </p:sp>
      <p:pic>
        <p:nvPicPr>
          <p:cNvPr id="37" name="Graphic 36">
            <a:extLst>
              <a:ext uri="{FF2B5EF4-FFF2-40B4-BE49-F238E27FC236}">
                <a16:creationId xmlns:a16="http://schemas.microsoft.com/office/drawing/2014/main" id="{AF12D3FA-5BB8-BE40-9696-7579B57DFE5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12624" y="1784261"/>
            <a:ext cx="268202" cy="263323"/>
          </a:xfrm>
          <a:prstGeom prst="rect">
            <a:avLst/>
          </a:prstGeom>
        </p:spPr>
      </p:pic>
      <p:grpSp>
        <p:nvGrpSpPr>
          <p:cNvPr id="42" name="Group 41">
            <a:extLst>
              <a:ext uri="{FF2B5EF4-FFF2-40B4-BE49-F238E27FC236}">
                <a16:creationId xmlns:a16="http://schemas.microsoft.com/office/drawing/2014/main" id="{8BDE4AE1-EA2E-FF4C-9976-1F08A55628C3}"/>
              </a:ext>
            </a:extLst>
          </p:cNvPr>
          <p:cNvGrpSpPr/>
          <p:nvPr/>
        </p:nvGrpSpPr>
        <p:grpSpPr>
          <a:xfrm>
            <a:off x="6320969" y="3099728"/>
            <a:ext cx="4890140" cy="69812"/>
            <a:chOff x="4347027" y="2188242"/>
            <a:chExt cx="5380555" cy="69830"/>
          </a:xfrm>
          <a:solidFill>
            <a:schemeClr val="bg1">
              <a:lumMod val="85000"/>
            </a:schemeClr>
          </a:solidFill>
        </p:grpSpPr>
        <p:sp>
          <p:nvSpPr>
            <p:cNvPr id="50" name="Freeform 49">
              <a:extLst>
                <a:ext uri="{FF2B5EF4-FFF2-40B4-BE49-F238E27FC236}">
                  <a16:creationId xmlns:a16="http://schemas.microsoft.com/office/drawing/2014/main" id="{FD97B5B9-9A11-F540-8201-79FBA2B3EA48}"/>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59" name="Freeform 58">
              <a:extLst>
                <a:ext uri="{FF2B5EF4-FFF2-40B4-BE49-F238E27FC236}">
                  <a16:creationId xmlns:a16="http://schemas.microsoft.com/office/drawing/2014/main" id="{11BEBE45-D39A-D543-AA9C-E1925496484D}"/>
                </a:ext>
              </a:extLst>
            </p:cNvPr>
            <p:cNvSpPr>
              <a:spLocks noChangeAspect="1" noChangeArrowheads="1"/>
            </p:cNvSpPr>
            <p:nvPr/>
          </p:nvSpPr>
          <p:spPr bwMode="auto">
            <a:xfrm flipV="1">
              <a:off x="6226078"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grp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60" name="Text Placeholder 42">
            <a:extLst>
              <a:ext uri="{FF2B5EF4-FFF2-40B4-BE49-F238E27FC236}">
                <a16:creationId xmlns:a16="http://schemas.microsoft.com/office/drawing/2014/main" id="{7EC63714-707C-D047-9637-1D50DC77CE08}"/>
              </a:ext>
            </a:extLst>
          </p:cNvPr>
          <p:cNvSpPr txBox="1">
            <a:spLocks/>
          </p:cNvSpPr>
          <p:nvPr/>
        </p:nvSpPr>
        <p:spPr>
          <a:xfrm>
            <a:off x="6366214" y="3418656"/>
            <a:ext cx="4921539" cy="304168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411040">
              <a:buNone/>
            </a:pPr>
            <a:r>
              <a:rPr lang="en-US" b="1" dirty="0"/>
              <a:t> Manage</a:t>
            </a:r>
          </a:p>
          <a:p>
            <a:pPr marL="12696" lvl="1" indent="0">
              <a:buClr>
                <a:schemeClr val="accent1"/>
              </a:buClr>
              <a:buNone/>
            </a:pPr>
            <a:r>
              <a:rPr lang="en-US" sz="1400" b="1" dirty="0">
                <a:solidFill>
                  <a:srgbClr val="0073E6"/>
                </a:solidFill>
              </a:rPr>
              <a:t>Device Diagnostics</a:t>
            </a:r>
          </a:p>
          <a:p>
            <a:pPr marL="174625" lvl="1" indent="-161925">
              <a:spcBef>
                <a:spcPts val="300"/>
              </a:spcBef>
              <a:buClr>
                <a:srgbClr val="0073E6"/>
              </a:buClr>
              <a:buFont typeface="Arial" panose="020B0604020202020204" pitchFamily="34" charset="0"/>
              <a:buChar char="•"/>
            </a:pPr>
            <a:r>
              <a:rPr lang="en-US" sz="1200" dirty="0"/>
              <a:t>Test major systems and help eliminate costly, unnecessary repair </a:t>
            </a:r>
            <a:br>
              <a:rPr lang="en-US" sz="1200" dirty="0"/>
            </a:br>
            <a:r>
              <a:rPr lang="en-US" sz="1200" dirty="0"/>
              <a:t>depot trips</a:t>
            </a:r>
          </a:p>
          <a:p>
            <a:pPr marL="12696" lvl="1" indent="0">
              <a:buClr>
                <a:schemeClr val="accent1"/>
              </a:buClr>
              <a:buNone/>
            </a:pPr>
            <a:r>
              <a:rPr lang="en-US" sz="1400" b="1" dirty="0">
                <a:solidFill>
                  <a:srgbClr val="0073E6"/>
                </a:solidFill>
              </a:rPr>
              <a:t>Mobility Extensions (Mx)</a:t>
            </a:r>
          </a:p>
          <a:p>
            <a:pPr marL="174625" lvl="1" indent="-161925">
              <a:spcBef>
                <a:spcPts val="300"/>
              </a:spcBef>
              <a:buClr>
                <a:srgbClr val="0073E6"/>
              </a:buClr>
              <a:buFont typeface="Arial" panose="020B0604020202020204" pitchFamily="34" charset="0"/>
              <a:buChar char="•"/>
            </a:pPr>
            <a:r>
              <a:rPr lang="en-US" sz="1200" dirty="0"/>
              <a:t>Add extra layers of features and services crucial to protecting business data and network access</a:t>
            </a:r>
          </a:p>
          <a:p>
            <a:pPr marL="12696" lvl="1" indent="0">
              <a:buClr>
                <a:schemeClr val="accent1"/>
              </a:buClr>
              <a:buNone/>
            </a:pPr>
            <a:r>
              <a:rPr lang="en-US" sz="1400" b="1" dirty="0">
                <a:solidFill>
                  <a:srgbClr val="0073E6"/>
                </a:solidFill>
              </a:rPr>
              <a:t>Wireless </a:t>
            </a:r>
          </a:p>
          <a:p>
            <a:pPr marL="174625" lvl="1" indent="-161925">
              <a:spcBef>
                <a:spcPts val="300"/>
              </a:spcBef>
              <a:buClr>
                <a:srgbClr val="0073E6"/>
              </a:buClr>
              <a:buFont typeface="Arial" panose="020B0604020202020204" pitchFamily="34" charset="0"/>
              <a:buChar char="•"/>
            </a:pPr>
            <a:r>
              <a:rPr lang="en-US" sz="1200" dirty="0"/>
              <a:t>Ensure a dependable and superior Wi-Fi experience</a:t>
            </a:r>
          </a:p>
        </p:txBody>
      </p:sp>
      <p:pic>
        <p:nvPicPr>
          <p:cNvPr id="61" name="Graphic 60">
            <a:extLst>
              <a:ext uri="{FF2B5EF4-FFF2-40B4-BE49-F238E27FC236}">
                <a16:creationId xmlns:a16="http://schemas.microsoft.com/office/drawing/2014/main" id="{3B5E9798-6BF8-CA4E-8E20-144AEEE520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751588">
            <a:off x="6387041" y="3391336"/>
            <a:ext cx="320040" cy="320040"/>
          </a:xfrm>
          <a:prstGeom prst="rect">
            <a:avLst/>
          </a:prstGeom>
        </p:spPr>
      </p:pic>
    </p:spTree>
    <p:extLst>
      <p:ext uri="{BB962C8B-B14F-4D97-AF65-F5344CB8AC3E}">
        <p14:creationId xmlns:p14="http://schemas.microsoft.com/office/powerpoint/2010/main" val="132726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E14C2-6889-E543-AB25-1284D4D78143}"/>
              </a:ext>
            </a:extLst>
          </p:cNvPr>
          <p:cNvPicPr>
            <a:picLocks/>
          </p:cNvPicPr>
          <p:nvPr/>
        </p:nvPicPr>
        <p:blipFill>
          <a:blip r:embed="rId3"/>
          <a:stretch>
            <a:fillRect/>
          </a:stretch>
        </p:blipFill>
        <p:spPr>
          <a:xfrm>
            <a:off x="-9692" y="-9693"/>
            <a:ext cx="12207240" cy="7004295"/>
          </a:xfrm>
          <a:prstGeom prst="rect">
            <a:avLst/>
          </a:prstGeom>
        </p:spPr>
      </p:pic>
      <p:sp>
        <p:nvSpPr>
          <p:cNvPr id="7" name="AutoShape 4">
            <a:extLst>
              <a:ext uri="{FF2B5EF4-FFF2-40B4-BE49-F238E27FC236}">
                <a16:creationId xmlns:a16="http://schemas.microsoft.com/office/drawing/2014/main" id="{9AF0EC27-AD2C-E14B-B457-5E5A3DC0B3FF}"/>
              </a:ext>
            </a:extLst>
          </p:cNvPr>
          <p:cNvSpPr>
            <a:spLocks noChangeAspect="1" noChangeArrowheads="1"/>
          </p:cNvSpPr>
          <p:nvPr/>
        </p:nvSpPr>
        <p:spPr bwMode="auto">
          <a:xfrm>
            <a:off x="1589" y="778197"/>
            <a:ext cx="10759381" cy="6232156"/>
          </a:xfrm>
          <a:prstGeom prst="rtTriangle">
            <a:avLst/>
          </a:pr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8" name="AutoShape 4">
            <a:extLst>
              <a:ext uri="{FF2B5EF4-FFF2-40B4-BE49-F238E27FC236}">
                <a16:creationId xmlns:a16="http://schemas.microsoft.com/office/drawing/2014/main" id="{E4B79AF6-3DF9-4A4A-99D3-5EB76464D32D}"/>
              </a:ext>
            </a:extLst>
          </p:cNvPr>
          <p:cNvSpPr>
            <a:spLocks noChangeAspect="1" noChangeArrowheads="1"/>
          </p:cNvSpPr>
          <p:nvPr/>
        </p:nvSpPr>
        <p:spPr bwMode="auto">
          <a:xfrm flipH="1">
            <a:off x="6325241" y="3613069"/>
            <a:ext cx="5865172"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Text Placeholder 4">
            <a:extLst>
              <a:ext uri="{FF2B5EF4-FFF2-40B4-BE49-F238E27FC236}">
                <a16:creationId xmlns:a16="http://schemas.microsoft.com/office/drawing/2014/main" id="{DBF6418B-4C46-AE4D-B75B-853579CCCC70}"/>
              </a:ext>
            </a:extLst>
          </p:cNvPr>
          <p:cNvSpPr>
            <a:spLocks noGrp="1"/>
          </p:cNvSpPr>
          <p:nvPr>
            <p:ph type="body" sz="quarter" idx="11"/>
          </p:nvPr>
        </p:nvSpPr>
        <p:spPr/>
        <p:txBody>
          <a:bodyPr/>
          <a:lstStyle/>
          <a:p>
            <a:r>
              <a:rPr lang="en-US" dirty="0">
                <a:solidFill>
                  <a:schemeClr val="tx1"/>
                </a:solidFill>
              </a:rPr>
              <a:t>Zebra Services</a:t>
            </a:r>
          </a:p>
        </p:txBody>
      </p:sp>
    </p:spTree>
    <p:extLst>
      <p:ext uri="{BB962C8B-B14F-4D97-AF65-F5344CB8AC3E}">
        <p14:creationId xmlns:p14="http://schemas.microsoft.com/office/powerpoint/2010/main" val="5248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a:spLocks noGrp="1"/>
          </p:cNvSpPr>
          <p:nvPr>
            <p:ph idx="4294967295"/>
          </p:nvPr>
        </p:nvSpPr>
        <p:spPr>
          <a:xfrm>
            <a:off x="576072" y="1667297"/>
            <a:ext cx="10309458" cy="717550"/>
          </a:xfrm>
        </p:spPr>
        <p:txBody>
          <a:bodyPr>
            <a:noAutofit/>
          </a:bodyPr>
          <a:lstStyle/>
          <a:p>
            <a:pPr marL="0" indent="0">
              <a:spcBef>
                <a:spcPts val="0"/>
              </a:spcBef>
              <a:buNone/>
            </a:pPr>
            <a:r>
              <a:rPr lang="en-US" sz="1400" spc="-10" dirty="0">
                <a:latin typeface="Arial" panose="020B0604020202020204" pitchFamily="34" charset="0"/>
                <a:cs typeface="Arial" panose="020B0604020202020204" pitchFamily="34" charset="0"/>
              </a:rPr>
              <a:t>You </a:t>
            </a:r>
            <a:r>
              <a:rPr lang="en-US" sz="1400" spc="-15" dirty="0">
                <a:latin typeface="Arial" panose="020B0604020202020204" pitchFamily="34" charset="0"/>
                <a:cs typeface="Arial" panose="020B0604020202020204" pitchFamily="34" charset="0"/>
              </a:rPr>
              <a:t>count </a:t>
            </a:r>
            <a:r>
              <a:rPr lang="en-US" sz="1400" spc="-25" dirty="0">
                <a:latin typeface="Arial" panose="020B0604020202020204" pitchFamily="34" charset="0"/>
                <a:cs typeface="Arial" panose="020B0604020202020204" pitchFamily="34" charset="0"/>
              </a:rPr>
              <a:t>on </a:t>
            </a:r>
            <a:r>
              <a:rPr lang="en-US" sz="1400" spc="-10" dirty="0">
                <a:latin typeface="Arial" panose="020B0604020202020204" pitchFamily="34" charset="0"/>
                <a:cs typeface="Arial" panose="020B0604020202020204" pitchFamily="34" charset="0"/>
              </a:rPr>
              <a:t>your </a:t>
            </a:r>
            <a:r>
              <a:rPr lang="en-US" sz="1400" spc="-5" dirty="0">
                <a:latin typeface="Arial" panose="020B0604020202020204" pitchFamily="34" charset="0"/>
                <a:cs typeface="Arial" panose="020B0604020202020204" pitchFamily="34" charset="0"/>
              </a:rPr>
              <a:t>wearable mobile computers in your most demanding environments and applications. </a:t>
            </a:r>
            <a:r>
              <a:rPr lang="en-US" sz="1400" dirty="0">
                <a:latin typeface="Arial" panose="020B0604020202020204" pitchFamily="34" charset="0"/>
                <a:cs typeface="Arial" panose="020B0604020202020204" pitchFamily="34" charset="0"/>
              </a:rPr>
              <a:t>Ensure predictable performance, support for critical operations and improved business outcomes while eliminating unbudgeted repair expenses. </a:t>
            </a:r>
            <a:endParaRPr lang="en-US" sz="1400" dirty="0">
              <a:solidFill>
                <a:prstClr val="black"/>
              </a:solidFill>
              <a:latin typeface="Arial" panose="020B0604020202020204" pitchFamily="34" charset="0"/>
              <a:cs typeface="Arial" panose="020B0604020202020204" pitchFamily="34" charset="0"/>
            </a:endParaRPr>
          </a:p>
        </p:txBody>
      </p:sp>
      <p:sp>
        <p:nvSpPr>
          <p:cNvPr id="65" name="Content Placeholder 2">
            <a:extLst>
              <a:ext uri="{FF2B5EF4-FFF2-40B4-BE49-F238E27FC236}">
                <a16:creationId xmlns:a16="http://schemas.microsoft.com/office/drawing/2014/main" id="{E7CA901C-760C-4169-97DA-4B602F684AA2}"/>
              </a:ext>
            </a:extLst>
          </p:cNvPr>
          <p:cNvSpPr txBox="1">
            <a:spLocks/>
          </p:cNvSpPr>
          <p:nvPr/>
        </p:nvSpPr>
        <p:spPr bwMode="auto">
          <a:xfrm>
            <a:off x="9418992" y="2263342"/>
            <a:ext cx="2706654" cy="4585679"/>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109505" indent="-109505" defTabSz="914126" eaLnBrk="1" hangingPunct="1">
              <a:spcBef>
                <a:spcPts val="300"/>
              </a:spcBef>
              <a:spcAft>
                <a:spcPts val="600"/>
              </a:spcAft>
              <a:defRPr/>
            </a:pPr>
            <a:r>
              <a:rPr lang="en-US" altLang="en-US" sz="2000" b="1" dirty="0">
                <a:solidFill>
                  <a:srgbClr val="0073E6"/>
                </a:solidFill>
              </a:rPr>
              <a:t>BENEFITS</a:t>
            </a:r>
          </a:p>
          <a:p>
            <a:pPr marL="174521" marR="550050" indent="-161827" defTabSz="914126">
              <a:lnSpc>
                <a:spcPct val="101899"/>
              </a:lnSpc>
              <a:spcAft>
                <a:spcPts val="600"/>
              </a:spcAft>
              <a:buClr>
                <a:srgbClr val="BFBFBF"/>
              </a:buClr>
              <a:buFontTx/>
              <a:buChar char="•"/>
              <a:defRPr/>
            </a:pPr>
            <a:r>
              <a:rPr lang="en-US" sz="1400" spc="-5" dirty="0">
                <a:solidFill>
                  <a:prstClr val="black"/>
                </a:solidFill>
                <a:latin typeface="Arial"/>
                <a:cs typeface="Arial"/>
              </a:rPr>
              <a:t>Enhanced support beyond standard </a:t>
            </a:r>
            <a:br>
              <a:rPr lang="en-US" sz="1400" spc="-5" dirty="0">
                <a:solidFill>
                  <a:prstClr val="black"/>
                </a:solidFill>
                <a:latin typeface="Arial"/>
                <a:cs typeface="Arial"/>
              </a:rPr>
            </a:br>
            <a:r>
              <a:rPr lang="en-US" sz="1400" spc="-5" dirty="0">
                <a:solidFill>
                  <a:prstClr val="black"/>
                </a:solidFill>
                <a:latin typeface="Arial"/>
                <a:cs typeface="Arial"/>
              </a:rPr>
              <a:t>warranty coverage</a:t>
            </a:r>
          </a:p>
          <a:p>
            <a:pPr marL="174521" marR="550050" indent="-161827" defTabSz="914126">
              <a:lnSpc>
                <a:spcPct val="101899"/>
              </a:lnSpc>
              <a:spcAft>
                <a:spcPts val="600"/>
              </a:spcAft>
              <a:buClr>
                <a:srgbClr val="BFBFBF"/>
              </a:buClr>
              <a:buFontTx/>
              <a:buChar char="•"/>
              <a:defRPr/>
            </a:pPr>
            <a:r>
              <a:rPr lang="en-US" sz="1400" spc="-5" dirty="0">
                <a:solidFill>
                  <a:prstClr val="black"/>
                </a:solidFill>
                <a:latin typeface="Arial"/>
                <a:cs typeface="Arial"/>
              </a:rPr>
              <a:t>Genuine Zebra expertise and parts maximize device uptime </a:t>
            </a:r>
            <a:r>
              <a:rPr lang="en-US" sz="1400" dirty="0">
                <a:solidFill>
                  <a:prstClr val="black"/>
                </a:solidFill>
                <a:latin typeface="Arial"/>
                <a:cs typeface="Arial"/>
              </a:rPr>
              <a:t>–</a:t>
            </a:r>
            <a:r>
              <a:rPr lang="en-US" sz="1400" spc="-5" dirty="0">
                <a:solidFill>
                  <a:prstClr val="black"/>
                </a:solidFill>
                <a:latin typeface="Arial"/>
                <a:cs typeface="Arial"/>
              </a:rPr>
              <a:t> ensure your device is back to Zebra’s manufacturing specifications</a:t>
            </a:r>
          </a:p>
          <a:p>
            <a:pPr marL="174521" marR="411111" indent="-161827" defTabSz="914126">
              <a:lnSpc>
                <a:spcPct val="98800"/>
              </a:lnSpc>
              <a:spcAft>
                <a:spcPts val="600"/>
              </a:spcAft>
              <a:buClr>
                <a:srgbClr val="BFBFBF"/>
              </a:buClr>
              <a:buFontTx/>
              <a:buChar char="•"/>
              <a:defRPr/>
            </a:pPr>
            <a:r>
              <a:rPr lang="en-US" sz="1400" spc="-5" dirty="0">
                <a:solidFill>
                  <a:prstClr val="black"/>
                </a:solidFill>
                <a:latin typeface="Arial"/>
                <a:cs typeface="Arial"/>
              </a:rPr>
              <a:t>Outstanding value </a:t>
            </a:r>
            <a:r>
              <a:rPr lang="en-US" sz="1400" dirty="0">
                <a:solidFill>
                  <a:prstClr val="black"/>
                </a:solidFill>
                <a:latin typeface="Arial"/>
                <a:cs typeface="Arial"/>
              </a:rPr>
              <a:t>–</a:t>
            </a:r>
            <a:r>
              <a:rPr lang="en-US" sz="1400" spc="-65" dirty="0">
                <a:solidFill>
                  <a:prstClr val="black"/>
                </a:solidFill>
                <a:latin typeface="Arial"/>
                <a:cs typeface="Arial"/>
              </a:rPr>
              <a:t> </a:t>
            </a:r>
            <a:r>
              <a:rPr lang="en-US" sz="1400" spc="-5" dirty="0">
                <a:solidFill>
                  <a:prstClr val="black"/>
                </a:solidFill>
                <a:latin typeface="Arial"/>
                <a:cs typeface="Arial"/>
              </a:rPr>
              <a:t>eliminates unexpected</a:t>
            </a:r>
            <a:r>
              <a:rPr lang="en-US" sz="1400" spc="-70" dirty="0">
                <a:solidFill>
                  <a:prstClr val="black"/>
                </a:solidFill>
                <a:latin typeface="Arial"/>
                <a:cs typeface="Arial"/>
              </a:rPr>
              <a:t> </a:t>
            </a:r>
            <a:r>
              <a:rPr lang="en-US" sz="1400" spc="-5" dirty="0">
                <a:solidFill>
                  <a:prstClr val="black"/>
                </a:solidFill>
                <a:latin typeface="Arial"/>
                <a:cs typeface="Arial"/>
              </a:rPr>
              <a:t>repair costs with a planned maintenance plan</a:t>
            </a:r>
            <a:endParaRPr lang="en-US" sz="1400" dirty="0">
              <a:solidFill>
                <a:prstClr val="black"/>
              </a:solidFill>
              <a:latin typeface="Arial"/>
              <a:cs typeface="Arial"/>
            </a:endParaRPr>
          </a:p>
          <a:p>
            <a:pPr marL="174521" marR="5074" indent="-161827" defTabSz="914126">
              <a:lnSpc>
                <a:spcPct val="101899"/>
              </a:lnSpc>
              <a:spcAft>
                <a:spcPts val="600"/>
              </a:spcAft>
              <a:buClr>
                <a:srgbClr val="BFBFBF"/>
              </a:buClr>
              <a:buFontTx/>
              <a:buChar char="•"/>
              <a:defRPr/>
            </a:pPr>
            <a:r>
              <a:rPr lang="en-US" sz="1400" spc="-5" dirty="0">
                <a:solidFill>
                  <a:prstClr val="black"/>
                </a:solidFill>
                <a:latin typeface="Arial"/>
                <a:cs typeface="Arial"/>
              </a:rPr>
              <a:t>Let Zebra handle support, </a:t>
            </a:r>
            <a:br>
              <a:rPr lang="en-US" sz="1400" spc="-5" dirty="0">
                <a:solidFill>
                  <a:prstClr val="black"/>
                </a:solidFill>
                <a:latin typeface="Arial"/>
                <a:cs typeface="Arial"/>
              </a:rPr>
            </a:br>
            <a:r>
              <a:rPr lang="en-US" sz="1400" spc="-5" dirty="0">
                <a:solidFill>
                  <a:prstClr val="black"/>
                </a:solidFill>
                <a:latin typeface="Arial"/>
                <a:cs typeface="Arial"/>
              </a:rPr>
              <a:t>while you focus on your strategic initiatives </a:t>
            </a:r>
            <a:endParaRPr lang="en-US" sz="1400" dirty="0">
              <a:solidFill>
                <a:prstClr val="black"/>
              </a:solidFill>
              <a:latin typeface="Arial"/>
              <a:cs typeface="Arial"/>
            </a:endParaRPr>
          </a:p>
        </p:txBody>
      </p:sp>
      <p:sp>
        <p:nvSpPr>
          <p:cNvPr id="67" name="Title 1"/>
          <p:cNvSpPr txBox="1">
            <a:spLocks/>
          </p:cNvSpPr>
          <p:nvPr/>
        </p:nvSpPr>
        <p:spPr bwMode="auto">
          <a:xfrm>
            <a:off x="460326" y="457200"/>
            <a:ext cx="7206714" cy="965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nSpc>
                <a:spcPct val="95000"/>
              </a:lnSpc>
              <a:spcBef>
                <a:spcPts val="1800"/>
              </a:spcBef>
              <a:buClr>
                <a:schemeClr val="tx2"/>
              </a:buClr>
              <a:buSzPct val="90000"/>
              <a:buFont typeface="Wingdings" charset="2"/>
              <a:buChar char="§"/>
              <a:defRPr sz="2000">
                <a:solidFill>
                  <a:srgbClr val="595959"/>
                </a:solidFill>
                <a:latin typeface="Arial" charset="0"/>
                <a:ea typeface="ＭＳ Ｐゴシック" charset="-128"/>
              </a:defRPr>
            </a:lvl1pPr>
            <a:lvl2pPr marL="37931725" indent="-37474525">
              <a:lnSpc>
                <a:spcPct val="95000"/>
              </a:lnSpc>
              <a:spcBef>
                <a:spcPts val="500"/>
              </a:spcBef>
              <a:buClr>
                <a:schemeClr val="tx2"/>
              </a:buClr>
              <a:buSzPct val="90000"/>
              <a:buFont typeface="Arial" charset="0"/>
              <a:buChar char="•"/>
              <a:defRPr>
                <a:solidFill>
                  <a:srgbClr val="595959"/>
                </a:solidFill>
                <a:latin typeface="Arial" charset="0"/>
                <a:ea typeface="ＭＳ Ｐゴシック" charset="-128"/>
              </a:defRPr>
            </a:lvl2pPr>
            <a:lvl3pPr marL="776288" indent="-182563">
              <a:lnSpc>
                <a:spcPct val="95000"/>
              </a:lnSpc>
              <a:spcBef>
                <a:spcPts val="500"/>
              </a:spcBef>
              <a:buClr>
                <a:schemeClr val="tx2"/>
              </a:buClr>
              <a:buSzPct val="90000"/>
              <a:buFont typeface="Arial" charset="0"/>
              <a:buChar char="•"/>
              <a:defRPr sz="1600">
                <a:solidFill>
                  <a:srgbClr val="595959"/>
                </a:solidFill>
                <a:latin typeface="Arial" charset="0"/>
                <a:ea typeface="ＭＳ Ｐゴシック" charset="-128"/>
              </a:defRPr>
            </a:lvl3pPr>
            <a:lvl4pPr marL="958850" indent="-182563">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4pPr>
            <a:lvl5pPr marL="1096963" indent="-136525">
              <a:lnSpc>
                <a:spcPct val="95000"/>
              </a:lnSpc>
              <a:spcBef>
                <a:spcPts val="500"/>
              </a:spcBef>
              <a:buClr>
                <a:schemeClr val="tx2"/>
              </a:buClr>
              <a:buSzPct val="90000"/>
              <a:buFont typeface="Arial" charset="0"/>
              <a:buChar char="•"/>
              <a:defRPr sz="1400">
                <a:solidFill>
                  <a:srgbClr val="595959"/>
                </a:solidFill>
                <a:latin typeface="Arial" charset="0"/>
                <a:ea typeface="ＭＳ Ｐゴシック" charset="-128"/>
              </a:defRPr>
            </a:lvl5pPr>
            <a:lvl6pPr marL="15541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6pPr>
            <a:lvl7pPr marL="20113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7pPr>
            <a:lvl8pPr marL="24685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8pPr>
            <a:lvl9pPr marL="2925763" indent="-136525" eaLnBrk="0" fontAlgn="base" hangingPunct="0">
              <a:lnSpc>
                <a:spcPct val="95000"/>
              </a:lnSpc>
              <a:spcBef>
                <a:spcPts val="500"/>
              </a:spcBef>
              <a:spcAft>
                <a:spcPct val="0"/>
              </a:spcAft>
              <a:buClr>
                <a:schemeClr val="tx2"/>
              </a:buClr>
              <a:buSzPct val="90000"/>
              <a:buFont typeface="Arial" charset="0"/>
              <a:buChar char="•"/>
              <a:defRPr sz="1400">
                <a:solidFill>
                  <a:srgbClr val="595959"/>
                </a:solidFill>
                <a:latin typeface="Arial" charset="0"/>
                <a:ea typeface="ＭＳ Ｐゴシック" charset="-128"/>
              </a:defRPr>
            </a:lvl9pPr>
          </a:lstStyle>
          <a:p>
            <a:pPr defTabSz="914126">
              <a:lnSpc>
                <a:spcPct val="100000"/>
              </a:lnSpc>
              <a:spcBef>
                <a:spcPct val="0"/>
              </a:spcBef>
              <a:buClrTx/>
              <a:buSzTx/>
              <a:buNone/>
              <a:defRPr/>
            </a:pPr>
            <a:r>
              <a:rPr lang="en-US" sz="3200" dirty="0">
                <a:solidFill>
                  <a:prstClr val="black"/>
                </a:solidFill>
                <a:latin typeface="Arial" panose="020B0604020202020204" pitchFamily="34" charset="0"/>
                <a:cs typeface="Arial" panose="020B0604020202020204" pitchFamily="34" charset="0"/>
              </a:rPr>
              <a:t>Zebra OneCare™ Maintenance Plans</a:t>
            </a:r>
          </a:p>
          <a:p>
            <a:pPr defTabSz="914126">
              <a:lnSpc>
                <a:spcPct val="100000"/>
              </a:lnSpc>
              <a:spcBef>
                <a:spcPct val="0"/>
              </a:spcBef>
              <a:buClrTx/>
              <a:buSzTx/>
              <a:buNone/>
              <a:defRPr/>
            </a:pPr>
            <a:r>
              <a:rPr lang="en-US" sz="1800" i="1" dirty="0">
                <a:solidFill>
                  <a:prstClr val="black"/>
                </a:solidFill>
              </a:rPr>
              <a:t>Choose the Plan that Meets Your Business Urgency</a:t>
            </a:r>
            <a:endParaRPr lang="en-US" sz="2800" dirty="0">
              <a:solidFill>
                <a:prstClr val="black"/>
              </a:solidFill>
              <a:latin typeface="Arial" panose="020B0604020202020204" pitchFamily="34" charset="0"/>
              <a:cs typeface="Arial" panose="020B0604020202020204" pitchFamily="34" charset="0"/>
            </a:endParaRPr>
          </a:p>
        </p:txBody>
      </p:sp>
      <p:pic>
        <p:nvPicPr>
          <p:cNvPr id="3" name="Picture 2" descr="Shape&#10;&#10;Description automatically generated with low confidence">
            <a:extLst>
              <a:ext uri="{FF2B5EF4-FFF2-40B4-BE49-F238E27FC236}">
                <a16:creationId xmlns:a16="http://schemas.microsoft.com/office/drawing/2014/main" id="{3B5569F3-4B0E-4D01-89C2-48AA496E5677}"/>
              </a:ext>
            </a:extLst>
          </p:cNvPr>
          <p:cNvPicPr>
            <a:picLocks noChangeAspect="1"/>
          </p:cNvPicPr>
          <p:nvPr/>
        </p:nvPicPr>
        <p:blipFill rotWithShape="1">
          <a:blip r:embed="rId3">
            <a:extLst>
              <a:ext uri="{28A0092B-C50C-407E-A947-70E740481C1C}">
                <a14:useLocalDpi xmlns:a14="http://schemas.microsoft.com/office/drawing/2010/main" val="0"/>
              </a:ext>
            </a:extLst>
          </a:blip>
          <a:srcRect t="17489" b="40901"/>
          <a:stretch/>
        </p:blipFill>
        <p:spPr>
          <a:xfrm>
            <a:off x="10081217" y="579190"/>
            <a:ext cx="1553367" cy="622730"/>
          </a:xfrm>
          <a:prstGeom prst="rect">
            <a:avLst/>
          </a:prstGeom>
        </p:spPr>
      </p:pic>
      <p:graphicFrame>
        <p:nvGraphicFramePr>
          <p:cNvPr id="25" name="Table 25">
            <a:extLst>
              <a:ext uri="{FF2B5EF4-FFF2-40B4-BE49-F238E27FC236}">
                <a16:creationId xmlns:a16="http://schemas.microsoft.com/office/drawing/2014/main" id="{C9E7D1F0-F048-4644-9969-158B81ABCF19}"/>
              </a:ext>
            </a:extLst>
          </p:cNvPr>
          <p:cNvGraphicFramePr>
            <a:graphicFrameLocks noGrp="1"/>
          </p:cNvGraphicFramePr>
          <p:nvPr>
            <p:extLst>
              <p:ext uri="{D42A27DB-BD31-4B8C-83A1-F6EECF244321}">
                <p14:modId xmlns:p14="http://schemas.microsoft.com/office/powerpoint/2010/main" val="302958639"/>
              </p:ext>
            </p:extLst>
          </p:nvPr>
        </p:nvGraphicFramePr>
        <p:xfrm>
          <a:off x="576072" y="2327931"/>
          <a:ext cx="8439801" cy="4062104"/>
        </p:xfrm>
        <a:graphic>
          <a:graphicData uri="http://schemas.openxmlformats.org/drawingml/2006/table">
            <a:tbl>
              <a:tblPr firstRow="1" bandRow="1">
                <a:tableStyleId>{5C22544A-7EE6-4342-B048-85BDC9FD1C3A}</a:tableStyleId>
              </a:tblPr>
              <a:tblGrid>
                <a:gridCol w="2813267">
                  <a:extLst>
                    <a:ext uri="{9D8B030D-6E8A-4147-A177-3AD203B41FA5}">
                      <a16:colId xmlns:a16="http://schemas.microsoft.com/office/drawing/2014/main" val="4256941500"/>
                    </a:ext>
                  </a:extLst>
                </a:gridCol>
                <a:gridCol w="2813267">
                  <a:extLst>
                    <a:ext uri="{9D8B030D-6E8A-4147-A177-3AD203B41FA5}">
                      <a16:colId xmlns:a16="http://schemas.microsoft.com/office/drawing/2014/main" val="4131596431"/>
                    </a:ext>
                  </a:extLst>
                </a:gridCol>
                <a:gridCol w="2813267">
                  <a:extLst>
                    <a:ext uri="{9D8B030D-6E8A-4147-A177-3AD203B41FA5}">
                      <a16:colId xmlns:a16="http://schemas.microsoft.com/office/drawing/2014/main" val="1951120805"/>
                    </a:ext>
                  </a:extLst>
                </a:gridCol>
              </a:tblGrid>
              <a:tr h="802752">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600" dirty="0">
                          <a:solidFill>
                            <a:schemeClr val="bg1"/>
                          </a:solidFill>
                        </a:rPr>
                        <a:t>Feature</a:t>
                      </a:r>
                      <a:r>
                        <a:rPr lang="en-US" sz="1600" dirty="0">
                          <a:solidFill>
                            <a:srgbClr val="007ABA"/>
                          </a:solidFill>
                        </a:rPr>
                        <a:t> </a:t>
                      </a:r>
                    </a:p>
                  </a:txBody>
                  <a:tcPr marL="91416" marR="91416" marT="45708" marB="45708" anchor="ctr">
                    <a:lnB w="38100" cap="flat" cmpd="sng" algn="ctr">
                      <a:noFill/>
                      <a:prstDash val="solid"/>
                      <a:round/>
                      <a:headEnd type="none" w="med" len="med"/>
                      <a:tailEnd type="none" w="med" len="med"/>
                    </a:lnB>
                    <a:solidFill>
                      <a:schemeClr val="tx1"/>
                    </a:solidFill>
                  </a:tcPr>
                </a:tc>
                <a:tc>
                  <a:txBody>
                    <a:bodyPr/>
                    <a:lstStyle/>
                    <a:p>
                      <a:pPr marL="0" marR="0" indent="0" algn="ctr" defTabSz="914126" rtl="0" eaLnBrk="1" fontAlgn="auto" latinLnBrk="0" hangingPunct="1">
                        <a:lnSpc>
                          <a:spcPct val="150000"/>
                        </a:lnSpc>
                        <a:spcBef>
                          <a:spcPts val="0"/>
                        </a:spcBef>
                        <a:spcAft>
                          <a:spcPts val="0"/>
                        </a:spcAft>
                        <a:buClrTx/>
                        <a:buSzTx/>
                        <a:buFontTx/>
                        <a:buNone/>
                        <a:tabLst/>
                        <a:defRPr/>
                      </a:pPr>
                      <a:r>
                        <a:rPr lang="en-US" sz="1600" b="1" dirty="0"/>
                        <a:t>Zebra OneCare Essential</a:t>
                      </a:r>
                    </a:p>
                    <a:p>
                      <a:pPr marL="0" marR="0" indent="0" algn="ctr" defTabSz="914126" rtl="0" eaLnBrk="1" fontAlgn="auto" latinLnBrk="0" hangingPunct="1">
                        <a:lnSpc>
                          <a:spcPct val="150000"/>
                        </a:lnSpc>
                        <a:spcBef>
                          <a:spcPts val="0"/>
                        </a:spcBef>
                        <a:spcAft>
                          <a:spcPts val="0"/>
                        </a:spcAft>
                        <a:buClrTx/>
                        <a:buSzTx/>
                        <a:buFontTx/>
                        <a:buNone/>
                        <a:tabLst/>
                        <a:defRPr/>
                      </a:pPr>
                      <a:r>
                        <a:rPr lang="en-US" sz="1600" b="0" dirty="0"/>
                        <a:t>Core assurance  </a:t>
                      </a:r>
                    </a:p>
                  </a:txBody>
                  <a:tcPr marL="91416" marR="91416" marT="45708" marB="45708" anchor="ctr">
                    <a:lnB w="38100" cap="flat" cmpd="sng" algn="ctr">
                      <a:noFill/>
                      <a:prstDash val="solid"/>
                      <a:round/>
                      <a:headEnd type="none" w="med" len="med"/>
                      <a:tailEnd type="none" w="med" len="med"/>
                    </a:lnB>
                    <a:solidFill>
                      <a:srgbClr val="0073E6"/>
                    </a:solidFill>
                  </a:tcPr>
                </a:tc>
                <a:tc>
                  <a:txBody>
                    <a:bodyPr/>
                    <a:lstStyle/>
                    <a:p>
                      <a:pPr marL="0" marR="0" indent="0" algn="ctr" defTabSz="914126" rtl="0" eaLnBrk="1" fontAlgn="auto" latinLnBrk="0" hangingPunct="1">
                        <a:lnSpc>
                          <a:spcPct val="150000"/>
                        </a:lnSpc>
                        <a:spcBef>
                          <a:spcPts val="0"/>
                        </a:spcBef>
                        <a:spcAft>
                          <a:spcPts val="0"/>
                        </a:spcAft>
                        <a:buClrTx/>
                        <a:buSzTx/>
                        <a:buFontTx/>
                        <a:buNone/>
                        <a:tabLst/>
                        <a:defRPr/>
                      </a:pPr>
                      <a:r>
                        <a:rPr lang="en-US" sz="1600" b="1" dirty="0"/>
                        <a:t>Zebra OneCare Select</a:t>
                      </a:r>
                    </a:p>
                    <a:p>
                      <a:pPr marL="0" marR="0" lvl="0" indent="0" algn="ctr" defTabSz="914126" rtl="0" eaLnBrk="1" fontAlgn="auto" latinLnBrk="0" hangingPunct="1">
                        <a:lnSpc>
                          <a:spcPct val="150000"/>
                        </a:lnSpc>
                        <a:spcBef>
                          <a:spcPts val="0"/>
                        </a:spcBef>
                        <a:spcAft>
                          <a:spcPts val="0"/>
                        </a:spcAft>
                        <a:buClrTx/>
                        <a:buSzTx/>
                        <a:buFontTx/>
                        <a:buNone/>
                        <a:tabLst/>
                        <a:defRPr/>
                      </a:pPr>
                      <a:r>
                        <a:rPr lang="en-US" sz="1600" dirty="0"/>
                        <a:t> </a:t>
                      </a:r>
                      <a:r>
                        <a:rPr kumimoji="0" lang="en-US" sz="1600" b="0" i="0" u="none" strike="noStrike" kern="1200" cap="none" spc="0" normalizeH="0" baseline="0" noProof="0" dirty="0">
                          <a:ln>
                            <a:noFill/>
                          </a:ln>
                          <a:solidFill>
                            <a:srgbClr val="FFFFFF"/>
                          </a:solidFill>
                          <a:effectLst/>
                          <a:uLnTx/>
                          <a:uFillTx/>
                          <a:latin typeface="+mn-lt"/>
                          <a:ea typeface="+mn-ea"/>
                          <a:cs typeface="+mn-cs"/>
                        </a:rPr>
                        <a:t>Maximum protection </a:t>
                      </a:r>
                    </a:p>
                  </a:txBody>
                  <a:tcPr marL="91416" marR="91416" marT="45708" marB="45708" anchor="ctr">
                    <a:lnB w="381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217696845"/>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Live-agent support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Mon–Fri, 8–5 local time</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24/7</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5571661"/>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Repair turnaround time</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3-day repair turnarounds</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‘Like-new” replacement device ships for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next business day delivery </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6584878"/>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Accidental damage covered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64859199"/>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OS software updates</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1378320"/>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LifeGuard™ for Android™ security updates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73087565"/>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Cloud-based visibility into repair, case reports and more with VisibilityIQ OneCare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6750474"/>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Spares pool management</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1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600" dirty="0">
                        <a:latin typeface="Arial" panose="020B0604020202020204" pitchFamily="34" charset="0"/>
                        <a:cs typeface="Arial" panose="020B0604020202020204" pitchFamily="34" charset="0"/>
                      </a:endParaRPr>
                    </a:p>
                  </a:txBody>
                  <a:tcPr marL="91416" marR="91416" marT="45708" marB="45708">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47400504"/>
                  </a:ext>
                </a:extLst>
              </a:tr>
              <a:tr h="407419">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Commissioning Service </a:t>
                      </a:r>
                    </a:p>
                  </a:txBody>
                  <a:tcPr marL="68562" marR="68562" marT="0" marB="0" anchor="ctr">
                    <a:lnL w="381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dirty="0">
                          <a:latin typeface="Arial" panose="020B0604020202020204" pitchFamily="34" charset="0"/>
                          <a:cs typeface="Arial" panose="020B0604020202020204" pitchFamily="34" charset="0"/>
                        </a:rPr>
                        <a:t>Option to include Standard or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Advanced Commissioning</a:t>
                      </a:r>
                    </a:p>
                  </a:txBody>
                  <a:tcPr marL="68562" marR="68562"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Standard Commissioning included,</a:t>
                      </a:r>
                    </a:p>
                    <a:p>
                      <a:pPr marL="0" marR="0" algn="ctr">
                        <a:spcBef>
                          <a:spcPts val="0"/>
                        </a:spcBef>
                        <a:spcAft>
                          <a:spcPts val="0"/>
                        </a:spcAft>
                        <a:tabLst>
                          <a:tab pos="228600" algn="l"/>
                          <a:tab pos="457200" algn="l"/>
                          <a:tab pos="685800" algn="l"/>
                          <a:tab pos="914400" algn="l"/>
                        </a:tabLst>
                      </a:pPr>
                      <a:r>
                        <a:rPr lang="en-US" sz="1100" dirty="0">
                          <a:latin typeface="Arial" panose="020B0604020202020204" pitchFamily="34" charset="0"/>
                          <a:cs typeface="Arial" panose="020B0604020202020204" pitchFamily="34" charset="0"/>
                        </a:rPr>
                        <a:t>option to add Advanced Commissioning</a:t>
                      </a:r>
                    </a:p>
                  </a:txBody>
                  <a:tcPr marL="68562" marR="68562" marT="0" marB="0" anchor="ctr">
                    <a:lnL w="28575"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8801941"/>
                  </a:ext>
                </a:extLst>
              </a:tr>
            </a:tbl>
          </a:graphicData>
        </a:graphic>
      </p:graphicFrame>
      <p:cxnSp>
        <p:nvCxnSpPr>
          <p:cNvPr id="26" name="Straight Connector 25">
            <a:extLst>
              <a:ext uri="{FF2B5EF4-FFF2-40B4-BE49-F238E27FC236}">
                <a16:creationId xmlns:a16="http://schemas.microsoft.com/office/drawing/2014/main" id="{60EA8CF1-D31C-4F68-8C38-5B7C1DFAB8C3}"/>
              </a:ext>
            </a:extLst>
          </p:cNvPr>
          <p:cNvCxnSpPr>
            <a:cxnSpLocks/>
          </p:cNvCxnSpPr>
          <p:nvPr/>
        </p:nvCxnSpPr>
        <p:spPr>
          <a:xfrm>
            <a:off x="4512881" y="2788604"/>
            <a:ext cx="44279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9434C0-1CC5-446E-ACE2-CFD699A3126F}"/>
              </a:ext>
            </a:extLst>
          </p:cNvPr>
          <p:cNvCxnSpPr>
            <a:cxnSpLocks/>
          </p:cNvCxnSpPr>
          <p:nvPr/>
        </p:nvCxnSpPr>
        <p:spPr>
          <a:xfrm>
            <a:off x="7435910" y="2788604"/>
            <a:ext cx="44279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E7C31B3-5EE4-486A-B7DA-021B183B9454}"/>
              </a:ext>
            </a:extLst>
          </p:cNvPr>
          <p:cNvGrpSpPr/>
          <p:nvPr/>
        </p:nvGrpSpPr>
        <p:grpSpPr>
          <a:xfrm>
            <a:off x="4607200" y="4371564"/>
            <a:ext cx="377543" cy="369236"/>
            <a:chOff x="5517893" y="3697184"/>
            <a:chExt cx="377641" cy="369332"/>
          </a:xfrm>
        </p:grpSpPr>
        <p:sp>
          <p:nvSpPr>
            <p:cNvPr id="33" name="Oval 32">
              <a:extLst>
                <a:ext uri="{FF2B5EF4-FFF2-40B4-BE49-F238E27FC236}">
                  <a16:creationId xmlns:a16="http://schemas.microsoft.com/office/drawing/2014/main" id="{4C3EE4B8-C76B-4E17-9A46-E70051A7BF61}"/>
                </a:ext>
              </a:extLst>
            </p:cNvPr>
            <p:cNvSpPr/>
            <p:nvPr/>
          </p:nvSpPr>
          <p:spPr>
            <a:xfrm>
              <a:off x="5552378" y="3742327"/>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34" name="Rectangle 33">
              <a:extLst>
                <a:ext uri="{FF2B5EF4-FFF2-40B4-BE49-F238E27FC236}">
                  <a16:creationId xmlns:a16="http://schemas.microsoft.com/office/drawing/2014/main" id="{68F4E6B2-D760-4DF1-8BEE-97E829D370D1}"/>
                </a:ext>
              </a:extLst>
            </p:cNvPr>
            <p:cNvSpPr/>
            <p:nvPr/>
          </p:nvSpPr>
          <p:spPr>
            <a:xfrm>
              <a:off x="5517893" y="3697184"/>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35" name="Group 34">
            <a:extLst>
              <a:ext uri="{FF2B5EF4-FFF2-40B4-BE49-F238E27FC236}">
                <a16:creationId xmlns:a16="http://schemas.microsoft.com/office/drawing/2014/main" id="{6DD54871-CC69-4335-819E-D80F1D942C92}"/>
              </a:ext>
            </a:extLst>
          </p:cNvPr>
          <p:cNvGrpSpPr/>
          <p:nvPr/>
        </p:nvGrpSpPr>
        <p:grpSpPr>
          <a:xfrm>
            <a:off x="4617761" y="4774549"/>
            <a:ext cx="306279" cy="369236"/>
            <a:chOff x="4856611" y="3409576"/>
            <a:chExt cx="306361" cy="369332"/>
          </a:xfrm>
        </p:grpSpPr>
        <p:sp>
          <p:nvSpPr>
            <p:cNvPr id="36" name="Oval 35">
              <a:extLst>
                <a:ext uri="{FF2B5EF4-FFF2-40B4-BE49-F238E27FC236}">
                  <a16:creationId xmlns:a16="http://schemas.microsoft.com/office/drawing/2014/main" id="{8C73E3A3-9078-4621-BB1F-265B1FA0FE85}"/>
                </a:ext>
              </a:extLst>
            </p:cNvPr>
            <p:cNvSpPr/>
            <p:nvPr/>
          </p:nvSpPr>
          <p:spPr>
            <a:xfrm>
              <a:off x="4880371" y="3457253"/>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37" name="Rectangle 36">
              <a:extLst>
                <a:ext uri="{FF2B5EF4-FFF2-40B4-BE49-F238E27FC236}">
                  <a16:creationId xmlns:a16="http://schemas.microsoft.com/office/drawing/2014/main" id="{F2976C4D-5EA0-4439-BC15-F8DEE6ED9719}"/>
                </a:ext>
              </a:extLst>
            </p:cNvPr>
            <p:cNvSpPr/>
            <p:nvPr/>
          </p:nvSpPr>
          <p:spPr>
            <a:xfrm>
              <a:off x="4856611" y="3409576"/>
              <a:ext cx="282602"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38" name="Group 37">
            <a:extLst>
              <a:ext uri="{FF2B5EF4-FFF2-40B4-BE49-F238E27FC236}">
                <a16:creationId xmlns:a16="http://schemas.microsoft.com/office/drawing/2014/main" id="{E9E06401-5089-40CE-9AE8-56B8D2810197}"/>
              </a:ext>
            </a:extLst>
          </p:cNvPr>
          <p:cNvGrpSpPr/>
          <p:nvPr/>
        </p:nvGrpSpPr>
        <p:grpSpPr>
          <a:xfrm>
            <a:off x="4616882" y="5185306"/>
            <a:ext cx="360366" cy="369236"/>
            <a:chOff x="5521985" y="3695027"/>
            <a:chExt cx="360460" cy="369332"/>
          </a:xfrm>
        </p:grpSpPr>
        <p:sp>
          <p:nvSpPr>
            <p:cNvPr id="39" name="Oval 38">
              <a:extLst>
                <a:ext uri="{FF2B5EF4-FFF2-40B4-BE49-F238E27FC236}">
                  <a16:creationId xmlns:a16="http://schemas.microsoft.com/office/drawing/2014/main" id="{075F9E08-DA87-4B6C-968F-9E961532294F}"/>
                </a:ext>
              </a:extLst>
            </p:cNvPr>
            <p:cNvSpPr/>
            <p:nvPr/>
          </p:nvSpPr>
          <p:spPr>
            <a:xfrm>
              <a:off x="5552378" y="3742327"/>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rial" panose="020B0604020202020204" pitchFamily="34" charset="0"/>
              </a:endParaRPr>
            </a:p>
          </p:txBody>
        </p:sp>
        <p:sp>
          <p:nvSpPr>
            <p:cNvPr id="40" name="Rectangle 39">
              <a:extLst>
                <a:ext uri="{FF2B5EF4-FFF2-40B4-BE49-F238E27FC236}">
                  <a16:creationId xmlns:a16="http://schemas.microsoft.com/office/drawing/2014/main" id="{C8A2741A-2965-4218-9C99-791DCB1E92B0}"/>
                </a:ext>
              </a:extLst>
            </p:cNvPr>
            <p:cNvSpPr/>
            <p:nvPr/>
          </p:nvSpPr>
          <p:spPr>
            <a:xfrm>
              <a:off x="5521985" y="3695027"/>
              <a:ext cx="360460"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2" name="Group 1">
            <a:extLst>
              <a:ext uri="{FF2B5EF4-FFF2-40B4-BE49-F238E27FC236}">
                <a16:creationId xmlns:a16="http://schemas.microsoft.com/office/drawing/2014/main" id="{17FAD6ED-9122-EB4E-B889-8C4E167D2FBC}"/>
              </a:ext>
            </a:extLst>
          </p:cNvPr>
          <p:cNvGrpSpPr/>
          <p:nvPr/>
        </p:nvGrpSpPr>
        <p:grpSpPr>
          <a:xfrm>
            <a:off x="7435910" y="3961117"/>
            <a:ext cx="412674" cy="2008054"/>
            <a:chOff x="7476088" y="4082140"/>
            <a:chExt cx="412674" cy="2008054"/>
          </a:xfrm>
        </p:grpSpPr>
        <p:grpSp>
          <p:nvGrpSpPr>
            <p:cNvPr id="41" name="Group 40">
              <a:extLst>
                <a:ext uri="{FF2B5EF4-FFF2-40B4-BE49-F238E27FC236}">
                  <a16:creationId xmlns:a16="http://schemas.microsoft.com/office/drawing/2014/main" id="{38157F5F-7856-47F6-A692-AD59D9A59D27}"/>
                </a:ext>
              </a:extLst>
            </p:cNvPr>
            <p:cNvGrpSpPr/>
            <p:nvPr/>
          </p:nvGrpSpPr>
          <p:grpSpPr>
            <a:xfrm>
              <a:off x="7486193" y="4082140"/>
              <a:ext cx="402569" cy="369236"/>
              <a:chOff x="5542608" y="3696633"/>
              <a:chExt cx="402674" cy="369332"/>
            </a:xfrm>
          </p:grpSpPr>
          <p:sp>
            <p:nvSpPr>
              <p:cNvPr id="42" name="Oval 41">
                <a:extLst>
                  <a:ext uri="{FF2B5EF4-FFF2-40B4-BE49-F238E27FC236}">
                    <a16:creationId xmlns:a16="http://schemas.microsoft.com/office/drawing/2014/main" id="{5C3E623F-DC08-4C0F-9D85-8D4D989E0EDB}"/>
                  </a:ext>
                </a:extLst>
              </p:cNvPr>
              <p:cNvSpPr/>
              <p:nvPr/>
            </p:nvSpPr>
            <p:spPr>
              <a:xfrm>
                <a:off x="5563132" y="3742327"/>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43" name="Rectangle 42">
                <a:extLst>
                  <a:ext uri="{FF2B5EF4-FFF2-40B4-BE49-F238E27FC236}">
                    <a16:creationId xmlns:a16="http://schemas.microsoft.com/office/drawing/2014/main" id="{220E3A8F-0F52-46D7-BA11-FE77E288BA5D}"/>
                  </a:ext>
                </a:extLst>
              </p:cNvPr>
              <p:cNvSpPr/>
              <p:nvPr/>
            </p:nvSpPr>
            <p:spPr>
              <a:xfrm>
                <a:off x="5542608" y="3696633"/>
                <a:ext cx="402674" cy="369332"/>
              </a:xfrm>
              <a:prstGeom prst="rect">
                <a:avLst/>
              </a:prstGeom>
            </p:spPr>
            <p:txBody>
              <a:bodyPr wrap="non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44" name="Group 43">
              <a:extLst>
                <a:ext uri="{FF2B5EF4-FFF2-40B4-BE49-F238E27FC236}">
                  <a16:creationId xmlns:a16="http://schemas.microsoft.com/office/drawing/2014/main" id="{F4306E6B-BBC6-4030-8444-8B870DB62F74}"/>
                </a:ext>
              </a:extLst>
            </p:cNvPr>
            <p:cNvGrpSpPr/>
            <p:nvPr/>
          </p:nvGrpSpPr>
          <p:grpSpPr>
            <a:xfrm>
              <a:off x="7484879" y="4478873"/>
              <a:ext cx="377543" cy="369236"/>
              <a:chOff x="4634142" y="3479483"/>
              <a:chExt cx="377641" cy="369332"/>
            </a:xfrm>
          </p:grpSpPr>
          <p:sp>
            <p:nvSpPr>
              <p:cNvPr id="45" name="Oval 44">
                <a:extLst>
                  <a:ext uri="{FF2B5EF4-FFF2-40B4-BE49-F238E27FC236}">
                    <a16:creationId xmlns:a16="http://schemas.microsoft.com/office/drawing/2014/main" id="{4F5EF09F-DC10-4D41-945B-04CD11D1E013}"/>
                  </a:ext>
                </a:extLst>
              </p:cNvPr>
              <p:cNvSpPr/>
              <p:nvPr/>
            </p:nvSpPr>
            <p:spPr>
              <a:xfrm>
                <a:off x="4655078"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46" name="Rectangle 45">
                <a:extLst>
                  <a:ext uri="{FF2B5EF4-FFF2-40B4-BE49-F238E27FC236}">
                    <a16:creationId xmlns:a16="http://schemas.microsoft.com/office/drawing/2014/main" id="{7698C0CA-49A4-47C5-8807-7358F38BA817}"/>
                  </a:ext>
                </a:extLst>
              </p:cNvPr>
              <p:cNvSpPr/>
              <p:nvPr/>
            </p:nvSpPr>
            <p:spPr>
              <a:xfrm>
                <a:off x="4634142" y="3479483"/>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57" name="Group 56">
              <a:extLst>
                <a:ext uri="{FF2B5EF4-FFF2-40B4-BE49-F238E27FC236}">
                  <a16:creationId xmlns:a16="http://schemas.microsoft.com/office/drawing/2014/main" id="{636B3AE2-BEF7-456A-9260-E3D657D89D73}"/>
                </a:ext>
              </a:extLst>
            </p:cNvPr>
            <p:cNvGrpSpPr/>
            <p:nvPr/>
          </p:nvGrpSpPr>
          <p:grpSpPr>
            <a:xfrm>
              <a:off x="7476088" y="4908221"/>
              <a:ext cx="377543" cy="369236"/>
              <a:chOff x="4624203" y="3479483"/>
              <a:chExt cx="377641" cy="369332"/>
            </a:xfrm>
          </p:grpSpPr>
          <p:sp>
            <p:nvSpPr>
              <p:cNvPr id="58" name="Oval 57">
                <a:extLst>
                  <a:ext uri="{FF2B5EF4-FFF2-40B4-BE49-F238E27FC236}">
                    <a16:creationId xmlns:a16="http://schemas.microsoft.com/office/drawing/2014/main" id="{5B303976-CDF1-4C49-8B7C-7E650B8A4A82}"/>
                  </a:ext>
                </a:extLst>
              </p:cNvPr>
              <p:cNvSpPr/>
              <p:nvPr/>
            </p:nvSpPr>
            <p:spPr>
              <a:xfrm>
                <a:off x="4655078"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59" name="Rectangle 58">
                <a:extLst>
                  <a:ext uri="{FF2B5EF4-FFF2-40B4-BE49-F238E27FC236}">
                    <a16:creationId xmlns:a16="http://schemas.microsoft.com/office/drawing/2014/main" id="{0F2685B3-31BF-48B1-B5E2-590B35490893}"/>
                  </a:ext>
                </a:extLst>
              </p:cNvPr>
              <p:cNvSpPr/>
              <p:nvPr/>
            </p:nvSpPr>
            <p:spPr>
              <a:xfrm>
                <a:off x="4624203" y="3479483"/>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61" name="Group 60">
              <a:extLst>
                <a:ext uri="{FF2B5EF4-FFF2-40B4-BE49-F238E27FC236}">
                  <a16:creationId xmlns:a16="http://schemas.microsoft.com/office/drawing/2014/main" id="{685EE291-3AA3-44BD-A640-0A02D559AF27}"/>
                </a:ext>
              </a:extLst>
            </p:cNvPr>
            <p:cNvGrpSpPr/>
            <p:nvPr/>
          </p:nvGrpSpPr>
          <p:grpSpPr>
            <a:xfrm>
              <a:off x="7478634" y="5303631"/>
              <a:ext cx="377543" cy="369236"/>
              <a:chOff x="4618263" y="3479483"/>
              <a:chExt cx="377641" cy="369332"/>
            </a:xfrm>
          </p:grpSpPr>
          <p:sp>
            <p:nvSpPr>
              <p:cNvPr id="63" name="Oval 62">
                <a:extLst>
                  <a:ext uri="{FF2B5EF4-FFF2-40B4-BE49-F238E27FC236}">
                    <a16:creationId xmlns:a16="http://schemas.microsoft.com/office/drawing/2014/main" id="{888C0CEB-FD84-486A-B3C0-7EB7A0C860B4}"/>
                  </a:ext>
                </a:extLst>
              </p:cNvPr>
              <p:cNvSpPr/>
              <p:nvPr/>
            </p:nvSpPr>
            <p:spPr>
              <a:xfrm>
                <a:off x="4649138"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66" name="Rectangle 65">
                <a:extLst>
                  <a:ext uri="{FF2B5EF4-FFF2-40B4-BE49-F238E27FC236}">
                    <a16:creationId xmlns:a16="http://schemas.microsoft.com/office/drawing/2014/main" id="{3C83AD81-1706-4499-B1D9-33EB9EC1590A}"/>
                  </a:ext>
                </a:extLst>
              </p:cNvPr>
              <p:cNvSpPr/>
              <p:nvPr/>
            </p:nvSpPr>
            <p:spPr>
              <a:xfrm>
                <a:off x="4618263" y="3479483"/>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68" name="Group 67">
              <a:extLst>
                <a:ext uri="{FF2B5EF4-FFF2-40B4-BE49-F238E27FC236}">
                  <a16:creationId xmlns:a16="http://schemas.microsoft.com/office/drawing/2014/main" id="{DF39C2DA-624B-442F-BB8E-EAFB0F537D3A}"/>
                </a:ext>
              </a:extLst>
            </p:cNvPr>
            <p:cNvGrpSpPr/>
            <p:nvPr/>
          </p:nvGrpSpPr>
          <p:grpSpPr>
            <a:xfrm>
              <a:off x="7482633" y="5720958"/>
              <a:ext cx="377543" cy="369236"/>
              <a:chOff x="4622262" y="3479483"/>
              <a:chExt cx="377641" cy="369332"/>
            </a:xfrm>
          </p:grpSpPr>
          <p:sp>
            <p:nvSpPr>
              <p:cNvPr id="69" name="Oval 68">
                <a:extLst>
                  <a:ext uri="{FF2B5EF4-FFF2-40B4-BE49-F238E27FC236}">
                    <a16:creationId xmlns:a16="http://schemas.microsoft.com/office/drawing/2014/main" id="{605B784E-A823-4D4A-97D5-541138D0E62E}"/>
                  </a:ext>
                </a:extLst>
              </p:cNvPr>
              <p:cNvSpPr/>
              <p:nvPr/>
            </p:nvSpPr>
            <p:spPr>
              <a:xfrm>
                <a:off x="4649139" y="3519439"/>
                <a:ext cx="282601" cy="28260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70" name="Rectangle 69">
                <a:extLst>
                  <a:ext uri="{FF2B5EF4-FFF2-40B4-BE49-F238E27FC236}">
                    <a16:creationId xmlns:a16="http://schemas.microsoft.com/office/drawing/2014/main" id="{95473C12-1FDE-4907-99BA-0FAEA7F637FA}"/>
                  </a:ext>
                </a:extLst>
              </p:cNvPr>
              <p:cNvSpPr/>
              <p:nvPr/>
            </p:nvSpPr>
            <p:spPr>
              <a:xfrm>
                <a:off x="4622262" y="3479483"/>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grpSp>
        <p:nvGrpSpPr>
          <p:cNvPr id="48" name="Group 47">
            <a:extLst>
              <a:ext uri="{FF2B5EF4-FFF2-40B4-BE49-F238E27FC236}">
                <a16:creationId xmlns:a16="http://schemas.microsoft.com/office/drawing/2014/main" id="{83B1587E-9FE1-E641-B15C-BA76FE340B65}"/>
              </a:ext>
            </a:extLst>
          </p:cNvPr>
          <p:cNvGrpSpPr/>
          <p:nvPr/>
        </p:nvGrpSpPr>
        <p:grpSpPr>
          <a:xfrm>
            <a:off x="4606128" y="3963916"/>
            <a:ext cx="377543" cy="369236"/>
            <a:chOff x="5517893" y="3697184"/>
            <a:chExt cx="377641" cy="369332"/>
          </a:xfrm>
        </p:grpSpPr>
        <p:sp>
          <p:nvSpPr>
            <p:cNvPr id="49" name="Oval 48">
              <a:extLst>
                <a:ext uri="{FF2B5EF4-FFF2-40B4-BE49-F238E27FC236}">
                  <a16:creationId xmlns:a16="http://schemas.microsoft.com/office/drawing/2014/main" id="{3941CDAC-A983-E643-8C34-AB4FC0E7E07F}"/>
                </a:ext>
              </a:extLst>
            </p:cNvPr>
            <p:cNvSpPr/>
            <p:nvPr/>
          </p:nvSpPr>
          <p:spPr>
            <a:xfrm>
              <a:off x="5552378" y="3742327"/>
              <a:ext cx="282601" cy="282601"/>
            </a:xfrm>
            <a:prstGeom prst="ellipse">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dirty="0">
                <a:solidFill>
                  <a:prstClr val="white"/>
                </a:solidFill>
                <a:latin typeface="Arial" panose="020B0604020202020204" pitchFamily="34" charset="0"/>
              </a:endParaRPr>
            </a:p>
          </p:txBody>
        </p:sp>
        <p:sp>
          <p:nvSpPr>
            <p:cNvPr id="50" name="Rectangle 49">
              <a:extLst>
                <a:ext uri="{FF2B5EF4-FFF2-40B4-BE49-F238E27FC236}">
                  <a16:creationId xmlns:a16="http://schemas.microsoft.com/office/drawing/2014/main" id="{6D63308D-02D6-AF43-B30E-39229B88F032}"/>
                </a:ext>
              </a:extLst>
            </p:cNvPr>
            <p:cNvSpPr/>
            <p:nvPr/>
          </p:nvSpPr>
          <p:spPr>
            <a:xfrm>
              <a:off x="5517893" y="3697184"/>
              <a:ext cx="377641" cy="369332"/>
            </a:xfrm>
            <a:prstGeom prst="rect">
              <a:avLst/>
            </a:prstGeom>
          </p:spPr>
          <p:txBody>
            <a:bodyPr wrap="square">
              <a:spAutoFit/>
            </a:bodyPr>
            <a:lstStyle/>
            <a:p>
              <a:pPr defTabSz="914126">
                <a:defRPr/>
              </a:pPr>
              <a:r>
                <a:rPr lang="en-US" sz="1600" dirty="0">
                  <a:solidFill>
                    <a:prstClr val="white"/>
                  </a:solidFill>
                  <a:ea typeface="Times New Roman" panose="02020603050405020304" pitchFamily="18" charset="0"/>
                  <a:cs typeface="Arial" panose="020B0604020202020204" pitchFamily="34" charset="0"/>
                </a:rPr>
                <a:t>✓</a:t>
              </a:r>
              <a:r>
                <a:rPr lang="en-US" sz="1799" dirty="0">
                  <a:solidFill>
                    <a:prstClr val="black"/>
                  </a:solidFill>
                </a:rPr>
                <a:t> </a:t>
              </a:r>
            </a:p>
          </p:txBody>
        </p:sp>
      </p:grpSp>
      <p:grpSp>
        <p:nvGrpSpPr>
          <p:cNvPr id="5" name="Group 4">
            <a:extLst>
              <a:ext uri="{FF2B5EF4-FFF2-40B4-BE49-F238E27FC236}">
                <a16:creationId xmlns:a16="http://schemas.microsoft.com/office/drawing/2014/main" id="{D215AC5B-AED7-804C-8A16-5CC241C06D74}"/>
              </a:ext>
            </a:extLst>
          </p:cNvPr>
          <p:cNvGrpSpPr/>
          <p:nvPr/>
        </p:nvGrpSpPr>
        <p:grpSpPr>
          <a:xfrm>
            <a:off x="576072" y="1446935"/>
            <a:ext cx="10972800" cy="69812"/>
            <a:chOff x="380954" y="1264894"/>
            <a:chExt cx="11430092" cy="69812"/>
          </a:xfrm>
        </p:grpSpPr>
        <p:grpSp>
          <p:nvGrpSpPr>
            <p:cNvPr id="4" name="Group 3">
              <a:extLst>
                <a:ext uri="{FF2B5EF4-FFF2-40B4-BE49-F238E27FC236}">
                  <a16:creationId xmlns:a16="http://schemas.microsoft.com/office/drawing/2014/main" id="{6003197D-EDD3-F144-82CA-966615A17416}"/>
                </a:ext>
              </a:extLst>
            </p:cNvPr>
            <p:cNvGrpSpPr/>
            <p:nvPr/>
          </p:nvGrpSpPr>
          <p:grpSpPr>
            <a:xfrm>
              <a:off x="380954" y="1264894"/>
              <a:ext cx="8791530" cy="69812"/>
              <a:chOff x="380954" y="1264894"/>
              <a:chExt cx="8791530" cy="69812"/>
            </a:xfrm>
          </p:grpSpPr>
          <p:grpSp>
            <p:nvGrpSpPr>
              <p:cNvPr id="47" name="Group 46">
                <a:extLst>
                  <a:ext uri="{FF2B5EF4-FFF2-40B4-BE49-F238E27FC236}">
                    <a16:creationId xmlns:a16="http://schemas.microsoft.com/office/drawing/2014/main" id="{BCE8E56A-77F4-8043-838F-18AE33326B83}"/>
                  </a:ext>
                </a:extLst>
              </p:cNvPr>
              <p:cNvGrpSpPr/>
              <p:nvPr/>
            </p:nvGrpSpPr>
            <p:grpSpPr>
              <a:xfrm>
                <a:off x="380954" y="1264894"/>
                <a:ext cx="6535601" cy="69812"/>
                <a:chOff x="4347027" y="2188242"/>
                <a:chExt cx="6537303" cy="69830"/>
              </a:xfrm>
              <a:solidFill>
                <a:schemeClr val="accent1"/>
              </a:solidFill>
            </p:grpSpPr>
            <p:sp>
              <p:nvSpPr>
                <p:cNvPr id="51" name="Freeform 50">
                  <a:extLst>
                    <a:ext uri="{FF2B5EF4-FFF2-40B4-BE49-F238E27FC236}">
                      <a16:creationId xmlns:a16="http://schemas.microsoft.com/office/drawing/2014/main" id="{0413BC4C-5491-8F48-941B-0A3CC307E439}"/>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52" name="Freeform 51">
                  <a:extLst>
                    <a:ext uri="{FF2B5EF4-FFF2-40B4-BE49-F238E27FC236}">
                      <a16:creationId xmlns:a16="http://schemas.microsoft.com/office/drawing/2014/main" id="{D50EB661-F51A-D746-A24B-3FE009D8C848}"/>
                    </a:ext>
                  </a:extLst>
                </p:cNvPr>
                <p:cNvSpPr>
                  <a:spLocks noChangeAspect="1" noChangeArrowheads="1"/>
                </p:cNvSpPr>
                <p:nvPr/>
              </p:nvSpPr>
              <p:spPr bwMode="auto">
                <a:xfrm flipV="1">
                  <a:off x="7382826"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53" name="Freeform 52">
                <a:extLst>
                  <a:ext uri="{FF2B5EF4-FFF2-40B4-BE49-F238E27FC236}">
                    <a16:creationId xmlns:a16="http://schemas.microsoft.com/office/drawing/2014/main" id="{5849054B-008F-9848-AD4F-0F44D867F287}"/>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54" name="Freeform 53">
              <a:extLst>
                <a:ext uri="{FF2B5EF4-FFF2-40B4-BE49-F238E27FC236}">
                  <a16:creationId xmlns:a16="http://schemas.microsoft.com/office/drawing/2014/main" id="{BCE03FF2-5445-5E47-AA73-91F6E1CC697A}"/>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rgbClr val="0073E6"/>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Tree>
    <p:extLst>
      <p:ext uri="{BB962C8B-B14F-4D97-AF65-F5344CB8AC3E}">
        <p14:creationId xmlns:p14="http://schemas.microsoft.com/office/powerpoint/2010/main" val="58347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DC2DA-286B-3047-B21C-B6219222519D}"/>
              </a:ext>
            </a:extLst>
          </p:cNvPr>
          <p:cNvSpPr/>
          <p:nvPr/>
        </p:nvSpPr>
        <p:spPr>
          <a:xfrm>
            <a:off x="9895114" y="-1"/>
            <a:ext cx="2349901" cy="2382021"/>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84BA5FD4-4911-A04C-AE34-521DCAF0558B}"/>
              </a:ext>
            </a:extLst>
          </p:cNvPr>
          <p:cNvPicPr>
            <a:picLocks noChangeAspect="1"/>
          </p:cNvPicPr>
          <p:nvPr/>
        </p:nvPicPr>
        <p:blipFill rotWithShape="1">
          <a:blip r:embed="rId3"/>
          <a:srcRect l="52188" r="29549"/>
          <a:stretch/>
        </p:blipFill>
        <p:spPr>
          <a:xfrm>
            <a:off x="6058896" y="2518658"/>
            <a:ext cx="723650" cy="1016000"/>
          </a:xfrm>
          <a:prstGeom prst="rect">
            <a:avLst/>
          </a:prstGeom>
        </p:spPr>
      </p:pic>
      <p:pic>
        <p:nvPicPr>
          <p:cNvPr id="36" name="Picture 35">
            <a:extLst>
              <a:ext uri="{FF2B5EF4-FFF2-40B4-BE49-F238E27FC236}">
                <a16:creationId xmlns:a16="http://schemas.microsoft.com/office/drawing/2014/main" id="{5C7D4C68-CFF4-F64B-B0F5-1BA3676418A6}"/>
              </a:ext>
            </a:extLst>
          </p:cNvPr>
          <p:cNvPicPr>
            <a:picLocks noChangeAspect="1"/>
          </p:cNvPicPr>
          <p:nvPr/>
        </p:nvPicPr>
        <p:blipFill rotWithShape="1">
          <a:blip r:embed="rId3"/>
          <a:srcRect l="27273" r="54464"/>
          <a:stretch/>
        </p:blipFill>
        <p:spPr>
          <a:xfrm>
            <a:off x="540643" y="4376100"/>
            <a:ext cx="723650" cy="1016000"/>
          </a:xfrm>
          <a:prstGeom prst="rect">
            <a:avLst/>
          </a:prstGeom>
        </p:spPr>
      </p:pic>
      <p:pic>
        <p:nvPicPr>
          <p:cNvPr id="7" name="Picture 6">
            <a:extLst>
              <a:ext uri="{FF2B5EF4-FFF2-40B4-BE49-F238E27FC236}">
                <a16:creationId xmlns:a16="http://schemas.microsoft.com/office/drawing/2014/main" id="{34E73EE1-EFFE-4E4E-9B65-677CF4822B18}"/>
              </a:ext>
            </a:extLst>
          </p:cNvPr>
          <p:cNvPicPr>
            <a:picLocks noChangeAspect="1"/>
          </p:cNvPicPr>
          <p:nvPr/>
        </p:nvPicPr>
        <p:blipFill rotWithShape="1">
          <a:blip r:embed="rId3"/>
          <a:srcRect r="81737"/>
          <a:stretch/>
        </p:blipFill>
        <p:spPr>
          <a:xfrm>
            <a:off x="532888" y="2518658"/>
            <a:ext cx="723650" cy="1016000"/>
          </a:xfrm>
          <a:prstGeom prst="rect">
            <a:avLst/>
          </a:prstGeom>
        </p:spPr>
      </p:pic>
      <p:sp>
        <p:nvSpPr>
          <p:cNvPr id="5" name="Rectangle 4">
            <a:extLst>
              <a:ext uri="{FF2B5EF4-FFF2-40B4-BE49-F238E27FC236}">
                <a16:creationId xmlns:a16="http://schemas.microsoft.com/office/drawing/2014/main" id="{59BC04C2-4FAD-454C-8618-AD00492F0A3E}"/>
              </a:ext>
            </a:extLst>
          </p:cNvPr>
          <p:cNvSpPr/>
          <p:nvPr/>
        </p:nvSpPr>
        <p:spPr>
          <a:xfrm>
            <a:off x="1294887" y="2693216"/>
            <a:ext cx="4527690" cy="1682884"/>
          </a:xfrm>
          <a:prstGeom prst="rect">
            <a:avLst/>
          </a:prstGeom>
        </p:spPr>
        <p:txBody>
          <a:bodyPr wrap="square" lIns="0" rIns="0">
            <a:noAutofit/>
          </a:bodyPr>
          <a:lstStyle/>
          <a:p>
            <a:pPr marL="0" lvl="1">
              <a:lnSpc>
                <a:spcPts val="1719"/>
              </a:lnSpc>
              <a:spcAft>
                <a:spcPts val="600"/>
              </a:spcAft>
              <a:buClr>
                <a:srgbClr val="00A7FF"/>
              </a:buClr>
            </a:pPr>
            <a:r>
              <a:rPr lang="en-US" sz="1600" b="1" dirty="0">
                <a:solidFill>
                  <a:srgbClr val="0073E6"/>
                </a:solidFill>
              </a:rPr>
              <a:t>Battery Services</a:t>
            </a:r>
          </a:p>
          <a:p>
            <a:pPr marL="114300" indent="-114300">
              <a:spcAft>
                <a:spcPts val="300"/>
              </a:spcAft>
              <a:buClr>
                <a:srgbClr val="0073E6"/>
              </a:buClr>
              <a:buFont typeface="Arial" panose="020B0604020202020204" pitchFamily="34" charset="0"/>
              <a:buChar char="•"/>
            </a:pPr>
            <a:r>
              <a:rPr lang="en-GB" sz="1200" b="1" dirty="0"/>
              <a:t>Battery Maintenance - </a:t>
            </a:r>
            <a:r>
              <a:rPr lang="en-GB" sz="1200" dirty="0"/>
              <a:t>Tests batteries and replaces those that cannot reach a minimum 80% charge during testing</a:t>
            </a:r>
            <a:endParaRPr lang="en-US" sz="1200" dirty="0"/>
          </a:p>
          <a:p>
            <a:pPr marL="114300" indent="-114300">
              <a:spcAft>
                <a:spcPts val="600"/>
              </a:spcAft>
              <a:buClr>
                <a:srgbClr val="0073E6"/>
              </a:buClr>
              <a:buFont typeface="Arial" panose="020B0604020202020204" pitchFamily="34" charset="0"/>
              <a:buChar char="•"/>
            </a:pPr>
            <a:r>
              <a:rPr lang="en-US" sz="1200" b="1" dirty="0"/>
              <a:t>Battery Refresh - </a:t>
            </a:r>
            <a:r>
              <a:rPr lang="en-GB" sz="1200" dirty="0"/>
              <a:t>Consolidated shipment of replacement batteries at a predetermined time: month 18 for a 3-year plan; months 18 and 36 for a 5-year plan</a:t>
            </a:r>
            <a:endParaRPr lang="en-US" sz="1200" dirty="0"/>
          </a:p>
          <a:p>
            <a:pPr marL="0" lvl="1">
              <a:lnSpc>
                <a:spcPts val="1719"/>
              </a:lnSpc>
              <a:spcBef>
                <a:spcPts val="1100"/>
              </a:spcBef>
              <a:buClr>
                <a:srgbClr val="00A7FF"/>
              </a:buClr>
            </a:pPr>
            <a:endParaRPr lang="en-US" sz="1400" dirty="0">
              <a:solidFill>
                <a:srgbClr val="FFFFFF"/>
              </a:solidFill>
            </a:endParaRPr>
          </a:p>
        </p:txBody>
      </p:sp>
      <p:sp>
        <p:nvSpPr>
          <p:cNvPr id="9" name="TextBox 8">
            <a:extLst>
              <a:ext uri="{FF2B5EF4-FFF2-40B4-BE49-F238E27FC236}">
                <a16:creationId xmlns:a16="http://schemas.microsoft.com/office/drawing/2014/main" id="{C91FF836-3D0A-3445-8693-6EB765A37C28}"/>
              </a:ext>
            </a:extLst>
          </p:cNvPr>
          <p:cNvSpPr txBox="1"/>
          <p:nvPr/>
        </p:nvSpPr>
        <p:spPr>
          <a:xfrm>
            <a:off x="511019" y="1166211"/>
            <a:ext cx="8715593" cy="938590"/>
          </a:xfrm>
          <a:prstGeom prst="rect">
            <a:avLst/>
          </a:prstGeom>
          <a:noFill/>
        </p:spPr>
        <p:txBody>
          <a:bodyPr wrap="square" rtlCol="0">
            <a:spAutoFit/>
          </a:bodyPr>
          <a:lstStyle/>
          <a:p>
            <a:pPr fontAlgn="base">
              <a:spcBef>
                <a:spcPct val="0"/>
              </a:spcBef>
              <a:spcAft>
                <a:spcPts val="600"/>
              </a:spcAft>
            </a:pPr>
            <a:r>
              <a:rPr lang="en-US" sz="2199" dirty="0">
                <a:solidFill>
                  <a:srgbClr val="0073E6"/>
                </a:solidFill>
              </a:rPr>
              <a:t>Flexible enhancements to fit your business needs. </a:t>
            </a:r>
          </a:p>
          <a:p>
            <a:pPr fontAlgn="base">
              <a:spcBef>
                <a:spcPct val="0"/>
              </a:spcBef>
              <a:spcAft>
                <a:spcPct val="0"/>
              </a:spcAft>
            </a:pPr>
            <a:r>
              <a:rPr lang="en-US" sz="1400" dirty="0"/>
              <a:t>Tailor your plan even further by planning for battery replacements, expediting logistics and shipping </a:t>
            </a:r>
            <a:br>
              <a:rPr lang="en-US" sz="1400" dirty="0"/>
            </a:br>
            <a:r>
              <a:rPr lang="en-US" sz="1400" dirty="0"/>
              <a:t>and commissioning devices with the right software and application versions. </a:t>
            </a:r>
            <a:endParaRPr lang="en-US" sz="2000" dirty="0"/>
          </a:p>
        </p:txBody>
      </p:sp>
      <p:sp>
        <p:nvSpPr>
          <p:cNvPr id="15" name="Rectangle 14">
            <a:extLst>
              <a:ext uri="{FF2B5EF4-FFF2-40B4-BE49-F238E27FC236}">
                <a16:creationId xmlns:a16="http://schemas.microsoft.com/office/drawing/2014/main" id="{99E3F1AD-865C-7247-AFF1-16FA340FDB42}"/>
              </a:ext>
            </a:extLst>
          </p:cNvPr>
          <p:cNvSpPr/>
          <p:nvPr/>
        </p:nvSpPr>
        <p:spPr>
          <a:xfrm>
            <a:off x="1294887" y="4500358"/>
            <a:ext cx="4700333" cy="1860471"/>
          </a:xfrm>
          <a:prstGeom prst="rect">
            <a:avLst/>
          </a:prstGeom>
        </p:spPr>
        <p:txBody>
          <a:bodyPr wrap="square" lIns="0" rIns="0">
            <a:noAutofit/>
          </a:bodyPr>
          <a:lstStyle/>
          <a:p>
            <a:pPr marL="0" lvl="1">
              <a:spcAft>
                <a:spcPts val="600"/>
              </a:spcAft>
              <a:buClr>
                <a:srgbClr val="00A7FF"/>
              </a:buClr>
            </a:pPr>
            <a:r>
              <a:rPr lang="en-US" sz="1600" b="1" dirty="0">
                <a:solidFill>
                  <a:srgbClr val="0073E6"/>
                </a:solidFill>
              </a:rPr>
              <a:t>Commissioning Services</a:t>
            </a:r>
            <a:endParaRPr lang="en-US" sz="1200" b="1" dirty="0">
              <a:solidFill>
                <a:srgbClr val="0073E6"/>
              </a:solidFill>
            </a:endParaRPr>
          </a:p>
          <a:p>
            <a:pPr marL="114300" indent="-114300">
              <a:spcAft>
                <a:spcPts val="600"/>
              </a:spcAft>
              <a:buClr>
                <a:srgbClr val="0073E6"/>
              </a:buClr>
              <a:buFont typeface="Arial" panose="020B0604020202020204" pitchFamily="34" charset="0"/>
              <a:buChar char="•"/>
            </a:pPr>
            <a:r>
              <a:rPr lang="en-GB" sz="1200" b="1" dirty="0"/>
              <a:t>Standard Commissioning Service </a:t>
            </a:r>
            <a:r>
              <a:rPr lang="en-GB" sz="1200" dirty="0"/>
              <a:t>provides an “out of box, ready to use” experience with the repaired or replaced device pre-loaded with OS version, customer SW, applications and configurations</a:t>
            </a:r>
          </a:p>
          <a:p>
            <a:pPr marL="114300" indent="-114300">
              <a:spcAft>
                <a:spcPts val="600"/>
              </a:spcAft>
              <a:buClr>
                <a:srgbClr val="0073E6"/>
              </a:buClr>
              <a:buFont typeface="Arial" panose="020B0604020202020204" pitchFamily="34" charset="0"/>
              <a:buChar char="•"/>
            </a:pPr>
            <a:r>
              <a:rPr lang="en-GB" sz="1200" b="1" dirty="0"/>
              <a:t>Advanced Commissioning </a:t>
            </a:r>
            <a:r>
              <a:rPr lang="en-US" sz="1200" dirty="0"/>
              <a:t>addresses more complex operational and configuration requirements </a:t>
            </a:r>
            <a:r>
              <a:rPr lang="en-GB" sz="1200" dirty="0"/>
              <a:t>over and</a:t>
            </a:r>
            <a:r>
              <a:rPr lang="en-US" sz="1200" dirty="0"/>
              <a:t> above what is provided with Standard Commissioning </a:t>
            </a:r>
          </a:p>
          <a:p>
            <a:pPr marL="0" lvl="1">
              <a:spcBef>
                <a:spcPts val="1100"/>
              </a:spcBef>
              <a:buClr>
                <a:srgbClr val="00A7FF"/>
              </a:buClr>
            </a:pPr>
            <a:endParaRPr lang="en-US" sz="1400" dirty="0">
              <a:solidFill>
                <a:srgbClr val="FFFFFF"/>
              </a:solidFill>
            </a:endParaRPr>
          </a:p>
        </p:txBody>
      </p:sp>
      <p:sp>
        <p:nvSpPr>
          <p:cNvPr id="17" name="Rectangle 16">
            <a:extLst>
              <a:ext uri="{FF2B5EF4-FFF2-40B4-BE49-F238E27FC236}">
                <a16:creationId xmlns:a16="http://schemas.microsoft.com/office/drawing/2014/main" id="{39F36F24-ED39-5544-AE76-2D2DC715D359}"/>
              </a:ext>
            </a:extLst>
          </p:cNvPr>
          <p:cNvSpPr/>
          <p:nvPr/>
        </p:nvSpPr>
        <p:spPr>
          <a:xfrm>
            <a:off x="6897405" y="4500358"/>
            <a:ext cx="4918863" cy="2401011"/>
          </a:xfrm>
          <a:prstGeom prst="rect">
            <a:avLst/>
          </a:prstGeom>
        </p:spPr>
        <p:txBody>
          <a:bodyPr wrap="square" lIns="0" rIns="0">
            <a:noAutofit/>
          </a:bodyPr>
          <a:lstStyle/>
          <a:p>
            <a:pPr marL="0" lvl="1">
              <a:spcAft>
                <a:spcPts val="600"/>
              </a:spcAft>
              <a:buClr>
                <a:srgbClr val="00A7FF"/>
              </a:buClr>
            </a:pPr>
            <a:r>
              <a:rPr lang="en-US" sz="1600" b="1" dirty="0">
                <a:solidFill>
                  <a:srgbClr val="0073E6"/>
                </a:solidFill>
              </a:rPr>
              <a:t>VisibilityIQ™ Foresight</a:t>
            </a:r>
            <a:endParaRPr lang="en-US" sz="1600" baseline="30000" dirty="0">
              <a:solidFill>
                <a:srgbClr val="0073E6"/>
              </a:solidFill>
            </a:endParaRPr>
          </a:p>
          <a:p>
            <a:pPr marL="114300" indent="-114300">
              <a:spcAft>
                <a:spcPts val="600"/>
              </a:spcAft>
              <a:buClr>
                <a:srgbClr val="0073E6"/>
              </a:buClr>
              <a:buFont typeface="Arial" panose="020B0604020202020204" pitchFamily="34" charset="0"/>
              <a:buChar char="•"/>
            </a:pPr>
            <a:r>
              <a:rPr lang="en-GB" sz="1200" dirty="0"/>
              <a:t>This business intelligence service transforms device data into actionable insights in a single, cloud- based, color-coded view. Available whether for use with an EMM or without.</a:t>
            </a:r>
            <a:endParaRPr lang="en-US" sz="1200" dirty="0"/>
          </a:p>
          <a:p>
            <a:pPr marL="114300" indent="-114300">
              <a:spcAft>
                <a:spcPts val="600"/>
              </a:spcAft>
              <a:buClr>
                <a:srgbClr val="0073E6"/>
              </a:buClr>
              <a:buFont typeface="Arial" panose="020B0604020202020204" pitchFamily="34" charset="0"/>
              <a:buChar char="•"/>
            </a:pPr>
            <a:r>
              <a:rPr lang="en-GB" sz="1200" dirty="0"/>
              <a:t>Predictive intelligence</a:t>
            </a:r>
            <a:r>
              <a:rPr lang="en-US" sz="1200" dirty="0"/>
              <a:t> helps </a:t>
            </a:r>
            <a:r>
              <a:rPr lang="en-GB" sz="1200" dirty="0"/>
              <a:t>operational staff anticipate recurring events and catch potential problems before they affect the bottom line</a:t>
            </a:r>
            <a:endParaRPr lang="en-US" sz="1200" dirty="0"/>
          </a:p>
          <a:p>
            <a:pPr marL="114300" indent="-114300">
              <a:spcAft>
                <a:spcPts val="600"/>
              </a:spcAft>
              <a:buClr>
                <a:srgbClr val="0073E6"/>
              </a:buClr>
              <a:buFont typeface="Arial" panose="020B0604020202020204" pitchFamily="34" charset="0"/>
              <a:buChar char="•"/>
            </a:pPr>
            <a:r>
              <a:rPr lang="en-US" sz="1200" dirty="0"/>
              <a:t>Realize increased workforce productivity, operational efficiency and ROI by optimizing device availability and maximizing asset utilization </a:t>
            </a:r>
            <a:endParaRPr lang="en-US" sz="1200" dirty="0">
              <a:latin typeface="Arial"/>
              <a:ea typeface="MS PGothic"/>
              <a:cs typeface="Arial"/>
            </a:endParaRPr>
          </a:p>
        </p:txBody>
      </p:sp>
      <p:cxnSp>
        <p:nvCxnSpPr>
          <p:cNvPr id="21" name="Straight Connector 20">
            <a:extLst>
              <a:ext uri="{FF2B5EF4-FFF2-40B4-BE49-F238E27FC236}">
                <a16:creationId xmlns:a16="http://schemas.microsoft.com/office/drawing/2014/main" id="{8DA81875-654A-EE42-9E3F-F6FEF9A06FDC}"/>
              </a:ext>
            </a:extLst>
          </p:cNvPr>
          <p:cNvCxnSpPr>
            <a:cxnSpLocks/>
          </p:cNvCxnSpPr>
          <p:nvPr/>
        </p:nvCxnSpPr>
        <p:spPr>
          <a:xfrm>
            <a:off x="595641" y="1061428"/>
            <a:ext cx="7754705" cy="0"/>
          </a:xfrm>
          <a:prstGeom prst="line">
            <a:avLst/>
          </a:prstGeom>
          <a:ln w="1016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DB3B9EB-7A44-774D-A71A-647DF620BF4B}"/>
              </a:ext>
            </a:extLst>
          </p:cNvPr>
          <p:cNvSpPr/>
          <p:nvPr/>
        </p:nvSpPr>
        <p:spPr>
          <a:xfrm>
            <a:off x="6902633" y="2693216"/>
            <a:ext cx="4994242" cy="1620105"/>
          </a:xfrm>
          <a:prstGeom prst="rect">
            <a:avLst/>
          </a:prstGeom>
        </p:spPr>
        <p:txBody>
          <a:bodyPr wrap="square" lIns="0" rIns="0">
            <a:noAutofit/>
          </a:bodyPr>
          <a:lstStyle/>
          <a:p>
            <a:pPr marL="0" lvl="1">
              <a:spcAft>
                <a:spcPts val="600"/>
              </a:spcAft>
              <a:buClr>
                <a:srgbClr val="00A7FF"/>
              </a:buClr>
            </a:pPr>
            <a:r>
              <a:rPr lang="en-US" sz="1600" b="1" dirty="0">
                <a:solidFill>
                  <a:srgbClr val="0073E6"/>
                </a:solidFill>
              </a:rPr>
              <a:t>Enhanced Shipping Logistics</a:t>
            </a:r>
            <a:endParaRPr lang="en-US" sz="1200" b="1" baseline="30000" dirty="0">
              <a:solidFill>
                <a:srgbClr val="0073E6"/>
              </a:solidFill>
            </a:endParaRPr>
          </a:p>
          <a:p>
            <a:pPr marL="114300" indent="-114300">
              <a:spcAft>
                <a:spcPts val="600"/>
              </a:spcAft>
              <a:buClr>
                <a:srgbClr val="0073E6"/>
              </a:buClr>
              <a:buFont typeface="Arial" panose="020B0604020202020204" pitchFamily="34" charset="0"/>
              <a:buChar char="•"/>
            </a:pPr>
            <a:r>
              <a:rPr lang="en-GB" sz="1200" b="1" dirty="0"/>
              <a:t>Expedited Collections Option </a:t>
            </a:r>
            <a:r>
              <a:rPr lang="en-GB" sz="1200" dirty="0"/>
              <a:t>- pre-paid shipping labels and to schedule carrier pick up using the Zebra RMA portal</a:t>
            </a:r>
            <a:endParaRPr lang="en-US" sz="1200" dirty="0"/>
          </a:p>
          <a:p>
            <a:pPr marL="114300" indent="-114300">
              <a:spcAft>
                <a:spcPts val="600"/>
              </a:spcAft>
              <a:buClr>
                <a:srgbClr val="0073E6"/>
              </a:buClr>
              <a:buFont typeface="Arial" panose="020B0604020202020204" pitchFamily="34" charset="0"/>
              <a:buChar char="•"/>
            </a:pPr>
            <a:r>
              <a:rPr lang="en-US" sz="1200" b="1" dirty="0"/>
              <a:t>Expedited 2-Way Shipping Option </a:t>
            </a:r>
            <a:r>
              <a:rPr lang="en-US" sz="1200" dirty="0"/>
              <a:t>- Express shipping of devices into Zebra’s Repair Center and provides Express return shipping of the repaired devices from Zebra’s Service Center back to the Customer </a:t>
            </a:r>
          </a:p>
        </p:txBody>
      </p:sp>
      <p:sp>
        <p:nvSpPr>
          <p:cNvPr id="19" name="TextBox 18">
            <a:extLst>
              <a:ext uri="{FF2B5EF4-FFF2-40B4-BE49-F238E27FC236}">
                <a16:creationId xmlns:a16="http://schemas.microsoft.com/office/drawing/2014/main" id="{5873D4FE-09B0-364D-8C8D-B832528E018C}"/>
              </a:ext>
            </a:extLst>
          </p:cNvPr>
          <p:cNvSpPr txBox="1"/>
          <p:nvPr/>
        </p:nvSpPr>
        <p:spPr>
          <a:xfrm>
            <a:off x="511018" y="412491"/>
            <a:ext cx="7442378"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Zebra OneCare</a:t>
            </a:r>
            <a:r>
              <a:rPr lang="en-US" sz="2800" baseline="30000" dirty="0">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en-US" sz="3600" dirty="0">
                <a:latin typeface="Arial"/>
              </a:rPr>
              <a:t>Enhancements</a:t>
            </a:r>
            <a:endParaRPr lang="en-US" sz="3600" dirty="0"/>
          </a:p>
        </p:txBody>
      </p:sp>
      <p:grpSp>
        <p:nvGrpSpPr>
          <p:cNvPr id="12" name="Group 11">
            <a:extLst>
              <a:ext uri="{FF2B5EF4-FFF2-40B4-BE49-F238E27FC236}">
                <a16:creationId xmlns:a16="http://schemas.microsoft.com/office/drawing/2014/main" id="{D0CBA713-239E-6446-892D-812BC851D366}"/>
              </a:ext>
            </a:extLst>
          </p:cNvPr>
          <p:cNvGrpSpPr/>
          <p:nvPr/>
        </p:nvGrpSpPr>
        <p:grpSpPr>
          <a:xfrm>
            <a:off x="609600" y="2313154"/>
            <a:ext cx="10972800" cy="68870"/>
            <a:chOff x="380954" y="1264894"/>
            <a:chExt cx="11430092" cy="69812"/>
          </a:xfrm>
        </p:grpSpPr>
        <p:grpSp>
          <p:nvGrpSpPr>
            <p:cNvPr id="13" name="Group 12">
              <a:extLst>
                <a:ext uri="{FF2B5EF4-FFF2-40B4-BE49-F238E27FC236}">
                  <a16:creationId xmlns:a16="http://schemas.microsoft.com/office/drawing/2014/main" id="{0E36D18B-A06D-F74D-B530-B98A2B894C69}"/>
                </a:ext>
              </a:extLst>
            </p:cNvPr>
            <p:cNvGrpSpPr/>
            <p:nvPr/>
          </p:nvGrpSpPr>
          <p:grpSpPr>
            <a:xfrm>
              <a:off x="380954" y="1264894"/>
              <a:ext cx="8791530" cy="69812"/>
              <a:chOff x="380954" y="1264894"/>
              <a:chExt cx="8791530" cy="69812"/>
            </a:xfrm>
          </p:grpSpPr>
          <p:grpSp>
            <p:nvGrpSpPr>
              <p:cNvPr id="18" name="Group 17">
                <a:extLst>
                  <a:ext uri="{FF2B5EF4-FFF2-40B4-BE49-F238E27FC236}">
                    <a16:creationId xmlns:a16="http://schemas.microsoft.com/office/drawing/2014/main" id="{B5242F8C-B659-1444-9897-C7CF0687BAED}"/>
                  </a:ext>
                </a:extLst>
              </p:cNvPr>
              <p:cNvGrpSpPr/>
              <p:nvPr/>
            </p:nvGrpSpPr>
            <p:grpSpPr>
              <a:xfrm>
                <a:off x="380954" y="1264894"/>
                <a:ext cx="6535601" cy="69812"/>
                <a:chOff x="4347027" y="2188242"/>
                <a:chExt cx="6537303" cy="69830"/>
              </a:xfrm>
              <a:solidFill>
                <a:schemeClr val="accent1"/>
              </a:solidFill>
            </p:grpSpPr>
            <p:sp>
              <p:nvSpPr>
                <p:cNvPr id="22" name="Freeform 21">
                  <a:extLst>
                    <a:ext uri="{FF2B5EF4-FFF2-40B4-BE49-F238E27FC236}">
                      <a16:creationId xmlns:a16="http://schemas.microsoft.com/office/drawing/2014/main" id="{E7C0CDAF-A209-9F4F-AA44-06809F590B94}"/>
                    </a:ext>
                  </a:extLst>
                </p:cNvPr>
                <p:cNvSpPr>
                  <a:spLocks noChangeAspect="1" noChangeArrowheads="1"/>
                </p:cNvSpPr>
                <p:nvPr/>
              </p:nvSpPr>
              <p:spPr bwMode="auto">
                <a:xfrm flipV="1">
                  <a:off x="4347027"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sp>
              <p:nvSpPr>
                <p:cNvPr id="23" name="Freeform 22">
                  <a:extLst>
                    <a:ext uri="{FF2B5EF4-FFF2-40B4-BE49-F238E27FC236}">
                      <a16:creationId xmlns:a16="http://schemas.microsoft.com/office/drawing/2014/main" id="{DAB55177-49B2-6240-A851-B8EF55A96B9C}"/>
                    </a:ext>
                  </a:extLst>
                </p:cNvPr>
                <p:cNvSpPr>
                  <a:spLocks noChangeAspect="1" noChangeArrowheads="1"/>
                </p:cNvSpPr>
                <p:nvPr/>
              </p:nvSpPr>
              <p:spPr bwMode="auto">
                <a:xfrm flipV="1">
                  <a:off x="7382826" y="2188242"/>
                  <a:ext cx="3501504" cy="69830"/>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20" name="Freeform 19">
                <a:extLst>
                  <a:ext uri="{FF2B5EF4-FFF2-40B4-BE49-F238E27FC236}">
                    <a16:creationId xmlns:a16="http://schemas.microsoft.com/office/drawing/2014/main" id="{8E3B5558-2E25-6545-8E6C-86CE388C57D7}"/>
                  </a:ext>
                </a:extLst>
              </p:cNvPr>
              <p:cNvSpPr>
                <a:spLocks noChangeAspect="1" noChangeArrowheads="1"/>
              </p:cNvSpPr>
              <p:nvPr/>
            </p:nvSpPr>
            <p:spPr bwMode="auto">
              <a:xfrm flipV="1">
                <a:off x="5671892"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sp>
          <p:nvSpPr>
            <p:cNvPr id="16" name="Freeform 15">
              <a:extLst>
                <a:ext uri="{FF2B5EF4-FFF2-40B4-BE49-F238E27FC236}">
                  <a16:creationId xmlns:a16="http://schemas.microsoft.com/office/drawing/2014/main" id="{F1A6FE2C-7D1C-F245-9F4C-1F75102F4F1E}"/>
                </a:ext>
              </a:extLst>
            </p:cNvPr>
            <p:cNvSpPr>
              <a:spLocks noChangeAspect="1" noChangeArrowheads="1"/>
            </p:cNvSpPr>
            <p:nvPr/>
          </p:nvSpPr>
          <p:spPr bwMode="auto">
            <a:xfrm flipV="1">
              <a:off x="8310454" y="1264894"/>
              <a:ext cx="3500592" cy="69812"/>
            </a:xfrm>
            <a:custGeom>
              <a:avLst/>
              <a:gdLst>
                <a:gd name="connsiteX0" fmla="*/ 78092 w 3501504"/>
                <a:gd name="connsiteY0" fmla="*/ 69830 h 69830"/>
                <a:gd name="connsiteX1" fmla="*/ 655608 w 3501504"/>
                <a:gd name="connsiteY1" fmla="*/ 69830 h 69830"/>
                <a:gd name="connsiteX2" fmla="*/ 737659 w 3501504"/>
                <a:gd name="connsiteY2" fmla="*/ 69830 h 69830"/>
                <a:gd name="connsiteX3" fmla="*/ 1025149 w 3501504"/>
                <a:gd name="connsiteY3" fmla="*/ 69830 h 69830"/>
                <a:gd name="connsiteX4" fmla="*/ 1315175 w 3501504"/>
                <a:gd name="connsiteY4" fmla="*/ 69830 h 69830"/>
                <a:gd name="connsiteX5" fmla="*/ 1317364 w 3501504"/>
                <a:gd name="connsiteY5" fmla="*/ 69830 h 69830"/>
                <a:gd name="connsiteX6" fmla="*/ 1602665 w 3501504"/>
                <a:gd name="connsiteY6" fmla="*/ 69830 h 69830"/>
                <a:gd name="connsiteX7" fmla="*/ 1684716 w 3501504"/>
                <a:gd name="connsiteY7" fmla="*/ 69830 h 69830"/>
                <a:gd name="connsiteX8" fmla="*/ 1894880 w 3501504"/>
                <a:gd name="connsiteY8" fmla="*/ 69830 h 69830"/>
                <a:gd name="connsiteX9" fmla="*/ 1976931 w 3501504"/>
                <a:gd name="connsiteY9" fmla="*/ 69830 h 69830"/>
                <a:gd name="connsiteX10" fmla="*/ 2262232 w 3501504"/>
                <a:gd name="connsiteY10" fmla="*/ 69830 h 69830"/>
                <a:gd name="connsiteX11" fmla="*/ 2264421 w 3501504"/>
                <a:gd name="connsiteY11" fmla="*/ 69830 h 69830"/>
                <a:gd name="connsiteX12" fmla="*/ 2554447 w 3501504"/>
                <a:gd name="connsiteY12" fmla="*/ 69830 h 69830"/>
                <a:gd name="connsiteX13" fmla="*/ 2841937 w 3501504"/>
                <a:gd name="connsiteY13" fmla="*/ 69830 h 69830"/>
                <a:gd name="connsiteX14" fmla="*/ 2923988 w 3501504"/>
                <a:gd name="connsiteY14" fmla="*/ 69830 h 69830"/>
                <a:gd name="connsiteX15" fmla="*/ 3501504 w 3501504"/>
                <a:gd name="connsiteY15" fmla="*/ 69830 h 69830"/>
                <a:gd name="connsiteX16" fmla="*/ 3501504 w 3501504"/>
                <a:gd name="connsiteY16" fmla="*/ 50156 h 69830"/>
                <a:gd name="connsiteX17" fmla="*/ 3414914 w 3501504"/>
                <a:gd name="connsiteY17" fmla="*/ 0 h 69830"/>
                <a:gd name="connsiteX18" fmla="*/ 2837398 w 3501504"/>
                <a:gd name="connsiteY18" fmla="*/ 0 h 69830"/>
                <a:gd name="connsiteX19" fmla="*/ 2755347 w 3501504"/>
                <a:gd name="connsiteY19" fmla="*/ 0 h 69830"/>
                <a:gd name="connsiteX20" fmla="*/ 2467857 w 3501504"/>
                <a:gd name="connsiteY20" fmla="*/ 0 h 69830"/>
                <a:gd name="connsiteX21" fmla="*/ 2184140 w 3501504"/>
                <a:gd name="connsiteY21" fmla="*/ 0 h 69830"/>
                <a:gd name="connsiteX22" fmla="*/ 2177831 w 3501504"/>
                <a:gd name="connsiteY22" fmla="*/ 0 h 69830"/>
                <a:gd name="connsiteX23" fmla="*/ 1890341 w 3501504"/>
                <a:gd name="connsiteY23" fmla="*/ 0 h 69830"/>
                <a:gd name="connsiteX24" fmla="*/ 1808290 w 3501504"/>
                <a:gd name="connsiteY24" fmla="*/ 0 h 69830"/>
                <a:gd name="connsiteX25" fmla="*/ 1606624 w 3501504"/>
                <a:gd name="connsiteY25" fmla="*/ 0 h 69830"/>
                <a:gd name="connsiteX26" fmla="*/ 1524573 w 3501504"/>
                <a:gd name="connsiteY26" fmla="*/ 0 h 69830"/>
                <a:gd name="connsiteX27" fmla="*/ 1237083 w 3501504"/>
                <a:gd name="connsiteY27" fmla="*/ 0 h 69830"/>
                <a:gd name="connsiteX28" fmla="*/ 1230774 w 3501504"/>
                <a:gd name="connsiteY28" fmla="*/ 0 h 69830"/>
                <a:gd name="connsiteX29" fmla="*/ 947057 w 3501504"/>
                <a:gd name="connsiteY29" fmla="*/ 0 h 69830"/>
                <a:gd name="connsiteX30" fmla="*/ 659567 w 3501504"/>
                <a:gd name="connsiteY30" fmla="*/ 0 h 69830"/>
                <a:gd name="connsiteX31" fmla="*/ 577516 w 3501504"/>
                <a:gd name="connsiteY31" fmla="*/ 0 h 69830"/>
                <a:gd name="connsiteX32" fmla="*/ 0 w 3501504"/>
                <a:gd name="connsiteY32" fmla="*/ 0 h 69830"/>
                <a:gd name="connsiteX33" fmla="*/ 0 w 3501504"/>
                <a:gd name="connsiteY33"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501504" h="69830">
                  <a:moveTo>
                    <a:pt x="78092" y="69830"/>
                  </a:moveTo>
                  <a:lnTo>
                    <a:pt x="655608" y="69830"/>
                  </a:lnTo>
                  <a:lnTo>
                    <a:pt x="737659" y="69830"/>
                  </a:lnTo>
                  <a:lnTo>
                    <a:pt x="1025149" y="69830"/>
                  </a:lnTo>
                  <a:lnTo>
                    <a:pt x="1315175" y="69830"/>
                  </a:lnTo>
                  <a:lnTo>
                    <a:pt x="1317364" y="69830"/>
                  </a:lnTo>
                  <a:lnTo>
                    <a:pt x="1602665" y="69830"/>
                  </a:lnTo>
                  <a:lnTo>
                    <a:pt x="1684716" y="69830"/>
                  </a:lnTo>
                  <a:lnTo>
                    <a:pt x="1894880" y="69830"/>
                  </a:lnTo>
                  <a:lnTo>
                    <a:pt x="1976931" y="69830"/>
                  </a:lnTo>
                  <a:lnTo>
                    <a:pt x="2262232" y="69830"/>
                  </a:lnTo>
                  <a:lnTo>
                    <a:pt x="2264421" y="69830"/>
                  </a:lnTo>
                  <a:lnTo>
                    <a:pt x="2554447" y="69830"/>
                  </a:lnTo>
                  <a:lnTo>
                    <a:pt x="2841937" y="69830"/>
                  </a:lnTo>
                  <a:lnTo>
                    <a:pt x="2923988" y="69830"/>
                  </a:lnTo>
                  <a:lnTo>
                    <a:pt x="3501504" y="69830"/>
                  </a:lnTo>
                  <a:lnTo>
                    <a:pt x="3501504" y="50156"/>
                  </a:lnTo>
                  <a:lnTo>
                    <a:pt x="3414914" y="0"/>
                  </a:lnTo>
                  <a:lnTo>
                    <a:pt x="2837398" y="0"/>
                  </a:lnTo>
                  <a:lnTo>
                    <a:pt x="2755347" y="0"/>
                  </a:lnTo>
                  <a:lnTo>
                    <a:pt x="2467857" y="0"/>
                  </a:lnTo>
                  <a:lnTo>
                    <a:pt x="2184140" y="0"/>
                  </a:lnTo>
                  <a:lnTo>
                    <a:pt x="2177831" y="0"/>
                  </a:lnTo>
                  <a:lnTo>
                    <a:pt x="1890341" y="0"/>
                  </a:lnTo>
                  <a:lnTo>
                    <a:pt x="1808290" y="0"/>
                  </a:lnTo>
                  <a:lnTo>
                    <a:pt x="1606624" y="0"/>
                  </a:lnTo>
                  <a:lnTo>
                    <a:pt x="1524573" y="0"/>
                  </a:lnTo>
                  <a:lnTo>
                    <a:pt x="1237083" y="0"/>
                  </a:lnTo>
                  <a:lnTo>
                    <a:pt x="1230774" y="0"/>
                  </a:lnTo>
                  <a:lnTo>
                    <a:pt x="947057" y="0"/>
                  </a:lnTo>
                  <a:lnTo>
                    <a:pt x="659567" y="0"/>
                  </a:lnTo>
                  <a:lnTo>
                    <a:pt x="577516" y="0"/>
                  </a:lnTo>
                  <a:lnTo>
                    <a:pt x="0" y="0"/>
                  </a:lnTo>
                  <a:lnTo>
                    <a:pt x="0" y="24597"/>
                  </a:lnTo>
                  <a:close/>
                </a:path>
              </a:pathLst>
            </a:custGeom>
            <a:solidFill>
              <a:schemeClr val="bg1">
                <a:lumMod val="85000"/>
              </a:schemeClr>
            </a:solidFill>
            <a:ln>
              <a:noFill/>
            </a:ln>
            <a:effectLst/>
          </p:spPr>
          <p:txBody>
            <a:bodyPr vert="horz" wrap="square" lIns="36546" tIns="36546" rIns="36546" bIns="36546" numCol="1" anchor="t" anchorCtr="0" compatLnSpc="1">
              <a:prstTxWarp prst="textNoShape">
                <a:avLst/>
              </a:prstTxWarp>
              <a:noAutofit/>
            </a:bodyPr>
            <a:lstStyle/>
            <a:p>
              <a:pPr defTabSz="913852">
                <a:defRPr/>
              </a:pPr>
              <a:endParaRPr lang="en-US" sz="1798" kern="0" dirty="0">
                <a:solidFill>
                  <a:schemeClr val="accent1"/>
                </a:solidFill>
              </a:endParaRPr>
            </a:p>
          </p:txBody>
        </p:sp>
      </p:grpSp>
      <p:pic>
        <p:nvPicPr>
          <p:cNvPr id="29" name="Picture 28" descr="Shape&#10;&#10;Description automatically generated with low confidence">
            <a:extLst>
              <a:ext uri="{FF2B5EF4-FFF2-40B4-BE49-F238E27FC236}">
                <a16:creationId xmlns:a16="http://schemas.microsoft.com/office/drawing/2014/main" id="{427CA5D4-5BCB-D04C-90EC-DEDCA3CF6216}"/>
              </a:ext>
            </a:extLst>
          </p:cNvPr>
          <p:cNvPicPr>
            <a:picLocks noChangeAspect="1"/>
          </p:cNvPicPr>
          <p:nvPr/>
        </p:nvPicPr>
        <p:blipFill rotWithShape="1">
          <a:blip r:embed="rId4">
            <a:extLst>
              <a:ext uri="{28A0092B-C50C-407E-A947-70E740481C1C}">
                <a14:useLocalDpi xmlns:a14="http://schemas.microsoft.com/office/drawing/2010/main" val="0"/>
              </a:ext>
            </a:extLst>
          </a:blip>
          <a:srcRect t="17489" b="40901"/>
          <a:stretch/>
        </p:blipFill>
        <p:spPr>
          <a:xfrm>
            <a:off x="10245174" y="869483"/>
            <a:ext cx="1772807" cy="710701"/>
          </a:xfrm>
          <a:prstGeom prst="rect">
            <a:avLst/>
          </a:prstGeom>
        </p:spPr>
      </p:pic>
      <p:pic>
        <p:nvPicPr>
          <p:cNvPr id="38" name="Picture 37">
            <a:extLst>
              <a:ext uri="{FF2B5EF4-FFF2-40B4-BE49-F238E27FC236}">
                <a16:creationId xmlns:a16="http://schemas.microsoft.com/office/drawing/2014/main" id="{B0FBC38A-4E99-604C-910E-1EE715E81E05}"/>
              </a:ext>
            </a:extLst>
          </p:cNvPr>
          <p:cNvPicPr>
            <a:picLocks noChangeAspect="1"/>
          </p:cNvPicPr>
          <p:nvPr/>
        </p:nvPicPr>
        <p:blipFill rotWithShape="1">
          <a:blip r:embed="rId3"/>
          <a:srcRect l="77663" r="4074"/>
          <a:stretch/>
        </p:blipFill>
        <p:spPr>
          <a:xfrm>
            <a:off x="6084125" y="4345475"/>
            <a:ext cx="723650" cy="1016000"/>
          </a:xfrm>
          <a:prstGeom prst="rect">
            <a:avLst/>
          </a:prstGeom>
        </p:spPr>
      </p:pic>
    </p:spTree>
    <p:extLst>
      <p:ext uri="{BB962C8B-B14F-4D97-AF65-F5344CB8AC3E}">
        <p14:creationId xmlns:p14="http://schemas.microsoft.com/office/powerpoint/2010/main" val="45819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639128E-6DC1-154F-AF7A-214A975A9EEE}"/>
              </a:ext>
            </a:extLst>
          </p:cNvPr>
          <p:cNvPicPr>
            <a:picLocks noChangeAspect="1"/>
          </p:cNvPicPr>
          <p:nvPr/>
        </p:nvPicPr>
        <p:blipFill>
          <a:blip r:embed="rId3"/>
          <a:srcRect l="28417" r="28417"/>
          <a:stretch/>
        </p:blipFill>
        <p:spPr>
          <a:xfrm>
            <a:off x="-30310" y="-1"/>
            <a:ext cx="12220724" cy="7010354"/>
          </a:xfrm>
          <a:prstGeom prst="rect">
            <a:avLst/>
          </a:prstGeom>
        </p:spPr>
      </p:pic>
      <p:grpSp>
        <p:nvGrpSpPr>
          <p:cNvPr id="16" name="Group 15">
            <a:extLst>
              <a:ext uri="{FF2B5EF4-FFF2-40B4-BE49-F238E27FC236}">
                <a16:creationId xmlns:a16="http://schemas.microsoft.com/office/drawing/2014/main" id="{FFF7E446-DE1C-474F-BEFA-6364F0C20F47}"/>
              </a:ext>
            </a:extLst>
          </p:cNvPr>
          <p:cNvGrpSpPr/>
          <p:nvPr/>
        </p:nvGrpSpPr>
        <p:grpSpPr>
          <a:xfrm>
            <a:off x="-26987" y="0"/>
            <a:ext cx="11839857" cy="6858000"/>
            <a:chOff x="0" y="-152353"/>
            <a:chExt cx="12102884" cy="7010353"/>
          </a:xfrm>
          <a:solidFill>
            <a:schemeClr val="bg2">
              <a:lumMod val="65000"/>
            </a:schemeClr>
          </a:solidFill>
        </p:grpSpPr>
        <p:sp>
          <p:nvSpPr>
            <p:cNvPr id="17" name="AutoShape 4">
              <a:extLst>
                <a:ext uri="{FF2B5EF4-FFF2-40B4-BE49-F238E27FC236}">
                  <a16:creationId xmlns:a16="http://schemas.microsoft.com/office/drawing/2014/main" id="{6410C355-2017-AF48-B61C-E20373F3A185}"/>
                </a:ext>
              </a:extLst>
            </p:cNvPr>
            <p:cNvSpPr>
              <a:spLocks noChangeAspect="1" noChangeArrowheads="1"/>
            </p:cNvSpPr>
            <p:nvPr/>
          </p:nvSpPr>
          <p:spPr bwMode="auto">
            <a:xfrm rot="10800000" flipH="1">
              <a:off x="0" y="-152353"/>
              <a:ext cx="12102884" cy="7010353"/>
            </a:xfrm>
            <a:prstGeom prst="rtTriangle">
              <a:avLst/>
            </a:prstGeom>
            <a:grp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18" name="Freeform 17">
              <a:extLst>
                <a:ext uri="{FF2B5EF4-FFF2-40B4-BE49-F238E27FC236}">
                  <a16:creationId xmlns:a16="http://schemas.microsoft.com/office/drawing/2014/main" id="{773FB146-E0F7-6A43-B465-85AB3B9842F3}"/>
                </a:ext>
              </a:extLst>
            </p:cNvPr>
            <p:cNvSpPr>
              <a:spLocks noChangeAspect="1" noChangeArrowheads="1"/>
            </p:cNvSpPr>
            <p:nvPr/>
          </p:nvSpPr>
          <p:spPr bwMode="auto">
            <a:xfrm rot="10800000" flipH="1">
              <a:off x="0" y="3276647"/>
              <a:ext cx="3091477" cy="3581352"/>
            </a:xfrm>
            <a:custGeom>
              <a:avLst/>
              <a:gdLst>
                <a:gd name="connsiteX0" fmla="*/ 0 w 3091477"/>
                <a:gd name="connsiteY0" fmla="*/ 3581352 h 3581352"/>
                <a:gd name="connsiteX1" fmla="*/ 3091477 w 3091477"/>
                <a:gd name="connsiteY1" fmla="*/ 1790676 h 3581352"/>
                <a:gd name="connsiteX2" fmla="*/ 0 w 3091477"/>
                <a:gd name="connsiteY2" fmla="*/ 0 h 3581352"/>
              </a:gdLst>
              <a:ahLst/>
              <a:cxnLst>
                <a:cxn ang="0">
                  <a:pos x="connsiteX0" y="connsiteY0"/>
                </a:cxn>
                <a:cxn ang="0">
                  <a:pos x="connsiteX1" y="connsiteY1"/>
                </a:cxn>
                <a:cxn ang="0">
                  <a:pos x="connsiteX2" y="connsiteY2"/>
                </a:cxn>
              </a:cxnLst>
              <a:rect l="l" t="t" r="r" b="b"/>
              <a:pathLst>
                <a:path w="3091477" h="3581352">
                  <a:moveTo>
                    <a:pt x="0" y="3581352"/>
                  </a:moveTo>
                  <a:lnTo>
                    <a:pt x="3091477" y="1790676"/>
                  </a:lnTo>
                  <a:lnTo>
                    <a:pt x="0" y="0"/>
                  </a:lnTo>
                  <a:close/>
                </a:path>
              </a:pathLst>
            </a:custGeom>
            <a:grp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2" name="Text Placeholder 11">
            <a:extLst>
              <a:ext uri="{FF2B5EF4-FFF2-40B4-BE49-F238E27FC236}">
                <a16:creationId xmlns:a16="http://schemas.microsoft.com/office/drawing/2014/main" id="{52E0EA42-C8EB-8F46-A896-1692AED3B529}"/>
              </a:ext>
            </a:extLst>
          </p:cNvPr>
          <p:cNvSpPr>
            <a:spLocks noGrp="1"/>
          </p:cNvSpPr>
          <p:nvPr>
            <p:ph type="body" sz="quarter" idx="11"/>
          </p:nvPr>
        </p:nvSpPr>
        <p:spPr/>
        <p:txBody>
          <a:bodyPr/>
          <a:lstStyle/>
          <a:p>
            <a:r>
              <a:rPr lang="en-US" dirty="0"/>
              <a:t>Thank you! </a:t>
            </a:r>
          </a:p>
        </p:txBody>
      </p:sp>
      <p:sp>
        <p:nvSpPr>
          <p:cNvPr id="14" name="Text Placeholder 13">
            <a:extLst>
              <a:ext uri="{FF2B5EF4-FFF2-40B4-BE49-F238E27FC236}">
                <a16:creationId xmlns:a16="http://schemas.microsoft.com/office/drawing/2014/main" id="{FE8E236A-D830-A647-B967-3FD4F35FEF2E}"/>
              </a:ext>
            </a:extLst>
          </p:cNvPr>
          <p:cNvSpPr>
            <a:spLocks noGrp="1"/>
          </p:cNvSpPr>
          <p:nvPr>
            <p:ph type="body" sz="quarter" idx="13"/>
          </p:nvPr>
        </p:nvSpPr>
        <p:spPr>
          <a:xfrm>
            <a:off x="468314" y="2284321"/>
            <a:ext cx="5833867" cy="309925"/>
          </a:xfrm>
        </p:spPr>
        <p:txBody>
          <a:bodyPr/>
          <a:lstStyle/>
          <a:p>
            <a:r>
              <a:rPr lang="en-US" sz="1600" dirty="0"/>
              <a:t>For more information, visit, </a:t>
            </a:r>
            <a:r>
              <a:rPr lang="en-US" sz="1600" dirty="0">
                <a:hlinkClick r:id="rId4">
                  <a:extLst>
                    <a:ext uri="{A12FA001-AC4F-418D-AE19-62706E023703}">
                      <ahyp:hlinkClr xmlns:ahyp="http://schemas.microsoft.com/office/drawing/2018/hyperlinkcolor" val="tx"/>
                    </a:ext>
                  </a:extLst>
                </a:hlinkClick>
              </a:rPr>
              <a:t>www.zebra.com/ws50</a:t>
            </a:r>
            <a:endParaRPr lang="en-US" sz="1600" dirty="0"/>
          </a:p>
        </p:txBody>
      </p:sp>
      <p:sp>
        <p:nvSpPr>
          <p:cNvPr id="15" name="Text Placeholder 14">
            <a:extLst>
              <a:ext uri="{FF2B5EF4-FFF2-40B4-BE49-F238E27FC236}">
                <a16:creationId xmlns:a16="http://schemas.microsoft.com/office/drawing/2014/main" id="{D1009FC5-3886-A148-B796-C4EE934B0B30}"/>
              </a:ext>
            </a:extLst>
          </p:cNvPr>
          <p:cNvSpPr>
            <a:spLocks noGrp="1"/>
          </p:cNvSpPr>
          <p:nvPr>
            <p:ph type="body" sz="quarter" idx="14"/>
          </p:nvPr>
        </p:nvSpPr>
        <p:spPr>
          <a:xfrm>
            <a:off x="476120" y="2919368"/>
            <a:ext cx="4757486" cy="426488"/>
          </a:xfrm>
        </p:spPr>
        <p:txBody>
          <a:bodyPr/>
          <a:lstStyle/>
          <a:p>
            <a:pPr marL="0" indent="0">
              <a:spcBef>
                <a:spcPts val="0"/>
              </a:spcBef>
              <a:buClrTx/>
              <a:defRPr/>
            </a:pPr>
            <a:r>
              <a:rPr lang="en-GB" sz="900" dirty="0">
                <a:solidFill>
                  <a:schemeClr val="bg1">
                    <a:lumMod val="85000"/>
                  </a:schemeClr>
                </a:solidFill>
                <a:latin typeface="Arial" panose="020B0604020202020204"/>
              </a:rPr>
              <a:t>ZEBRA and the stylized Zebra head are trademarks of Zebra Technologies Corp., registered in many jurisdictions worldwide. All other trademarks are the property of their respective owners. ©2022 Zebra Technologies Corp. and/or its affiliates. All rights reserved.</a:t>
            </a:r>
          </a:p>
        </p:txBody>
      </p:sp>
      <p:pic>
        <p:nvPicPr>
          <p:cNvPr id="19" name="Graphic 18">
            <a:extLst>
              <a:ext uri="{FF2B5EF4-FFF2-40B4-BE49-F238E27FC236}">
                <a16:creationId xmlns:a16="http://schemas.microsoft.com/office/drawing/2014/main" id="{BA6D8262-5BF2-3A4E-A207-18F86ECF636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8923" y="502423"/>
            <a:ext cx="1268697" cy="410914"/>
          </a:xfrm>
          <a:prstGeom prst="rect">
            <a:avLst/>
          </a:prstGeom>
        </p:spPr>
      </p:pic>
      <p:sp>
        <p:nvSpPr>
          <p:cNvPr id="2" name="TextBox 1">
            <a:extLst>
              <a:ext uri="{FF2B5EF4-FFF2-40B4-BE49-F238E27FC236}">
                <a16:creationId xmlns:a16="http://schemas.microsoft.com/office/drawing/2014/main" id="{55C4A81F-8AD9-3B47-8B82-435FD4CD8A34}"/>
              </a:ext>
            </a:extLst>
          </p:cNvPr>
          <p:cNvSpPr txBox="1"/>
          <p:nvPr/>
        </p:nvSpPr>
        <p:spPr>
          <a:xfrm>
            <a:off x="16663853" y="4448014"/>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6087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283D26A-4E66-6E43-8416-8F1678135861}"/>
              </a:ext>
            </a:extLst>
          </p:cNvPr>
          <p:cNvSpPr txBox="1"/>
          <p:nvPr/>
        </p:nvSpPr>
        <p:spPr>
          <a:xfrm>
            <a:off x="1366057" y="6518911"/>
            <a:ext cx="4489567" cy="276999"/>
          </a:xfrm>
          <a:prstGeom prst="rect">
            <a:avLst/>
          </a:prstGeom>
          <a:noFill/>
        </p:spPr>
        <p:txBody>
          <a:bodyPr wrap="square" rtlCol="0">
            <a:spAutoFit/>
          </a:bodyPr>
          <a:lstStyle/>
          <a:p>
            <a:r>
              <a:rPr lang="en-US" sz="600" kern="0" dirty="0">
                <a:solidFill>
                  <a:schemeClr val="accent5"/>
                </a:solidFill>
              </a:rPr>
              <a:t>Sources: VDC Research and Zebra analysis (f#1 market share), Gartner, Inc., "Magic Quadrant Indoor Location Services, Global," Tim Zimmerman, Annette Zimmermann, 13 January 2020 (Leader Status Status)</a:t>
            </a:r>
            <a:endParaRPr lang="en-US" sz="600" kern="0" dirty="0">
              <a:solidFill>
                <a:schemeClr val="accent5"/>
              </a:solidFill>
              <a:latin typeface="Arial"/>
            </a:endParaRPr>
          </a:p>
        </p:txBody>
      </p:sp>
      <p:grpSp>
        <p:nvGrpSpPr>
          <p:cNvPr id="6" name="Group 5">
            <a:extLst>
              <a:ext uri="{FF2B5EF4-FFF2-40B4-BE49-F238E27FC236}">
                <a16:creationId xmlns:a16="http://schemas.microsoft.com/office/drawing/2014/main" id="{68FA1548-D6E3-024A-B982-B5E2EF43CC37}"/>
              </a:ext>
            </a:extLst>
          </p:cNvPr>
          <p:cNvGrpSpPr/>
          <p:nvPr/>
        </p:nvGrpSpPr>
        <p:grpSpPr>
          <a:xfrm>
            <a:off x="414602" y="1017683"/>
            <a:ext cx="2792287" cy="5139903"/>
            <a:chOff x="413013" y="1017682"/>
            <a:chExt cx="2792287" cy="5139903"/>
          </a:xfrm>
        </p:grpSpPr>
        <p:grpSp>
          <p:nvGrpSpPr>
            <p:cNvPr id="31" name="Group 30">
              <a:extLst>
                <a:ext uri="{FF2B5EF4-FFF2-40B4-BE49-F238E27FC236}">
                  <a16:creationId xmlns:a16="http://schemas.microsoft.com/office/drawing/2014/main" id="{F7BA9885-6B56-8343-9393-5105C1622CB6}"/>
                </a:ext>
              </a:extLst>
            </p:cNvPr>
            <p:cNvGrpSpPr/>
            <p:nvPr/>
          </p:nvGrpSpPr>
          <p:grpSpPr>
            <a:xfrm>
              <a:off x="457081" y="2037862"/>
              <a:ext cx="1514506" cy="584775"/>
              <a:chOff x="457081" y="2133864"/>
              <a:chExt cx="1514506" cy="584775"/>
            </a:xfrm>
          </p:grpSpPr>
          <p:sp>
            <p:nvSpPr>
              <p:cNvPr id="32" name="Rectangle 31">
                <a:extLst>
                  <a:ext uri="{FF2B5EF4-FFF2-40B4-BE49-F238E27FC236}">
                    <a16:creationId xmlns:a16="http://schemas.microsoft.com/office/drawing/2014/main" id="{AF1B05ED-C948-294E-AEA7-4D9F1E457A9C}"/>
                  </a:ext>
                </a:extLst>
              </p:cNvPr>
              <p:cNvSpPr/>
              <p:nvPr/>
            </p:nvSpPr>
            <p:spPr>
              <a:xfrm>
                <a:off x="918093" y="2133864"/>
                <a:ext cx="1053494"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$4.5B </a:t>
                </a:r>
                <a:br>
                  <a:rPr lang="en-US" sz="2000" b="1" dirty="0">
                    <a:solidFill>
                      <a:schemeClr val="bg2"/>
                    </a:solidFill>
                    <a:latin typeface="Arial" panose="020B0604020202020204"/>
                  </a:rPr>
                </a:br>
                <a:r>
                  <a:rPr lang="en-US" sz="1200" dirty="0">
                    <a:latin typeface="Arial" panose="020B0604020202020204"/>
                  </a:rPr>
                  <a:t>Gl</a:t>
                </a:r>
                <a:r>
                  <a:rPr lang="en-US" sz="1200" dirty="0"/>
                  <a:t>obal Sales</a:t>
                </a:r>
                <a:endParaRPr lang="en-US" sz="1200" dirty="0">
                  <a:latin typeface="Arial" panose="020B0604020202020204"/>
                </a:endParaRPr>
              </a:p>
            </p:txBody>
          </p:sp>
          <p:grpSp>
            <p:nvGrpSpPr>
              <p:cNvPr id="33" name="Group 32">
                <a:extLst>
                  <a:ext uri="{FF2B5EF4-FFF2-40B4-BE49-F238E27FC236}">
                    <a16:creationId xmlns:a16="http://schemas.microsoft.com/office/drawing/2014/main" id="{951CCFFA-E376-0D49-9A2C-56AFD54C66D7}"/>
                  </a:ext>
                </a:extLst>
              </p:cNvPr>
              <p:cNvGrpSpPr/>
              <p:nvPr/>
            </p:nvGrpSpPr>
            <p:grpSpPr>
              <a:xfrm>
                <a:off x="457081" y="2209603"/>
                <a:ext cx="447590" cy="447591"/>
                <a:chOff x="1428126" y="3925348"/>
                <a:chExt cx="750006" cy="750008"/>
              </a:xfrm>
            </p:grpSpPr>
            <p:sp>
              <p:nvSpPr>
                <p:cNvPr id="34" name="Rectangle 33">
                  <a:extLst>
                    <a:ext uri="{FF2B5EF4-FFF2-40B4-BE49-F238E27FC236}">
                      <a16:creationId xmlns:a16="http://schemas.microsoft.com/office/drawing/2014/main" id="{395DAA01-2AA4-8949-8779-140B65042FE3}"/>
                    </a:ext>
                  </a:extLst>
                </p:cNvPr>
                <p:cNvSpPr/>
                <p:nvPr/>
              </p:nvSpPr>
              <p:spPr>
                <a:xfrm rot="5400000">
                  <a:off x="1428125" y="3925349"/>
                  <a:ext cx="750008" cy="750006"/>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1B70BF6C-2055-164F-B969-A961609301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350" y="4100054"/>
                  <a:ext cx="546666" cy="393599"/>
                </a:xfrm>
                <a:prstGeom prst="rect">
                  <a:avLst/>
                </a:prstGeom>
              </p:spPr>
            </p:pic>
          </p:grpSp>
        </p:grpSp>
        <p:sp>
          <p:nvSpPr>
            <p:cNvPr id="36" name="TextBox 35">
              <a:extLst>
                <a:ext uri="{FF2B5EF4-FFF2-40B4-BE49-F238E27FC236}">
                  <a16:creationId xmlns:a16="http://schemas.microsoft.com/office/drawing/2014/main" id="{E9955CC4-762B-274A-93A3-4B6DC53CF3F7}"/>
                </a:ext>
              </a:extLst>
            </p:cNvPr>
            <p:cNvSpPr txBox="1"/>
            <p:nvPr/>
          </p:nvSpPr>
          <p:spPr>
            <a:xfrm>
              <a:off x="413013" y="1017682"/>
              <a:ext cx="1972259" cy="661699"/>
            </a:xfrm>
            <a:prstGeom prst="rect">
              <a:avLst/>
            </a:prstGeom>
            <a:noFill/>
          </p:spPr>
          <p:txBody>
            <a:bodyPr wrap="square" lIns="0" tIns="0" rIns="0" bIns="0" rtlCol="0">
              <a:noAutofit/>
            </a:bodyPr>
            <a:lstStyle/>
            <a:p>
              <a:r>
                <a:rPr lang="en-US" b="1" dirty="0">
                  <a:solidFill>
                    <a:srgbClr val="0073E6"/>
                  </a:solidFill>
                </a:rPr>
                <a:t>Extensive Reach</a:t>
              </a:r>
            </a:p>
            <a:p>
              <a:r>
                <a:rPr lang="en-US" sz="1400" dirty="0"/>
                <a:t>Scalable to meet any</a:t>
              </a:r>
              <a:br>
                <a:rPr lang="en-US" sz="1400" dirty="0"/>
              </a:br>
              <a:r>
                <a:rPr lang="en-US" sz="1400" dirty="0"/>
                <a:t>enterprise demands</a:t>
              </a:r>
            </a:p>
          </p:txBody>
        </p:sp>
        <p:grpSp>
          <p:nvGrpSpPr>
            <p:cNvPr id="38" name="Group 37">
              <a:extLst>
                <a:ext uri="{FF2B5EF4-FFF2-40B4-BE49-F238E27FC236}">
                  <a16:creationId xmlns:a16="http://schemas.microsoft.com/office/drawing/2014/main" id="{A01609C0-356C-A542-AA96-01F21B0F1344}"/>
                </a:ext>
              </a:extLst>
            </p:cNvPr>
            <p:cNvGrpSpPr/>
            <p:nvPr/>
          </p:nvGrpSpPr>
          <p:grpSpPr>
            <a:xfrm>
              <a:off x="457081" y="2744852"/>
              <a:ext cx="1813113" cy="584775"/>
              <a:chOff x="457081" y="2824838"/>
              <a:chExt cx="1813113" cy="584775"/>
            </a:xfrm>
          </p:grpSpPr>
          <p:sp>
            <p:nvSpPr>
              <p:cNvPr id="39" name="Rectangle 38">
                <a:extLst>
                  <a:ext uri="{FF2B5EF4-FFF2-40B4-BE49-F238E27FC236}">
                    <a16:creationId xmlns:a16="http://schemas.microsoft.com/office/drawing/2014/main" id="{1D1DE696-7C24-BD46-A75E-67E8490585F6}"/>
                  </a:ext>
                </a:extLst>
              </p:cNvPr>
              <p:cNvSpPr/>
              <p:nvPr/>
            </p:nvSpPr>
            <p:spPr>
              <a:xfrm>
                <a:off x="918093" y="2824838"/>
                <a:ext cx="1352101"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128+ </a:t>
                </a:r>
                <a:r>
                  <a:rPr lang="en-US" sz="1200" dirty="0">
                    <a:latin typeface="Arial" panose="020B0604020202020204"/>
                  </a:rPr>
                  <a:t>O</a:t>
                </a:r>
                <a:r>
                  <a:rPr lang="en-US" sz="1200" dirty="0"/>
                  <a:t>ffices </a:t>
                </a:r>
                <a:br>
                  <a:rPr lang="en-US" sz="1200" dirty="0"/>
                </a:br>
                <a:r>
                  <a:rPr lang="en-US" sz="1200" dirty="0"/>
                  <a:t>in 42 Countries</a:t>
                </a:r>
                <a:endParaRPr lang="en-US" sz="1200" dirty="0">
                  <a:latin typeface="Arial" panose="020B0604020202020204"/>
                </a:endParaRPr>
              </a:p>
            </p:txBody>
          </p:sp>
          <p:grpSp>
            <p:nvGrpSpPr>
              <p:cNvPr id="40" name="Group 39">
                <a:extLst>
                  <a:ext uri="{FF2B5EF4-FFF2-40B4-BE49-F238E27FC236}">
                    <a16:creationId xmlns:a16="http://schemas.microsoft.com/office/drawing/2014/main" id="{DCDD9553-DBDB-5046-943C-A95AC1A85424}"/>
                  </a:ext>
                </a:extLst>
              </p:cNvPr>
              <p:cNvGrpSpPr/>
              <p:nvPr/>
            </p:nvGrpSpPr>
            <p:grpSpPr>
              <a:xfrm>
                <a:off x="457081" y="2903592"/>
                <a:ext cx="447590" cy="447591"/>
                <a:chOff x="457082" y="2808348"/>
                <a:chExt cx="447590" cy="447591"/>
              </a:xfrm>
            </p:grpSpPr>
            <p:sp>
              <p:nvSpPr>
                <p:cNvPr id="41" name="Rectangle 40">
                  <a:extLst>
                    <a:ext uri="{FF2B5EF4-FFF2-40B4-BE49-F238E27FC236}">
                      <a16:creationId xmlns:a16="http://schemas.microsoft.com/office/drawing/2014/main" id="{BFD2E4B3-EBCD-9D4C-803E-A7360B8AA6CF}"/>
                    </a:ext>
                  </a:extLst>
                </p:cNvPr>
                <p:cNvSpPr/>
                <p:nvPr/>
              </p:nvSpPr>
              <p:spPr>
                <a:xfrm rot="5400000">
                  <a:off x="457081" y="2808349"/>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83AD1BE5-A2EE-E54D-B09A-2D4ED958A6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066" y="2899367"/>
                  <a:ext cx="265620" cy="265555"/>
                </a:xfrm>
                <a:prstGeom prst="rect">
                  <a:avLst/>
                </a:prstGeom>
              </p:spPr>
            </p:pic>
          </p:grpSp>
        </p:grpSp>
        <p:grpSp>
          <p:nvGrpSpPr>
            <p:cNvPr id="43" name="Group 42">
              <a:extLst>
                <a:ext uri="{FF2B5EF4-FFF2-40B4-BE49-F238E27FC236}">
                  <a16:creationId xmlns:a16="http://schemas.microsoft.com/office/drawing/2014/main" id="{FE06CBE8-1A90-5A4A-9E76-D74DA625B988}"/>
                </a:ext>
              </a:extLst>
            </p:cNvPr>
            <p:cNvGrpSpPr/>
            <p:nvPr/>
          </p:nvGrpSpPr>
          <p:grpSpPr>
            <a:xfrm>
              <a:off x="457081" y="3451842"/>
              <a:ext cx="2564473" cy="584775"/>
              <a:chOff x="457081" y="3528474"/>
              <a:chExt cx="2564473" cy="584775"/>
            </a:xfrm>
          </p:grpSpPr>
          <p:sp>
            <p:nvSpPr>
              <p:cNvPr id="44" name="Rectangle 43">
                <a:extLst>
                  <a:ext uri="{FF2B5EF4-FFF2-40B4-BE49-F238E27FC236}">
                    <a16:creationId xmlns:a16="http://schemas.microsoft.com/office/drawing/2014/main" id="{595B5CBC-8D5F-DB46-88AB-95BAF7A6E4DD}"/>
                  </a:ext>
                </a:extLst>
              </p:cNvPr>
              <p:cNvSpPr/>
              <p:nvPr/>
            </p:nvSpPr>
            <p:spPr>
              <a:xfrm>
                <a:off x="918093" y="3528474"/>
                <a:ext cx="2103461"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5,300+ </a:t>
                </a:r>
                <a:r>
                  <a:rPr lang="en-US" sz="1200" dirty="0">
                    <a:latin typeface="Arial" panose="020B0604020202020204"/>
                  </a:rPr>
                  <a:t>US and ITL </a:t>
                </a:r>
                <a:br>
                  <a:rPr lang="en-US" sz="1200" dirty="0">
                    <a:latin typeface="Arial" panose="020B0604020202020204"/>
                  </a:rPr>
                </a:br>
                <a:r>
                  <a:rPr lang="en-US" sz="1200" dirty="0">
                    <a:latin typeface="Arial" panose="020B0604020202020204"/>
                  </a:rPr>
                  <a:t>P</a:t>
                </a:r>
                <a:r>
                  <a:rPr lang="en-US" sz="1200" dirty="0"/>
                  <a:t>atents Issued and Pending</a:t>
                </a:r>
                <a:endParaRPr lang="en-US" sz="1200" dirty="0">
                  <a:latin typeface="Arial" panose="020B0604020202020204"/>
                </a:endParaRPr>
              </a:p>
            </p:txBody>
          </p:sp>
          <p:grpSp>
            <p:nvGrpSpPr>
              <p:cNvPr id="45" name="Group 44">
                <a:extLst>
                  <a:ext uri="{FF2B5EF4-FFF2-40B4-BE49-F238E27FC236}">
                    <a16:creationId xmlns:a16="http://schemas.microsoft.com/office/drawing/2014/main" id="{E8DC22F2-F915-034C-9D06-DF24DCF39827}"/>
                  </a:ext>
                </a:extLst>
              </p:cNvPr>
              <p:cNvGrpSpPr/>
              <p:nvPr/>
            </p:nvGrpSpPr>
            <p:grpSpPr>
              <a:xfrm>
                <a:off x="457081" y="3597581"/>
                <a:ext cx="447590" cy="447591"/>
                <a:chOff x="2819282" y="2808348"/>
                <a:chExt cx="447590" cy="447591"/>
              </a:xfrm>
            </p:grpSpPr>
            <p:sp>
              <p:nvSpPr>
                <p:cNvPr id="46" name="Rectangle 45">
                  <a:extLst>
                    <a:ext uri="{FF2B5EF4-FFF2-40B4-BE49-F238E27FC236}">
                      <a16:creationId xmlns:a16="http://schemas.microsoft.com/office/drawing/2014/main" id="{5F855231-CEC6-6F4F-8834-790675DAAA36}"/>
                    </a:ext>
                  </a:extLst>
                </p:cNvPr>
                <p:cNvSpPr/>
                <p:nvPr/>
              </p:nvSpPr>
              <p:spPr>
                <a:xfrm rot="5400000">
                  <a:off x="2819281" y="2808349"/>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615DC476-E090-1C4D-BC35-C251210BC168}"/>
                    </a:ext>
                  </a:extLst>
                </p:cNvPr>
                <p:cNvPicPr>
                  <a:picLocks noChangeAspect="1"/>
                </p:cNvPicPr>
                <p:nvPr/>
              </p:nvPicPr>
              <p:blipFill>
                <a:blip r:embed="rId4"/>
                <a:stretch>
                  <a:fillRect/>
                </a:stretch>
              </p:blipFill>
              <p:spPr>
                <a:xfrm>
                  <a:off x="2927667" y="2897063"/>
                  <a:ext cx="299036" cy="269133"/>
                </a:xfrm>
                <a:prstGeom prst="rect">
                  <a:avLst/>
                </a:prstGeom>
              </p:spPr>
            </p:pic>
          </p:grpSp>
        </p:grpSp>
        <p:grpSp>
          <p:nvGrpSpPr>
            <p:cNvPr id="48" name="Group 47">
              <a:extLst>
                <a:ext uri="{FF2B5EF4-FFF2-40B4-BE49-F238E27FC236}">
                  <a16:creationId xmlns:a16="http://schemas.microsoft.com/office/drawing/2014/main" id="{0CA9014B-A037-4848-94C0-2164EE0C9D0A}"/>
                </a:ext>
              </a:extLst>
            </p:cNvPr>
            <p:cNvGrpSpPr/>
            <p:nvPr/>
          </p:nvGrpSpPr>
          <p:grpSpPr>
            <a:xfrm>
              <a:off x="457081" y="4158832"/>
              <a:ext cx="2534092" cy="584775"/>
              <a:chOff x="457081" y="4248046"/>
              <a:chExt cx="2534092" cy="584775"/>
            </a:xfrm>
          </p:grpSpPr>
          <p:sp>
            <p:nvSpPr>
              <p:cNvPr id="49" name="Rectangle 48">
                <a:extLst>
                  <a:ext uri="{FF2B5EF4-FFF2-40B4-BE49-F238E27FC236}">
                    <a16:creationId xmlns:a16="http://schemas.microsoft.com/office/drawing/2014/main" id="{2CE271BD-5855-AE4D-8147-AADC1E221F19}"/>
                  </a:ext>
                </a:extLst>
              </p:cNvPr>
              <p:cNvSpPr/>
              <p:nvPr/>
            </p:nvSpPr>
            <p:spPr>
              <a:xfrm>
                <a:off x="918093" y="4248046"/>
                <a:ext cx="2073080" cy="584775"/>
              </a:xfrm>
              <a:prstGeom prst="rect">
                <a:avLst/>
              </a:prstGeom>
            </p:spPr>
            <p:txBody>
              <a:bodyPr wrap="square">
                <a:spAutoFit/>
              </a:bodyPr>
              <a:lstStyle/>
              <a:p>
                <a:pPr defTabSz="914126">
                  <a:spcBef>
                    <a:spcPts val="1000"/>
                  </a:spcBef>
                  <a:buClr>
                    <a:srgbClr val="00A7FF"/>
                  </a:buClr>
                </a:pPr>
                <a:r>
                  <a:rPr lang="en-US" sz="2000" b="1" dirty="0">
                    <a:solidFill>
                      <a:srgbClr val="0073E6"/>
                    </a:solidFill>
                    <a:latin typeface="Arial" panose="020B0604020202020204"/>
                  </a:rPr>
                  <a:t>8,800+ </a:t>
                </a:r>
                <a:br>
                  <a:rPr lang="en-US" sz="2000" b="1" dirty="0">
                    <a:solidFill>
                      <a:schemeClr val="bg2"/>
                    </a:solidFill>
                    <a:latin typeface="Arial" panose="020B0604020202020204"/>
                  </a:rPr>
                </a:br>
                <a:r>
                  <a:rPr lang="en-US" sz="1200" dirty="0">
                    <a:latin typeface="Arial" panose="020B0604020202020204"/>
                  </a:rPr>
                  <a:t>E</a:t>
                </a:r>
                <a:r>
                  <a:rPr lang="en-US" sz="1200" dirty="0"/>
                  <a:t>mployees Worldwide</a:t>
                </a:r>
                <a:endParaRPr lang="en-US" sz="1200" dirty="0">
                  <a:latin typeface="Arial" panose="020B0604020202020204"/>
                </a:endParaRPr>
              </a:p>
            </p:txBody>
          </p:sp>
          <p:grpSp>
            <p:nvGrpSpPr>
              <p:cNvPr id="50" name="Group 49">
                <a:extLst>
                  <a:ext uri="{FF2B5EF4-FFF2-40B4-BE49-F238E27FC236}">
                    <a16:creationId xmlns:a16="http://schemas.microsoft.com/office/drawing/2014/main" id="{0840EA6C-FD3C-E24E-BAF8-BD99C31E356E}"/>
                  </a:ext>
                </a:extLst>
              </p:cNvPr>
              <p:cNvGrpSpPr/>
              <p:nvPr/>
            </p:nvGrpSpPr>
            <p:grpSpPr>
              <a:xfrm>
                <a:off x="457081" y="4291570"/>
                <a:ext cx="447590" cy="447591"/>
                <a:chOff x="3289543" y="3790482"/>
                <a:chExt cx="447590" cy="447591"/>
              </a:xfrm>
            </p:grpSpPr>
            <p:sp>
              <p:nvSpPr>
                <p:cNvPr id="51" name="Rectangle 50">
                  <a:extLst>
                    <a:ext uri="{FF2B5EF4-FFF2-40B4-BE49-F238E27FC236}">
                      <a16:creationId xmlns:a16="http://schemas.microsoft.com/office/drawing/2014/main" id="{63FF67E7-3D08-5249-8632-69FE7DED0F62}"/>
                    </a:ext>
                  </a:extLst>
                </p:cNvPr>
                <p:cNvSpPr/>
                <p:nvPr/>
              </p:nvSpPr>
              <p:spPr>
                <a:xfrm rot="5400000">
                  <a:off x="3289542" y="3790483"/>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78D85D9F-D501-6E4D-BEFB-16989784D1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8905" y="3926784"/>
                  <a:ext cx="388865" cy="174989"/>
                </a:xfrm>
                <a:prstGeom prst="rect">
                  <a:avLst/>
                </a:prstGeom>
              </p:spPr>
            </p:pic>
          </p:grpSp>
        </p:grpSp>
        <p:grpSp>
          <p:nvGrpSpPr>
            <p:cNvPr id="53" name="Group 52">
              <a:extLst>
                <a:ext uri="{FF2B5EF4-FFF2-40B4-BE49-F238E27FC236}">
                  <a16:creationId xmlns:a16="http://schemas.microsoft.com/office/drawing/2014/main" id="{3E9AE16F-4171-3447-9449-C92C2CD28B98}"/>
                </a:ext>
              </a:extLst>
            </p:cNvPr>
            <p:cNvGrpSpPr/>
            <p:nvPr/>
          </p:nvGrpSpPr>
          <p:grpSpPr>
            <a:xfrm>
              <a:off x="457081" y="4865822"/>
              <a:ext cx="2748219" cy="584775"/>
              <a:chOff x="457081" y="4896140"/>
              <a:chExt cx="2748219" cy="584775"/>
            </a:xfrm>
          </p:grpSpPr>
          <p:sp>
            <p:nvSpPr>
              <p:cNvPr id="54" name="Rectangle 53">
                <a:extLst>
                  <a:ext uri="{FF2B5EF4-FFF2-40B4-BE49-F238E27FC236}">
                    <a16:creationId xmlns:a16="http://schemas.microsoft.com/office/drawing/2014/main" id="{2F4CECF0-6773-FA49-AB71-52198EF2DCB6}"/>
                  </a:ext>
                </a:extLst>
              </p:cNvPr>
              <p:cNvSpPr/>
              <p:nvPr/>
            </p:nvSpPr>
            <p:spPr>
              <a:xfrm>
                <a:off x="904670" y="4896140"/>
                <a:ext cx="2300630"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10,000+ </a:t>
                </a:r>
                <a:r>
                  <a:rPr lang="en-US" sz="1200" dirty="0"/>
                  <a:t>Channel </a:t>
                </a:r>
                <a:br>
                  <a:rPr lang="en-US" sz="1200" dirty="0"/>
                </a:br>
                <a:r>
                  <a:rPr lang="en-US" sz="1200" dirty="0"/>
                  <a:t>Partners in Over 100 Countries</a:t>
                </a:r>
                <a:endParaRPr lang="en-US" sz="1200" dirty="0">
                  <a:latin typeface="Arial" panose="020B0604020202020204"/>
                </a:endParaRPr>
              </a:p>
            </p:txBody>
          </p:sp>
          <p:grpSp>
            <p:nvGrpSpPr>
              <p:cNvPr id="55" name="Group 54">
                <a:extLst>
                  <a:ext uri="{FF2B5EF4-FFF2-40B4-BE49-F238E27FC236}">
                    <a16:creationId xmlns:a16="http://schemas.microsoft.com/office/drawing/2014/main" id="{F42E71F4-AA3D-6143-AF45-E62F376AC669}"/>
                  </a:ext>
                </a:extLst>
              </p:cNvPr>
              <p:cNvGrpSpPr/>
              <p:nvPr/>
            </p:nvGrpSpPr>
            <p:grpSpPr>
              <a:xfrm>
                <a:off x="457081" y="4956983"/>
                <a:ext cx="447590" cy="447591"/>
                <a:chOff x="3425152" y="4735880"/>
                <a:chExt cx="447590" cy="447591"/>
              </a:xfrm>
            </p:grpSpPr>
            <p:sp>
              <p:nvSpPr>
                <p:cNvPr id="56" name="Rectangle 55">
                  <a:extLst>
                    <a:ext uri="{FF2B5EF4-FFF2-40B4-BE49-F238E27FC236}">
                      <a16:creationId xmlns:a16="http://schemas.microsoft.com/office/drawing/2014/main" id="{5C9C331D-090E-124D-A344-07E04FB9BA5B}"/>
                    </a:ext>
                  </a:extLst>
                </p:cNvPr>
                <p:cNvSpPr/>
                <p:nvPr/>
              </p:nvSpPr>
              <p:spPr>
                <a:xfrm rot="5400000">
                  <a:off x="3425151" y="4735881"/>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Picture 56">
                  <a:extLst>
                    <a:ext uri="{FF2B5EF4-FFF2-40B4-BE49-F238E27FC236}">
                      <a16:creationId xmlns:a16="http://schemas.microsoft.com/office/drawing/2014/main" id="{2B59150F-13AE-5B4A-8E4C-911EB87217D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78630" y="4887121"/>
                  <a:ext cx="340632" cy="191605"/>
                </a:xfrm>
                <a:prstGeom prst="rect">
                  <a:avLst/>
                </a:prstGeom>
              </p:spPr>
            </p:pic>
          </p:grpSp>
        </p:grpSp>
        <p:grpSp>
          <p:nvGrpSpPr>
            <p:cNvPr id="58" name="Group 57">
              <a:extLst>
                <a:ext uri="{FF2B5EF4-FFF2-40B4-BE49-F238E27FC236}">
                  <a16:creationId xmlns:a16="http://schemas.microsoft.com/office/drawing/2014/main" id="{0159FFEC-2ABB-7140-A413-D5A98FAD7D8A}"/>
                </a:ext>
              </a:extLst>
            </p:cNvPr>
            <p:cNvGrpSpPr/>
            <p:nvPr/>
          </p:nvGrpSpPr>
          <p:grpSpPr>
            <a:xfrm>
              <a:off x="457081" y="5572810"/>
              <a:ext cx="2032276" cy="584775"/>
              <a:chOff x="457081" y="5572810"/>
              <a:chExt cx="2032276" cy="584775"/>
            </a:xfrm>
          </p:grpSpPr>
          <p:sp>
            <p:nvSpPr>
              <p:cNvPr id="59" name="Rectangle 58">
                <a:extLst>
                  <a:ext uri="{FF2B5EF4-FFF2-40B4-BE49-F238E27FC236}">
                    <a16:creationId xmlns:a16="http://schemas.microsoft.com/office/drawing/2014/main" id="{C50AA7AC-1888-024C-8231-3C9E580BD1E9}"/>
                  </a:ext>
                </a:extLst>
              </p:cNvPr>
              <p:cNvSpPr/>
              <p:nvPr/>
            </p:nvSpPr>
            <p:spPr>
              <a:xfrm>
                <a:off x="918093" y="5572810"/>
                <a:ext cx="1571264" cy="584775"/>
              </a:xfrm>
              <a:prstGeom prst="rect">
                <a:avLst/>
              </a:prstGeom>
            </p:spPr>
            <p:txBody>
              <a:bodyPr wrap="none">
                <a:spAutoFit/>
              </a:bodyPr>
              <a:lstStyle/>
              <a:p>
                <a:pPr defTabSz="914126">
                  <a:spcBef>
                    <a:spcPts val="1000"/>
                  </a:spcBef>
                  <a:buClr>
                    <a:srgbClr val="00A7FF"/>
                  </a:buClr>
                </a:pPr>
                <a:r>
                  <a:rPr lang="en-US" sz="2000" b="1" dirty="0">
                    <a:solidFill>
                      <a:srgbClr val="0073E6"/>
                    </a:solidFill>
                    <a:latin typeface="Arial" panose="020B0604020202020204"/>
                  </a:rPr>
                  <a:t>$453M+ </a:t>
                </a:r>
                <a:r>
                  <a:rPr lang="en-US" sz="1200" dirty="0"/>
                  <a:t>R&amp;D*</a:t>
                </a:r>
                <a:br>
                  <a:rPr lang="en-US" sz="1200" dirty="0"/>
                </a:br>
                <a:r>
                  <a:rPr lang="en-US" sz="1200" dirty="0"/>
                  <a:t>*10% of Sales</a:t>
                </a:r>
                <a:endParaRPr lang="en-US" sz="1200" dirty="0">
                  <a:latin typeface="Arial" panose="020B0604020202020204"/>
                </a:endParaRPr>
              </a:p>
            </p:txBody>
          </p:sp>
          <p:grpSp>
            <p:nvGrpSpPr>
              <p:cNvPr id="60" name="Group 59">
                <a:extLst>
                  <a:ext uri="{FF2B5EF4-FFF2-40B4-BE49-F238E27FC236}">
                    <a16:creationId xmlns:a16="http://schemas.microsoft.com/office/drawing/2014/main" id="{2B367A2B-BD95-2649-A12B-ADB5BEB34130}"/>
                  </a:ext>
                </a:extLst>
              </p:cNvPr>
              <p:cNvGrpSpPr/>
              <p:nvPr/>
            </p:nvGrpSpPr>
            <p:grpSpPr>
              <a:xfrm>
                <a:off x="457081" y="5650974"/>
                <a:ext cx="447590" cy="447591"/>
                <a:chOff x="4548781" y="5386810"/>
                <a:chExt cx="447590" cy="447591"/>
              </a:xfrm>
            </p:grpSpPr>
            <p:sp>
              <p:nvSpPr>
                <p:cNvPr id="61" name="Rectangle 60">
                  <a:extLst>
                    <a:ext uri="{FF2B5EF4-FFF2-40B4-BE49-F238E27FC236}">
                      <a16:creationId xmlns:a16="http://schemas.microsoft.com/office/drawing/2014/main" id="{7D639B2F-7347-0242-8EE3-820577D7AC98}"/>
                    </a:ext>
                  </a:extLst>
                </p:cNvPr>
                <p:cNvSpPr/>
                <p:nvPr/>
              </p:nvSpPr>
              <p:spPr>
                <a:xfrm rot="5400000">
                  <a:off x="4548780" y="5386811"/>
                  <a:ext cx="447591" cy="447590"/>
                </a:xfrm>
                <a:prstGeom prst="rect">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a:extLst>
                    <a:ext uri="{FF2B5EF4-FFF2-40B4-BE49-F238E27FC236}">
                      <a16:creationId xmlns:a16="http://schemas.microsoft.com/office/drawing/2014/main" id="{50A9FAAA-E192-2141-8E90-B6365A3EAB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13125" y="5462545"/>
                  <a:ext cx="318900" cy="296122"/>
                </a:xfrm>
                <a:prstGeom prst="rect">
                  <a:avLst/>
                </a:prstGeom>
              </p:spPr>
            </p:pic>
          </p:grpSp>
        </p:grpSp>
        <p:sp>
          <p:nvSpPr>
            <p:cNvPr id="78" name="Freeform 77">
              <a:extLst>
                <a:ext uri="{FF2B5EF4-FFF2-40B4-BE49-F238E27FC236}">
                  <a16:creationId xmlns:a16="http://schemas.microsoft.com/office/drawing/2014/main" id="{175A4D00-0E91-924D-9928-3DE5C8CC4004}"/>
                </a:ext>
              </a:extLst>
            </p:cNvPr>
            <p:cNvSpPr>
              <a:spLocks noChangeAspect="1" noChangeArrowheads="1"/>
            </p:cNvSpPr>
            <p:nvPr/>
          </p:nvSpPr>
          <p:spPr bwMode="auto">
            <a:xfrm flipV="1">
              <a:off x="414229"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grpSp>
        <p:nvGrpSpPr>
          <p:cNvPr id="3" name="Group 2">
            <a:extLst>
              <a:ext uri="{FF2B5EF4-FFF2-40B4-BE49-F238E27FC236}">
                <a16:creationId xmlns:a16="http://schemas.microsoft.com/office/drawing/2014/main" id="{1DE9227F-74A3-6A4A-A678-EDB66117170A}"/>
              </a:ext>
            </a:extLst>
          </p:cNvPr>
          <p:cNvGrpSpPr/>
          <p:nvPr/>
        </p:nvGrpSpPr>
        <p:grpSpPr>
          <a:xfrm>
            <a:off x="6483969" y="1173093"/>
            <a:ext cx="2795419" cy="5140506"/>
            <a:chOff x="6838477" y="1173093"/>
            <a:chExt cx="2795419" cy="5140506"/>
          </a:xfrm>
        </p:grpSpPr>
        <p:sp>
          <p:nvSpPr>
            <p:cNvPr id="70" name="TextBox 69">
              <a:extLst>
                <a:ext uri="{FF2B5EF4-FFF2-40B4-BE49-F238E27FC236}">
                  <a16:creationId xmlns:a16="http://schemas.microsoft.com/office/drawing/2014/main" id="{6DDA6D67-6E62-3542-ACC8-AD8A25848ACB}"/>
                </a:ext>
              </a:extLst>
            </p:cNvPr>
            <p:cNvSpPr txBox="1"/>
            <p:nvPr/>
          </p:nvSpPr>
          <p:spPr>
            <a:xfrm>
              <a:off x="6855828" y="1173093"/>
              <a:ext cx="2778068" cy="506288"/>
            </a:xfrm>
            <a:prstGeom prst="rect">
              <a:avLst/>
            </a:prstGeom>
            <a:noFill/>
          </p:spPr>
          <p:txBody>
            <a:bodyPr wrap="square" lIns="0" tIns="0" rIns="0" bIns="0" rtlCol="0">
              <a:noAutofit/>
            </a:bodyPr>
            <a:lstStyle/>
            <a:p>
              <a:r>
                <a:rPr lang="en-US" b="1" dirty="0">
                  <a:solidFill>
                    <a:srgbClr val="0073E6"/>
                  </a:solidFill>
                </a:rPr>
                <a:t>Our People </a:t>
              </a:r>
              <a:br>
                <a:rPr lang="en-US" b="1" dirty="0">
                  <a:solidFill>
                    <a:srgbClr val="0073E6"/>
                  </a:solidFill>
                </a:rPr>
              </a:br>
              <a:r>
                <a:rPr lang="en-US" b="1" dirty="0">
                  <a:solidFill>
                    <a:srgbClr val="0073E6"/>
                  </a:solidFill>
                </a:rPr>
                <a:t>Make the Difference</a:t>
              </a:r>
            </a:p>
          </p:txBody>
        </p:sp>
        <p:pic>
          <p:nvPicPr>
            <p:cNvPr id="77" name="Picture 76" descr="A close up of a logo&#10;&#10;Description automatically generated">
              <a:extLst>
                <a:ext uri="{FF2B5EF4-FFF2-40B4-BE49-F238E27FC236}">
                  <a16:creationId xmlns:a16="http://schemas.microsoft.com/office/drawing/2014/main" id="{9B7A703A-6DEB-CB4B-8662-F4760FC94A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5777" y="5915539"/>
              <a:ext cx="2210367" cy="398060"/>
            </a:xfrm>
            <a:prstGeom prst="rect">
              <a:avLst/>
            </a:prstGeom>
            <a:ln>
              <a:noFill/>
            </a:ln>
          </p:spPr>
        </p:pic>
        <p:sp>
          <p:nvSpPr>
            <p:cNvPr id="85" name="Freeform 84">
              <a:extLst>
                <a:ext uri="{FF2B5EF4-FFF2-40B4-BE49-F238E27FC236}">
                  <a16:creationId xmlns:a16="http://schemas.microsoft.com/office/drawing/2014/main" id="{AD3FCAA9-E8D6-7048-BD80-DA6792A307DC}"/>
                </a:ext>
              </a:extLst>
            </p:cNvPr>
            <p:cNvSpPr>
              <a:spLocks noChangeAspect="1" noChangeArrowheads="1"/>
            </p:cNvSpPr>
            <p:nvPr/>
          </p:nvSpPr>
          <p:spPr bwMode="auto">
            <a:xfrm flipV="1">
              <a:off x="6838477"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grpSp>
        <p:nvGrpSpPr>
          <p:cNvPr id="4" name="Group 3">
            <a:extLst>
              <a:ext uri="{FF2B5EF4-FFF2-40B4-BE49-F238E27FC236}">
                <a16:creationId xmlns:a16="http://schemas.microsoft.com/office/drawing/2014/main" id="{67F40E59-4641-2D4C-95C4-9A2A0086486E}"/>
              </a:ext>
            </a:extLst>
          </p:cNvPr>
          <p:cNvGrpSpPr/>
          <p:nvPr/>
        </p:nvGrpSpPr>
        <p:grpSpPr>
          <a:xfrm>
            <a:off x="9465761" y="1194279"/>
            <a:ext cx="2782719" cy="711976"/>
            <a:chOff x="9464172" y="1194279"/>
            <a:chExt cx="2782719" cy="711976"/>
          </a:xfrm>
        </p:grpSpPr>
        <p:sp>
          <p:nvSpPr>
            <p:cNvPr id="64" name="TextBox 63">
              <a:extLst>
                <a:ext uri="{FF2B5EF4-FFF2-40B4-BE49-F238E27FC236}">
                  <a16:creationId xmlns:a16="http://schemas.microsoft.com/office/drawing/2014/main" id="{9C6F247F-ADD6-7745-B598-A5FCB83858DE}"/>
                </a:ext>
              </a:extLst>
            </p:cNvPr>
            <p:cNvSpPr txBox="1"/>
            <p:nvPr/>
          </p:nvSpPr>
          <p:spPr>
            <a:xfrm>
              <a:off x="9468823" y="1194279"/>
              <a:ext cx="2778068" cy="485102"/>
            </a:xfrm>
            <a:prstGeom prst="rect">
              <a:avLst/>
            </a:prstGeom>
            <a:noFill/>
          </p:spPr>
          <p:txBody>
            <a:bodyPr wrap="square" lIns="0" tIns="0" rIns="0" bIns="0" rtlCol="0">
              <a:noAutofit/>
            </a:bodyPr>
            <a:lstStyle/>
            <a:p>
              <a:r>
                <a:rPr lang="en-US" b="1" dirty="0">
                  <a:solidFill>
                    <a:srgbClr val="0073E6"/>
                  </a:solidFill>
                </a:rPr>
                <a:t>Channel </a:t>
              </a:r>
              <a:br>
                <a:rPr lang="en-US" b="1" dirty="0">
                  <a:solidFill>
                    <a:srgbClr val="0073E6"/>
                  </a:solidFill>
                </a:rPr>
              </a:br>
              <a:r>
                <a:rPr lang="en-US" b="1" dirty="0">
                  <a:solidFill>
                    <a:srgbClr val="0073E6"/>
                  </a:solidFill>
                </a:rPr>
                <a:t>Accolades</a:t>
              </a:r>
            </a:p>
          </p:txBody>
        </p:sp>
        <p:sp>
          <p:nvSpPr>
            <p:cNvPr id="86" name="Freeform 85">
              <a:extLst>
                <a:ext uri="{FF2B5EF4-FFF2-40B4-BE49-F238E27FC236}">
                  <a16:creationId xmlns:a16="http://schemas.microsoft.com/office/drawing/2014/main" id="{7A5462B2-02D2-044D-9D82-3A8C5BDCB8C7}"/>
                </a:ext>
              </a:extLst>
            </p:cNvPr>
            <p:cNvSpPr>
              <a:spLocks noChangeAspect="1" noChangeArrowheads="1"/>
            </p:cNvSpPr>
            <p:nvPr/>
          </p:nvSpPr>
          <p:spPr bwMode="auto">
            <a:xfrm flipV="1">
              <a:off x="9464172"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grpSp>
      <p:grpSp>
        <p:nvGrpSpPr>
          <p:cNvPr id="5" name="Group 4">
            <a:extLst>
              <a:ext uri="{FF2B5EF4-FFF2-40B4-BE49-F238E27FC236}">
                <a16:creationId xmlns:a16="http://schemas.microsoft.com/office/drawing/2014/main" id="{6F8FCAE0-5A80-B94A-A489-0E9292F75558}"/>
              </a:ext>
            </a:extLst>
          </p:cNvPr>
          <p:cNvGrpSpPr/>
          <p:nvPr/>
        </p:nvGrpSpPr>
        <p:grpSpPr>
          <a:xfrm>
            <a:off x="3206888" y="1017682"/>
            <a:ext cx="3147262" cy="4694708"/>
            <a:chOff x="3286474" y="1017682"/>
            <a:chExt cx="3147262" cy="4694708"/>
          </a:xfrm>
        </p:grpSpPr>
        <p:sp>
          <p:nvSpPr>
            <p:cNvPr id="63" name="TextBox 62">
              <a:extLst>
                <a:ext uri="{FF2B5EF4-FFF2-40B4-BE49-F238E27FC236}">
                  <a16:creationId xmlns:a16="http://schemas.microsoft.com/office/drawing/2014/main" id="{4B50369D-C466-1D40-883D-71B81C9B6C94}"/>
                </a:ext>
              </a:extLst>
            </p:cNvPr>
            <p:cNvSpPr txBox="1"/>
            <p:nvPr/>
          </p:nvSpPr>
          <p:spPr>
            <a:xfrm>
              <a:off x="3539685" y="1017682"/>
              <a:ext cx="2778068" cy="661699"/>
            </a:xfrm>
            <a:prstGeom prst="rect">
              <a:avLst/>
            </a:prstGeom>
            <a:noFill/>
          </p:spPr>
          <p:txBody>
            <a:bodyPr wrap="square" lIns="0" tIns="0" rIns="0" bIns="0" rtlCol="0">
              <a:noAutofit/>
            </a:bodyPr>
            <a:lstStyle/>
            <a:p>
              <a:r>
                <a:rPr lang="en-US" b="1" dirty="0">
                  <a:solidFill>
                    <a:srgbClr val="0073E6"/>
                  </a:solidFill>
                </a:rPr>
                <a:t>Leader Status</a:t>
              </a:r>
            </a:p>
            <a:p>
              <a:pPr defTabSz="913578">
                <a:defRPr/>
              </a:pPr>
              <a:r>
                <a:rPr lang="en-US" sz="1400" dirty="0">
                  <a:latin typeface="Arial" panose="020B0604020202020204"/>
                  <a:ea typeface="Proxima Nova Rg" charset="0"/>
                  <a:cs typeface="Proxima Nova Rg" charset="0"/>
                </a:rPr>
                <a:t>Gartner Magic Quadrant for Indoor Location Services — Worldwide</a:t>
              </a:r>
            </a:p>
          </p:txBody>
        </p:sp>
        <p:sp>
          <p:nvSpPr>
            <p:cNvPr id="79" name="Freeform 78">
              <a:extLst>
                <a:ext uri="{FF2B5EF4-FFF2-40B4-BE49-F238E27FC236}">
                  <a16:creationId xmlns:a16="http://schemas.microsoft.com/office/drawing/2014/main" id="{E4FB077C-DA37-B248-B906-A7E883DB924D}"/>
                </a:ext>
              </a:extLst>
            </p:cNvPr>
            <p:cNvSpPr>
              <a:spLocks noChangeAspect="1" noChangeArrowheads="1"/>
            </p:cNvSpPr>
            <p:nvPr/>
          </p:nvSpPr>
          <p:spPr bwMode="auto">
            <a:xfrm flipV="1">
              <a:off x="3513025" y="183642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80" name="Rectangle 79">
              <a:extLst>
                <a:ext uri="{FF2B5EF4-FFF2-40B4-BE49-F238E27FC236}">
                  <a16:creationId xmlns:a16="http://schemas.microsoft.com/office/drawing/2014/main" id="{2CAC6BC1-AF01-E34C-A325-F2DBB4E7B88D}"/>
                </a:ext>
              </a:extLst>
            </p:cNvPr>
            <p:cNvSpPr/>
            <p:nvPr/>
          </p:nvSpPr>
          <p:spPr>
            <a:xfrm>
              <a:off x="3510019" y="5374257"/>
              <a:ext cx="2607426" cy="338133"/>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Mobile RFID</a:t>
              </a:r>
            </a:p>
          </p:txBody>
        </p:sp>
        <p:sp>
          <p:nvSpPr>
            <p:cNvPr id="81" name="Rectangle 80">
              <a:extLst>
                <a:ext uri="{FF2B5EF4-FFF2-40B4-BE49-F238E27FC236}">
                  <a16:creationId xmlns:a16="http://schemas.microsoft.com/office/drawing/2014/main" id="{741DD02E-E3F2-8345-8F59-63BE35C05038}"/>
                </a:ext>
              </a:extLst>
            </p:cNvPr>
            <p:cNvSpPr/>
            <p:nvPr/>
          </p:nvSpPr>
          <p:spPr>
            <a:xfrm>
              <a:off x="3510019" y="2963339"/>
              <a:ext cx="2923717" cy="468735"/>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Rugged </a:t>
              </a:r>
              <a:br>
                <a:rPr lang="en-US" b="1" dirty="0">
                  <a:solidFill>
                    <a:schemeClr val="tx1"/>
                  </a:solidFill>
                  <a:latin typeface="Arial" panose="020B0604020202020204"/>
                  <a:ea typeface="Proxima Nova Rg" charset="0"/>
                  <a:cs typeface="Proxima Nova Rg" charset="0"/>
                </a:rPr>
              </a:br>
              <a:r>
                <a:rPr lang="en-US" b="1" dirty="0">
                  <a:solidFill>
                    <a:schemeClr val="tx1"/>
                  </a:solidFill>
                  <a:latin typeface="Arial" panose="020B0604020202020204"/>
                  <a:ea typeface="Proxima Nova Rg" charset="0"/>
                  <a:cs typeface="Proxima Nova Rg" charset="0"/>
                </a:rPr>
                <a:t>Mobile Computing</a:t>
              </a:r>
            </a:p>
          </p:txBody>
        </p:sp>
        <p:sp>
          <p:nvSpPr>
            <p:cNvPr id="82" name="Rectangle 81">
              <a:extLst>
                <a:ext uri="{FF2B5EF4-FFF2-40B4-BE49-F238E27FC236}">
                  <a16:creationId xmlns:a16="http://schemas.microsoft.com/office/drawing/2014/main" id="{470BE919-9383-D744-B9D9-E49FD1A6196C}"/>
                </a:ext>
              </a:extLst>
            </p:cNvPr>
            <p:cNvSpPr/>
            <p:nvPr/>
          </p:nvSpPr>
          <p:spPr>
            <a:xfrm>
              <a:off x="3510019" y="3888532"/>
              <a:ext cx="1877257" cy="296520"/>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Data Capture</a:t>
              </a:r>
            </a:p>
          </p:txBody>
        </p:sp>
        <p:sp>
          <p:nvSpPr>
            <p:cNvPr id="83" name="Rectangle 82">
              <a:extLst>
                <a:ext uri="{FF2B5EF4-FFF2-40B4-BE49-F238E27FC236}">
                  <a16:creationId xmlns:a16="http://schemas.microsoft.com/office/drawing/2014/main" id="{D7640A01-76F8-924E-B2FF-E8B56F1C1E45}"/>
                </a:ext>
              </a:extLst>
            </p:cNvPr>
            <p:cNvSpPr/>
            <p:nvPr/>
          </p:nvSpPr>
          <p:spPr>
            <a:xfrm>
              <a:off x="3510019" y="4593023"/>
              <a:ext cx="2031826" cy="372947"/>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defTabSz="913578"/>
              <a:r>
                <a:rPr lang="en-US" b="1" dirty="0">
                  <a:solidFill>
                    <a:schemeClr val="tx1"/>
                  </a:solidFill>
                  <a:latin typeface="Arial" panose="020B0604020202020204"/>
                  <a:ea typeface="Proxima Nova Rg" charset="0"/>
                  <a:cs typeface="Proxima Nova Rg" charset="0"/>
                </a:rPr>
                <a:t>Barcode Printing</a:t>
              </a:r>
            </a:p>
          </p:txBody>
        </p:sp>
        <p:sp>
          <p:nvSpPr>
            <p:cNvPr id="84" name="Rectangle 83">
              <a:extLst>
                <a:ext uri="{FF2B5EF4-FFF2-40B4-BE49-F238E27FC236}">
                  <a16:creationId xmlns:a16="http://schemas.microsoft.com/office/drawing/2014/main" id="{998A2DE3-96AE-1042-AA35-8F2C1B426492}"/>
                </a:ext>
              </a:extLst>
            </p:cNvPr>
            <p:cNvSpPr/>
            <p:nvPr/>
          </p:nvSpPr>
          <p:spPr>
            <a:xfrm>
              <a:off x="3286474" y="1908127"/>
              <a:ext cx="1352101" cy="1113532"/>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wrap="none" lIns="91368" tIns="45684" rIns="91368" bIns="45684" rtlCol="0" anchor="ctr">
              <a:noAutofit/>
            </a:bodyPr>
            <a:lstStyle/>
            <a:p>
              <a:pPr algn="ctr" defTabSz="913578"/>
              <a:r>
                <a:rPr lang="en-US" sz="6000" b="1" baseline="30000" dirty="0">
                  <a:solidFill>
                    <a:srgbClr val="0073E6"/>
                  </a:solidFill>
                  <a:ea typeface="Proxima Nova Bl" charset="0"/>
                  <a:cs typeface="Proxima Nova Bl" charset="0"/>
                </a:rPr>
                <a:t>#</a:t>
              </a:r>
              <a:r>
                <a:rPr lang="en-US" sz="7000" b="1" dirty="0">
                  <a:solidFill>
                    <a:srgbClr val="0073E6"/>
                  </a:solidFill>
                  <a:ea typeface="Proxima Nova Bl" charset="0"/>
                  <a:cs typeface="Proxima Nova Bl" charset="0"/>
                </a:rPr>
                <a:t>1</a:t>
              </a:r>
              <a:endParaRPr lang="en-US" sz="7000" b="1" dirty="0">
                <a:solidFill>
                  <a:srgbClr val="0073E6"/>
                </a:solidFill>
                <a:ea typeface="Proxima Nova Rg" charset="0"/>
                <a:cs typeface="Proxima Nova Rg" charset="0"/>
              </a:endParaRPr>
            </a:p>
          </p:txBody>
        </p:sp>
        <p:grpSp>
          <p:nvGrpSpPr>
            <p:cNvPr id="87" name="Group 86">
              <a:extLst>
                <a:ext uri="{FF2B5EF4-FFF2-40B4-BE49-F238E27FC236}">
                  <a16:creationId xmlns:a16="http://schemas.microsoft.com/office/drawing/2014/main" id="{6704495C-3BFB-AB4A-BCBF-78D18AA35CCF}"/>
                </a:ext>
              </a:extLst>
            </p:cNvPr>
            <p:cNvGrpSpPr/>
            <p:nvPr/>
          </p:nvGrpSpPr>
          <p:grpSpPr>
            <a:xfrm>
              <a:off x="3510020" y="3622559"/>
              <a:ext cx="2754372" cy="1573577"/>
              <a:chOff x="3510019" y="3242882"/>
              <a:chExt cx="2923717" cy="1573577"/>
            </a:xfrm>
          </p:grpSpPr>
          <p:cxnSp>
            <p:nvCxnSpPr>
              <p:cNvPr id="88" name="Straight Connector 87">
                <a:extLst>
                  <a:ext uri="{FF2B5EF4-FFF2-40B4-BE49-F238E27FC236}">
                    <a16:creationId xmlns:a16="http://schemas.microsoft.com/office/drawing/2014/main" id="{5D76EFE1-555F-8746-9942-3EE4F5EBA7B2}"/>
                  </a:ext>
                </a:extLst>
              </p:cNvPr>
              <p:cNvCxnSpPr>
                <a:cxnSpLocks/>
              </p:cNvCxnSpPr>
              <p:nvPr/>
            </p:nvCxnSpPr>
            <p:spPr>
              <a:xfrm flipH="1">
                <a:off x="3510019" y="4802251"/>
                <a:ext cx="2923717" cy="1420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6DFE26-D119-5B40-B9DB-1B28B59CE134}"/>
                  </a:ext>
                </a:extLst>
              </p:cNvPr>
              <p:cNvCxnSpPr>
                <a:cxnSpLocks/>
              </p:cNvCxnSpPr>
              <p:nvPr/>
            </p:nvCxnSpPr>
            <p:spPr>
              <a:xfrm flipH="1">
                <a:off x="3510019" y="4023330"/>
                <a:ext cx="2923717" cy="1420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C1A2ECF-E6E2-6D4D-A382-6CB87770DD99}"/>
                  </a:ext>
                </a:extLst>
              </p:cNvPr>
              <p:cNvCxnSpPr>
                <a:cxnSpLocks/>
              </p:cNvCxnSpPr>
              <p:nvPr/>
            </p:nvCxnSpPr>
            <p:spPr>
              <a:xfrm flipH="1">
                <a:off x="3510019" y="3242882"/>
                <a:ext cx="2923717" cy="14208"/>
              </a:xfrm>
              <a:prstGeom prst="line">
                <a:avLst/>
              </a:prstGeom>
              <a:ln w="12700">
                <a:solidFill>
                  <a:srgbClr val="0073E6"/>
                </a:solidFill>
              </a:ln>
            </p:spPr>
            <p:style>
              <a:lnRef idx="1">
                <a:schemeClr val="accent1"/>
              </a:lnRef>
              <a:fillRef idx="0">
                <a:schemeClr val="accent1"/>
              </a:fillRef>
              <a:effectRef idx="0">
                <a:schemeClr val="accent1"/>
              </a:effectRef>
              <a:fontRef idx="minor">
                <a:schemeClr val="tx1"/>
              </a:fontRef>
            </p:style>
          </p:cxnSp>
        </p:grpSp>
      </p:grpSp>
      <p:sp>
        <p:nvSpPr>
          <p:cNvPr id="91" name="Title 10">
            <a:extLst>
              <a:ext uri="{FF2B5EF4-FFF2-40B4-BE49-F238E27FC236}">
                <a16:creationId xmlns:a16="http://schemas.microsoft.com/office/drawing/2014/main" id="{6425DD33-E6C4-094C-9B9B-B26D665914EC}"/>
              </a:ext>
            </a:extLst>
          </p:cNvPr>
          <p:cNvSpPr>
            <a:spLocks noGrp="1"/>
          </p:cNvSpPr>
          <p:nvPr>
            <p:ph type="title"/>
          </p:nvPr>
        </p:nvSpPr>
        <p:spPr>
          <a:xfrm>
            <a:off x="431775" y="457200"/>
            <a:ext cx="2679725" cy="365760"/>
          </a:xfrm>
        </p:spPr>
        <p:txBody>
          <a:bodyPr/>
          <a:lstStyle/>
          <a:p>
            <a:r>
              <a:rPr lang="en-US" dirty="0"/>
              <a:t>Why Zebra</a:t>
            </a:r>
          </a:p>
        </p:txBody>
      </p:sp>
      <p:sp>
        <p:nvSpPr>
          <p:cNvPr id="92" name="Slide Number Placeholder 2">
            <a:extLst>
              <a:ext uri="{FF2B5EF4-FFF2-40B4-BE49-F238E27FC236}">
                <a16:creationId xmlns:a16="http://schemas.microsoft.com/office/drawing/2014/main" id="{266FCCAF-3A75-5544-8A32-28F3CF13F842}"/>
              </a:ext>
            </a:extLst>
          </p:cNvPr>
          <p:cNvSpPr txBox="1">
            <a:spLocks/>
          </p:cNvSpPr>
          <p:nvPr/>
        </p:nvSpPr>
        <p:spPr>
          <a:xfrm>
            <a:off x="10924566" y="6401156"/>
            <a:ext cx="1264262" cy="457081"/>
          </a:xfrm>
          <a:prstGeom prst="rect">
            <a:avLst/>
          </a:prstGeom>
        </p:spPr>
        <p:txBody>
          <a:bodyPr vert="horz" lIns="0" tIns="0" rIns="182832" bIns="182832"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lumMod val="50000"/>
                  </a:schemeClr>
                </a:solidFill>
              </a:rPr>
              <a:pPr/>
              <a:t>4</a:t>
            </a:fld>
            <a:endParaRPr lang="en-US" dirty="0">
              <a:solidFill>
                <a:schemeClr val="bg1">
                  <a:lumMod val="50000"/>
                </a:schemeClr>
              </a:solidFill>
            </a:endParaRPr>
          </a:p>
        </p:txBody>
      </p:sp>
      <p:pic>
        <p:nvPicPr>
          <p:cNvPr id="94" name="Picture 93">
            <a:extLst>
              <a:ext uri="{FF2B5EF4-FFF2-40B4-BE49-F238E27FC236}">
                <a16:creationId xmlns:a16="http://schemas.microsoft.com/office/drawing/2014/main" id="{5F076C9D-0DD3-194E-ADB4-20EB520279E7}"/>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641346" y="3388798"/>
            <a:ext cx="730574" cy="1053713"/>
          </a:xfrm>
          <a:prstGeom prst="rect">
            <a:avLst/>
          </a:prstGeom>
        </p:spPr>
      </p:pic>
      <p:pic>
        <p:nvPicPr>
          <p:cNvPr id="95" name="Picture 94">
            <a:extLst>
              <a:ext uri="{FF2B5EF4-FFF2-40B4-BE49-F238E27FC236}">
                <a16:creationId xmlns:a16="http://schemas.microsoft.com/office/drawing/2014/main" id="{F7FE348E-7272-6C4A-AA62-FD4651D6BA7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878421" y="2092855"/>
            <a:ext cx="967093" cy="1087326"/>
          </a:xfrm>
          <a:prstGeom prst="rect">
            <a:avLst/>
          </a:prstGeom>
          <a:ln>
            <a:noFill/>
          </a:ln>
        </p:spPr>
      </p:pic>
      <p:pic>
        <p:nvPicPr>
          <p:cNvPr id="97" name="Picture 96" descr="Shape, company name&#10;&#10;Description automatically generated">
            <a:extLst>
              <a:ext uri="{FF2B5EF4-FFF2-40B4-BE49-F238E27FC236}">
                <a16:creationId xmlns:a16="http://schemas.microsoft.com/office/drawing/2014/main" id="{EBECEEA0-9E29-2B4A-A637-972206B37BA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r="2491" b="10766"/>
          <a:stretch/>
        </p:blipFill>
        <p:spPr>
          <a:xfrm>
            <a:off x="6468396" y="4724972"/>
            <a:ext cx="1076474" cy="959935"/>
          </a:xfrm>
          <a:prstGeom prst="rect">
            <a:avLst/>
          </a:prstGeom>
        </p:spPr>
      </p:pic>
      <p:pic>
        <p:nvPicPr>
          <p:cNvPr id="98" name="Picture 97">
            <a:extLst>
              <a:ext uri="{FF2B5EF4-FFF2-40B4-BE49-F238E27FC236}">
                <a16:creationId xmlns:a16="http://schemas.microsoft.com/office/drawing/2014/main" id="{B36F71B4-2791-2F44-8DF1-B6A1F407678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523087" y="2272883"/>
            <a:ext cx="967093" cy="772933"/>
          </a:xfrm>
          <a:prstGeom prst="rect">
            <a:avLst/>
          </a:prstGeom>
        </p:spPr>
      </p:pic>
      <p:pic>
        <p:nvPicPr>
          <p:cNvPr id="99" name="Picture 98" descr="Arrow&#10;&#10;Description automatically generated">
            <a:extLst>
              <a:ext uri="{FF2B5EF4-FFF2-40B4-BE49-F238E27FC236}">
                <a16:creationId xmlns:a16="http://schemas.microsoft.com/office/drawing/2014/main" id="{ADCC62D6-EB76-2B47-BF0D-B67E4E8CDF9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17315" y="3283054"/>
            <a:ext cx="1289305" cy="1289305"/>
          </a:xfrm>
          <a:prstGeom prst="rect">
            <a:avLst/>
          </a:prstGeom>
        </p:spPr>
      </p:pic>
      <p:pic>
        <p:nvPicPr>
          <p:cNvPr id="100" name="Picture 99">
            <a:extLst>
              <a:ext uri="{FF2B5EF4-FFF2-40B4-BE49-F238E27FC236}">
                <a16:creationId xmlns:a16="http://schemas.microsoft.com/office/drawing/2014/main" id="{6E9B4DBA-BD6A-7542-A7F4-43BABC2D056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755747" y="4737661"/>
            <a:ext cx="1212440" cy="919757"/>
          </a:xfrm>
          <a:prstGeom prst="rect">
            <a:avLst/>
          </a:prstGeom>
        </p:spPr>
      </p:pic>
      <p:pic>
        <p:nvPicPr>
          <p:cNvPr id="102" name="Picture 2">
            <a:extLst>
              <a:ext uri="{FF2B5EF4-FFF2-40B4-BE49-F238E27FC236}">
                <a16:creationId xmlns:a16="http://schemas.microsoft.com/office/drawing/2014/main" id="{0FF9E6B8-EE72-A144-94DE-C0FD1D1F9F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9627482" y="2143712"/>
            <a:ext cx="761679" cy="125923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Text&#10;&#10;Description automatically generated">
            <a:extLst>
              <a:ext uri="{FF2B5EF4-FFF2-40B4-BE49-F238E27FC236}">
                <a16:creationId xmlns:a16="http://schemas.microsoft.com/office/drawing/2014/main" id="{0C6D6471-20FA-D940-9639-AEAF80553E3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55246" y="2143712"/>
            <a:ext cx="761679" cy="1253902"/>
          </a:xfrm>
          <a:prstGeom prst="rect">
            <a:avLst/>
          </a:prstGeom>
        </p:spPr>
      </p:pic>
      <p:pic>
        <p:nvPicPr>
          <p:cNvPr id="108" name="Picture 107">
            <a:extLst>
              <a:ext uri="{FF2B5EF4-FFF2-40B4-BE49-F238E27FC236}">
                <a16:creationId xmlns:a16="http://schemas.microsoft.com/office/drawing/2014/main" id="{FD834DA8-E556-8F4F-A14B-4019EEE32D82}"/>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655246" y="3608311"/>
            <a:ext cx="766829" cy="1184073"/>
          </a:xfrm>
          <a:prstGeom prst="rect">
            <a:avLst/>
          </a:prstGeom>
        </p:spPr>
      </p:pic>
      <p:pic>
        <p:nvPicPr>
          <p:cNvPr id="109" name="Picture 108">
            <a:extLst>
              <a:ext uri="{FF2B5EF4-FFF2-40B4-BE49-F238E27FC236}">
                <a16:creationId xmlns:a16="http://schemas.microsoft.com/office/drawing/2014/main" id="{65ABA647-6489-3A4D-975E-405CBC4C508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9627482" y="3608311"/>
            <a:ext cx="773396" cy="1529246"/>
          </a:xfrm>
          <a:prstGeom prst="rect">
            <a:avLst/>
          </a:prstGeom>
        </p:spPr>
      </p:pic>
    </p:spTree>
    <p:extLst>
      <p:ext uri="{BB962C8B-B14F-4D97-AF65-F5344CB8AC3E}">
        <p14:creationId xmlns:p14="http://schemas.microsoft.com/office/powerpoint/2010/main" val="126513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8BE7C6F-27A2-8148-82D5-C301B58CC31A}"/>
              </a:ext>
            </a:extLst>
          </p:cNvPr>
          <p:cNvGrpSpPr/>
          <p:nvPr/>
        </p:nvGrpSpPr>
        <p:grpSpPr>
          <a:xfrm rot="16200000">
            <a:off x="5700939" y="-3088643"/>
            <a:ext cx="493763" cy="9626171"/>
            <a:chOff x="5029196" y="1532709"/>
            <a:chExt cx="4428312" cy="5325291"/>
          </a:xfrm>
        </p:grpSpPr>
        <p:sp>
          <p:nvSpPr>
            <p:cNvPr id="37" name="Rectangle 36">
              <a:extLst>
                <a:ext uri="{FF2B5EF4-FFF2-40B4-BE49-F238E27FC236}">
                  <a16:creationId xmlns:a16="http://schemas.microsoft.com/office/drawing/2014/main" id="{F186559F-0AEB-6749-8844-0F531C5A37FA}"/>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DFB4756-57CD-A146-BC0D-946DF8857596}"/>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CFA30527-D7A3-7542-9A82-32597263635D}"/>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DD2357FA-596F-454F-99FC-C42D25E9D637}"/>
              </a:ext>
            </a:extLst>
          </p:cNvPr>
          <p:cNvGrpSpPr/>
          <p:nvPr/>
        </p:nvGrpSpPr>
        <p:grpSpPr>
          <a:xfrm rot="5400000">
            <a:off x="6100698" y="451986"/>
            <a:ext cx="380593" cy="11802009"/>
            <a:chOff x="5029196" y="1532709"/>
            <a:chExt cx="4428312" cy="5325291"/>
          </a:xfrm>
        </p:grpSpPr>
        <p:sp>
          <p:nvSpPr>
            <p:cNvPr id="42" name="Rectangle 41">
              <a:extLst>
                <a:ext uri="{FF2B5EF4-FFF2-40B4-BE49-F238E27FC236}">
                  <a16:creationId xmlns:a16="http://schemas.microsoft.com/office/drawing/2014/main" id="{57C8C94E-EAFA-1447-AF37-379F20F79292}"/>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6E7D43D-0B23-C047-9B46-702E4ACE024B}"/>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4346C001-BC1F-C14D-80B1-D975B118320E}"/>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eform 15">
            <a:extLst>
              <a:ext uri="{FF2B5EF4-FFF2-40B4-BE49-F238E27FC236}">
                <a16:creationId xmlns:a16="http://schemas.microsoft.com/office/drawing/2014/main" id="{A557AD81-45FD-6F47-9210-7E5DB84846E7}"/>
              </a:ext>
            </a:extLst>
          </p:cNvPr>
          <p:cNvSpPr/>
          <p:nvPr/>
        </p:nvSpPr>
        <p:spPr>
          <a:xfrm>
            <a:off x="5535413" y="7651430"/>
            <a:ext cx="6263640" cy="594360"/>
          </a:xfrm>
          <a:custGeom>
            <a:avLst/>
            <a:gdLst>
              <a:gd name="connsiteX0" fmla="*/ 6252210 w 6263640"/>
              <a:gd name="connsiteY0" fmla="*/ 0 h 594360"/>
              <a:gd name="connsiteX1" fmla="*/ 0 w 6263640"/>
              <a:gd name="connsiteY1" fmla="*/ 594360 h 594360"/>
              <a:gd name="connsiteX2" fmla="*/ 6263640 w 6263640"/>
              <a:gd name="connsiteY2" fmla="*/ 594360 h 594360"/>
              <a:gd name="connsiteX3" fmla="*/ 6252210 w 6263640"/>
              <a:gd name="connsiteY3" fmla="*/ 0 h 594360"/>
            </a:gdLst>
            <a:ahLst/>
            <a:cxnLst>
              <a:cxn ang="0">
                <a:pos x="connsiteX0" y="connsiteY0"/>
              </a:cxn>
              <a:cxn ang="0">
                <a:pos x="connsiteX1" y="connsiteY1"/>
              </a:cxn>
              <a:cxn ang="0">
                <a:pos x="connsiteX2" y="connsiteY2"/>
              </a:cxn>
              <a:cxn ang="0">
                <a:pos x="connsiteX3" y="connsiteY3"/>
              </a:cxn>
            </a:cxnLst>
            <a:rect l="l" t="t" r="r" b="b"/>
            <a:pathLst>
              <a:path w="6263640" h="594360">
                <a:moveTo>
                  <a:pt x="6252210" y="0"/>
                </a:moveTo>
                <a:lnTo>
                  <a:pt x="0" y="594360"/>
                </a:lnTo>
                <a:lnTo>
                  <a:pt x="6263640" y="594360"/>
                </a:lnTo>
                <a:lnTo>
                  <a:pt x="625221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921AA37-70C6-1A44-A772-F2C502415CCD}"/>
              </a:ext>
            </a:extLst>
          </p:cNvPr>
          <p:cNvSpPr>
            <a:spLocks noGrp="1"/>
          </p:cNvSpPr>
          <p:nvPr>
            <p:ph type="body" sz="quarter" idx="10"/>
          </p:nvPr>
        </p:nvSpPr>
        <p:spPr>
          <a:xfrm>
            <a:off x="1982146" y="695305"/>
            <a:ext cx="7772596" cy="1147420"/>
          </a:xfrm>
        </p:spPr>
        <p:txBody>
          <a:bodyPr/>
          <a:lstStyle/>
          <a:p>
            <a:pPr>
              <a:lnSpc>
                <a:spcPct val="90000"/>
              </a:lnSpc>
            </a:pPr>
            <a:r>
              <a:rPr lang="en-US" sz="3200" dirty="0">
                <a:solidFill>
                  <a:schemeClr val="tx1"/>
                </a:solidFill>
              </a:rPr>
              <a:t>Only Zebra offers a </a:t>
            </a:r>
            <a:r>
              <a:rPr lang="en-US" sz="3200" b="1" dirty="0">
                <a:solidFill>
                  <a:srgbClr val="0073E6"/>
                </a:solidFill>
              </a:rPr>
              <a:t>deep understanding of software and industry needs</a:t>
            </a:r>
          </a:p>
        </p:txBody>
      </p:sp>
      <p:pic>
        <p:nvPicPr>
          <p:cNvPr id="22" name="Picture 21">
            <a:extLst>
              <a:ext uri="{FF2B5EF4-FFF2-40B4-BE49-F238E27FC236}">
                <a16:creationId xmlns:a16="http://schemas.microsoft.com/office/drawing/2014/main" id="{0DE298B8-8CC6-164D-982A-C2D1D843DBCA}"/>
              </a:ext>
            </a:extLst>
          </p:cNvPr>
          <p:cNvPicPr>
            <a:picLocks noChangeAspect="1"/>
          </p:cNvPicPr>
          <p:nvPr/>
        </p:nvPicPr>
        <p:blipFill>
          <a:blip r:embed="rId3"/>
          <a:srcRect/>
          <a:stretch/>
        </p:blipFill>
        <p:spPr>
          <a:xfrm>
            <a:off x="648633" y="609577"/>
            <a:ext cx="972203" cy="972203"/>
          </a:xfrm>
          <a:prstGeom prst="rect">
            <a:avLst/>
          </a:prstGeom>
        </p:spPr>
      </p:pic>
      <p:sp>
        <p:nvSpPr>
          <p:cNvPr id="20" name="Slide Number Placeholder 2">
            <a:extLst>
              <a:ext uri="{FF2B5EF4-FFF2-40B4-BE49-F238E27FC236}">
                <a16:creationId xmlns:a16="http://schemas.microsoft.com/office/drawing/2014/main" id="{9D12110A-4C48-584B-8149-D78EDC1D5601}"/>
              </a:ext>
            </a:extLst>
          </p:cNvPr>
          <p:cNvSpPr txBox="1">
            <a:spLocks/>
          </p:cNvSpPr>
          <p:nvPr/>
        </p:nvSpPr>
        <p:spPr>
          <a:xfrm>
            <a:off x="10925823" y="6401929"/>
            <a:ext cx="1264591" cy="457200"/>
          </a:xfrm>
          <a:prstGeom prst="rect">
            <a:avLst/>
          </a:prstGeom>
        </p:spPr>
        <p:txBody>
          <a:bodyPr vert="horz" lIns="0" tIns="0" rIns="182880" bIns="182880" rtlCol="0" anchor="b" anchorCtr="0"/>
          <a:lstStyle>
            <a:defPPr>
              <a:defRPr lang="en-US"/>
            </a:defPPr>
            <a:lvl1pPr algn="r"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fld id="{F19F85D4-6AC3-4CF9-A1A5-831DFC2C241F}" type="slidenum">
              <a:rPr lang="en-US">
                <a:solidFill>
                  <a:schemeClr val="bg1">
                    <a:lumMod val="65000"/>
                  </a:schemeClr>
                </a:solidFill>
              </a:rPr>
              <a:pPr/>
              <a:t>5</a:t>
            </a:fld>
            <a:endParaRPr lang="en-US" dirty="0">
              <a:solidFill>
                <a:schemeClr val="bg1">
                  <a:lumMod val="65000"/>
                </a:schemeClr>
              </a:solidFill>
            </a:endParaRPr>
          </a:p>
        </p:txBody>
      </p:sp>
      <p:grpSp>
        <p:nvGrpSpPr>
          <p:cNvPr id="2" name="Group 1">
            <a:extLst>
              <a:ext uri="{FF2B5EF4-FFF2-40B4-BE49-F238E27FC236}">
                <a16:creationId xmlns:a16="http://schemas.microsoft.com/office/drawing/2014/main" id="{DC4AEFB9-7141-4B44-9A5A-766F317F8438}"/>
              </a:ext>
            </a:extLst>
          </p:cNvPr>
          <p:cNvGrpSpPr/>
          <p:nvPr/>
        </p:nvGrpSpPr>
        <p:grpSpPr>
          <a:xfrm>
            <a:off x="1950576" y="2218373"/>
            <a:ext cx="8984133" cy="3644861"/>
            <a:chOff x="1422204" y="2090036"/>
            <a:chExt cx="8984133" cy="3644861"/>
          </a:xfrm>
        </p:grpSpPr>
        <p:sp>
          <p:nvSpPr>
            <p:cNvPr id="23" name="Content Placeholder 2">
              <a:extLst>
                <a:ext uri="{FF2B5EF4-FFF2-40B4-BE49-F238E27FC236}">
                  <a16:creationId xmlns:a16="http://schemas.microsoft.com/office/drawing/2014/main" id="{44E409B2-3612-4146-83F0-180997700134}"/>
                </a:ext>
              </a:extLst>
            </p:cNvPr>
            <p:cNvSpPr txBox="1">
              <a:spLocks/>
            </p:cNvSpPr>
            <p:nvPr/>
          </p:nvSpPr>
          <p:spPr>
            <a:xfrm>
              <a:off x="1457040" y="2863176"/>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have committed to Android </a:t>
              </a:r>
              <a:r>
                <a:rPr lang="en-US" sz="1400" b="1" dirty="0">
                  <a:ea typeface="Arial" pitchFamily="4" charset="0"/>
                  <a:cs typeface="Arial"/>
                </a:rPr>
                <a:t>since 2011</a:t>
              </a:r>
            </a:p>
          </p:txBody>
        </p:sp>
        <p:sp>
          <p:nvSpPr>
            <p:cNvPr id="27" name="Freeform 26">
              <a:extLst>
                <a:ext uri="{FF2B5EF4-FFF2-40B4-BE49-F238E27FC236}">
                  <a16:creationId xmlns:a16="http://schemas.microsoft.com/office/drawing/2014/main" id="{590C1282-5A3E-AC4B-B0AA-92D92FD173D5}"/>
                </a:ext>
              </a:extLst>
            </p:cNvPr>
            <p:cNvSpPr>
              <a:spLocks noChangeAspect="1" noChangeArrowheads="1"/>
            </p:cNvSpPr>
            <p:nvPr/>
          </p:nvSpPr>
          <p:spPr bwMode="auto">
            <a:xfrm flipV="1">
              <a:off x="1422204" y="2751186"/>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28" name="Content Placeholder 2">
              <a:extLst>
                <a:ext uri="{FF2B5EF4-FFF2-40B4-BE49-F238E27FC236}">
                  <a16:creationId xmlns:a16="http://schemas.microsoft.com/office/drawing/2014/main" id="{6D11EC93-7929-B648-BB78-8A08EBBA2227}"/>
                </a:ext>
              </a:extLst>
            </p:cNvPr>
            <p:cNvSpPr txBox="1">
              <a:spLocks/>
            </p:cNvSpPr>
            <p:nvPr/>
          </p:nvSpPr>
          <p:spPr>
            <a:xfrm>
              <a:off x="4435788" y="2863176"/>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are the undisputed leader in enterprise Android: </a:t>
              </a:r>
              <a:r>
                <a:rPr lang="en-US" sz="1400" b="1" dirty="0">
                  <a:ea typeface="Arial" pitchFamily="4" charset="0"/>
                  <a:cs typeface="Arial"/>
                </a:rPr>
                <a:t>57% market share in 2020</a:t>
              </a:r>
              <a:r>
                <a:rPr lang="en-US" sz="1400" dirty="0">
                  <a:ea typeface="Arial" pitchFamily="4" charset="0"/>
                  <a:cs typeface="Arial"/>
                </a:rPr>
                <a:t>, with 31 Android-based products</a:t>
              </a:r>
            </a:p>
          </p:txBody>
        </p:sp>
        <p:sp>
          <p:nvSpPr>
            <p:cNvPr id="29" name="Freeform 28">
              <a:extLst>
                <a:ext uri="{FF2B5EF4-FFF2-40B4-BE49-F238E27FC236}">
                  <a16:creationId xmlns:a16="http://schemas.microsoft.com/office/drawing/2014/main" id="{0476E3BC-7C9A-D84D-9871-008F559E7717}"/>
                </a:ext>
              </a:extLst>
            </p:cNvPr>
            <p:cNvSpPr>
              <a:spLocks noChangeAspect="1" noChangeArrowheads="1"/>
            </p:cNvSpPr>
            <p:nvPr/>
          </p:nvSpPr>
          <p:spPr bwMode="auto">
            <a:xfrm flipV="1">
              <a:off x="4440565" y="2751186"/>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30" name="Content Placeholder 2">
              <a:extLst>
                <a:ext uri="{FF2B5EF4-FFF2-40B4-BE49-F238E27FC236}">
                  <a16:creationId xmlns:a16="http://schemas.microsoft.com/office/drawing/2014/main" id="{A837B84F-DB0E-3846-99DB-6815DCEBA1DC}"/>
                </a:ext>
              </a:extLst>
            </p:cNvPr>
            <p:cNvSpPr txBox="1">
              <a:spLocks/>
            </p:cNvSpPr>
            <p:nvPr/>
          </p:nvSpPr>
          <p:spPr>
            <a:xfrm>
              <a:off x="7474582" y="2863176"/>
              <a:ext cx="2931755"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have invested </a:t>
              </a:r>
              <a:r>
                <a:rPr lang="en-US" sz="1400" b="1" dirty="0">
                  <a:ea typeface="Arial" pitchFamily="4" charset="0"/>
                  <a:cs typeface="Arial"/>
                </a:rPr>
                <a:t>more than $300 million in Mobility DNA </a:t>
              </a:r>
              <a:r>
                <a:rPr lang="en-US" sz="1400" dirty="0">
                  <a:ea typeface="Arial" pitchFamily="4" charset="0"/>
                  <a:cs typeface="Arial"/>
                </a:rPr>
                <a:t>and refined it through multiple OS versions and thousands of deployments</a:t>
              </a:r>
            </a:p>
          </p:txBody>
        </p:sp>
        <p:sp>
          <p:nvSpPr>
            <p:cNvPr id="32" name="Content Placeholder 2">
              <a:extLst>
                <a:ext uri="{FF2B5EF4-FFF2-40B4-BE49-F238E27FC236}">
                  <a16:creationId xmlns:a16="http://schemas.microsoft.com/office/drawing/2014/main" id="{03D504BC-AAB0-3046-88B9-B33C021E7381}"/>
                </a:ext>
              </a:extLst>
            </p:cNvPr>
            <p:cNvSpPr txBox="1">
              <a:spLocks/>
            </p:cNvSpPr>
            <p:nvPr/>
          </p:nvSpPr>
          <p:spPr>
            <a:xfrm>
              <a:off x="1457040" y="4553255"/>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We added important enterprise </a:t>
              </a:r>
              <a:r>
                <a:rPr lang="en-US" sz="1400" b="1" dirty="0">
                  <a:ea typeface="Arial" pitchFamily="4" charset="0"/>
                  <a:cs typeface="Arial"/>
                </a:rPr>
                <a:t>security, device management, application management and data capture features</a:t>
              </a:r>
            </a:p>
          </p:txBody>
        </p:sp>
        <p:sp>
          <p:nvSpPr>
            <p:cNvPr id="33" name="Freeform 32">
              <a:extLst>
                <a:ext uri="{FF2B5EF4-FFF2-40B4-BE49-F238E27FC236}">
                  <a16:creationId xmlns:a16="http://schemas.microsoft.com/office/drawing/2014/main" id="{77C1F6B2-0D12-B84C-8181-CE51D04F6B15}"/>
                </a:ext>
              </a:extLst>
            </p:cNvPr>
            <p:cNvSpPr>
              <a:spLocks noChangeAspect="1" noChangeArrowheads="1"/>
            </p:cNvSpPr>
            <p:nvPr/>
          </p:nvSpPr>
          <p:spPr bwMode="auto">
            <a:xfrm flipV="1">
              <a:off x="1422204" y="444126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34" name="Content Placeholder 2">
              <a:extLst>
                <a:ext uri="{FF2B5EF4-FFF2-40B4-BE49-F238E27FC236}">
                  <a16:creationId xmlns:a16="http://schemas.microsoft.com/office/drawing/2014/main" id="{E978BD24-3398-874E-AED7-2E43F6C0D481}"/>
                </a:ext>
              </a:extLst>
            </p:cNvPr>
            <p:cNvSpPr txBox="1">
              <a:spLocks/>
            </p:cNvSpPr>
            <p:nvPr/>
          </p:nvSpPr>
          <p:spPr>
            <a:xfrm>
              <a:off x="4469407" y="4553255"/>
              <a:ext cx="2322994" cy="118164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Clr>
                  <a:srgbClr val="13648C"/>
                </a:buClr>
                <a:buNone/>
                <a:defRPr/>
              </a:pPr>
              <a:r>
                <a:rPr lang="en-US" sz="1400" dirty="0">
                  <a:ea typeface="Arial" pitchFamily="4" charset="0"/>
                  <a:cs typeface="Arial"/>
                </a:rPr>
                <a:t>No other vendor offers such a </a:t>
              </a:r>
              <a:r>
                <a:rPr lang="en-US" sz="1400" b="1" dirty="0">
                  <a:ea typeface="Arial" pitchFamily="4" charset="0"/>
                  <a:cs typeface="Arial"/>
                </a:rPr>
                <a:t>comprehensive ecosystem of software </a:t>
              </a:r>
              <a:br>
                <a:rPr lang="en-US" sz="1400" b="1" dirty="0">
                  <a:ea typeface="Arial" pitchFamily="4" charset="0"/>
                  <a:cs typeface="Arial"/>
                </a:rPr>
              </a:br>
              <a:r>
                <a:rPr lang="en-US" sz="1400" dirty="0">
                  <a:ea typeface="Arial" pitchFamily="4" charset="0"/>
                  <a:cs typeface="Arial"/>
                </a:rPr>
                <a:t>to support rugged Android devices in the enterprise </a:t>
              </a:r>
            </a:p>
          </p:txBody>
        </p:sp>
        <p:sp>
          <p:nvSpPr>
            <p:cNvPr id="35" name="Freeform 34">
              <a:extLst>
                <a:ext uri="{FF2B5EF4-FFF2-40B4-BE49-F238E27FC236}">
                  <a16:creationId xmlns:a16="http://schemas.microsoft.com/office/drawing/2014/main" id="{921DEBBD-FA71-CC41-974C-79E46F8C5413}"/>
                </a:ext>
              </a:extLst>
            </p:cNvPr>
            <p:cNvSpPr>
              <a:spLocks noChangeAspect="1" noChangeArrowheads="1"/>
            </p:cNvSpPr>
            <p:nvPr/>
          </p:nvSpPr>
          <p:spPr bwMode="auto">
            <a:xfrm flipV="1">
              <a:off x="4434571" y="4441265"/>
              <a:ext cx="2264421" cy="69830"/>
            </a:xfrm>
            <a:custGeom>
              <a:avLst/>
              <a:gdLst>
                <a:gd name="connsiteX0" fmla="*/ 78092 w 2264421"/>
                <a:gd name="connsiteY0" fmla="*/ 69830 h 69830"/>
                <a:gd name="connsiteX1" fmla="*/ 1025149 w 2264421"/>
                <a:gd name="connsiteY1" fmla="*/ 69830 h 69830"/>
                <a:gd name="connsiteX2" fmla="*/ 1317364 w 2264421"/>
                <a:gd name="connsiteY2" fmla="*/ 69830 h 69830"/>
                <a:gd name="connsiteX3" fmla="*/ 2264421 w 2264421"/>
                <a:gd name="connsiteY3" fmla="*/ 69830 h 69830"/>
                <a:gd name="connsiteX4" fmla="*/ 2264421 w 2264421"/>
                <a:gd name="connsiteY4" fmla="*/ 50156 h 69830"/>
                <a:gd name="connsiteX5" fmla="*/ 2177831 w 2264421"/>
                <a:gd name="connsiteY5" fmla="*/ 0 h 69830"/>
                <a:gd name="connsiteX6" fmla="*/ 1230774 w 2264421"/>
                <a:gd name="connsiteY6" fmla="*/ 0 h 69830"/>
                <a:gd name="connsiteX7" fmla="*/ 947057 w 2264421"/>
                <a:gd name="connsiteY7" fmla="*/ 0 h 69830"/>
                <a:gd name="connsiteX8" fmla="*/ 0 w 2264421"/>
                <a:gd name="connsiteY8" fmla="*/ 0 h 69830"/>
                <a:gd name="connsiteX9" fmla="*/ 0 w 2264421"/>
                <a:gd name="connsiteY9"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4421" h="69830">
                  <a:moveTo>
                    <a:pt x="78092" y="69830"/>
                  </a:moveTo>
                  <a:lnTo>
                    <a:pt x="1025149" y="69830"/>
                  </a:lnTo>
                  <a:lnTo>
                    <a:pt x="1317364" y="69830"/>
                  </a:lnTo>
                  <a:lnTo>
                    <a:pt x="2264421" y="69830"/>
                  </a:lnTo>
                  <a:lnTo>
                    <a:pt x="2264421" y="50156"/>
                  </a:lnTo>
                  <a:lnTo>
                    <a:pt x="2177831" y="0"/>
                  </a:lnTo>
                  <a:lnTo>
                    <a:pt x="1230774" y="0"/>
                  </a:lnTo>
                  <a:lnTo>
                    <a:pt x="947057"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sp>
          <p:nvSpPr>
            <p:cNvPr id="40" name="Freeform 39">
              <a:extLst>
                <a:ext uri="{FF2B5EF4-FFF2-40B4-BE49-F238E27FC236}">
                  <a16:creationId xmlns:a16="http://schemas.microsoft.com/office/drawing/2014/main" id="{8BBCBF4F-D435-1241-876A-20F79BF0039F}"/>
                </a:ext>
              </a:extLst>
            </p:cNvPr>
            <p:cNvSpPr>
              <a:spLocks noChangeAspect="1" noChangeArrowheads="1"/>
            </p:cNvSpPr>
            <p:nvPr/>
          </p:nvSpPr>
          <p:spPr bwMode="auto">
            <a:xfrm flipV="1">
              <a:off x="7455789" y="2751186"/>
              <a:ext cx="2841937" cy="69830"/>
            </a:xfrm>
            <a:custGeom>
              <a:avLst/>
              <a:gdLst>
                <a:gd name="connsiteX0" fmla="*/ 78092 w 2841937"/>
                <a:gd name="connsiteY0" fmla="*/ 69830 h 69830"/>
                <a:gd name="connsiteX1" fmla="*/ 655608 w 2841937"/>
                <a:gd name="connsiteY1" fmla="*/ 69830 h 69830"/>
                <a:gd name="connsiteX2" fmla="*/ 1025149 w 2841937"/>
                <a:gd name="connsiteY2" fmla="*/ 69830 h 69830"/>
                <a:gd name="connsiteX3" fmla="*/ 1317364 w 2841937"/>
                <a:gd name="connsiteY3" fmla="*/ 69830 h 69830"/>
                <a:gd name="connsiteX4" fmla="*/ 1602665 w 2841937"/>
                <a:gd name="connsiteY4" fmla="*/ 69830 h 69830"/>
                <a:gd name="connsiteX5" fmla="*/ 1894880 w 2841937"/>
                <a:gd name="connsiteY5" fmla="*/ 69830 h 69830"/>
                <a:gd name="connsiteX6" fmla="*/ 2264421 w 2841937"/>
                <a:gd name="connsiteY6" fmla="*/ 69830 h 69830"/>
                <a:gd name="connsiteX7" fmla="*/ 2841937 w 2841937"/>
                <a:gd name="connsiteY7" fmla="*/ 69830 h 69830"/>
                <a:gd name="connsiteX8" fmla="*/ 2841937 w 2841937"/>
                <a:gd name="connsiteY8" fmla="*/ 50156 h 69830"/>
                <a:gd name="connsiteX9" fmla="*/ 2755347 w 2841937"/>
                <a:gd name="connsiteY9" fmla="*/ 0 h 69830"/>
                <a:gd name="connsiteX10" fmla="*/ 2177831 w 2841937"/>
                <a:gd name="connsiteY10" fmla="*/ 0 h 69830"/>
                <a:gd name="connsiteX11" fmla="*/ 1808290 w 2841937"/>
                <a:gd name="connsiteY11" fmla="*/ 0 h 69830"/>
                <a:gd name="connsiteX12" fmla="*/ 1524573 w 2841937"/>
                <a:gd name="connsiteY12" fmla="*/ 0 h 69830"/>
                <a:gd name="connsiteX13" fmla="*/ 1230774 w 2841937"/>
                <a:gd name="connsiteY13" fmla="*/ 0 h 69830"/>
                <a:gd name="connsiteX14" fmla="*/ 947057 w 2841937"/>
                <a:gd name="connsiteY14" fmla="*/ 0 h 69830"/>
                <a:gd name="connsiteX15" fmla="*/ 577516 w 2841937"/>
                <a:gd name="connsiteY15" fmla="*/ 0 h 69830"/>
                <a:gd name="connsiteX16" fmla="*/ 0 w 2841937"/>
                <a:gd name="connsiteY16" fmla="*/ 0 h 69830"/>
                <a:gd name="connsiteX17" fmla="*/ 0 w 2841937"/>
                <a:gd name="connsiteY17" fmla="*/ 24597 h 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41937" h="69830">
                  <a:moveTo>
                    <a:pt x="78092" y="69830"/>
                  </a:moveTo>
                  <a:lnTo>
                    <a:pt x="655608" y="69830"/>
                  </a:lnTo>
                  <a:lnTo>
                    <a:pt x="1025149" y="69830"/>
                  </a:lnTo>
                  <a:lnTo>
                    <a:pt x="1317364" y="69830"/>
                  </a:lnTo>
                  <a:lnTo>
                    <a:pt x="1602665" y="69830"/>
                  </a:lnTo>
                  <a:lnTo>
                    <a:pt x="1894880" y="69830"/>
                  </a:lnTo>
                  <a:lnTo>
                    <a:pt x="2264421" y="69830"/>
                  </a:lnTo>
                  <a:lnTo>
                    <a:pt x="2841937" y="69830"/>
                  </a:lnTo>
                  <a:lnTo>
                    <a:pt x="2841937" y="50156"/>
                  </a:lnTo>
                  <a:lnTo>
                    <a:pt x="2755347" y="0"/>
                  </a:lnTo>
                  <a:lnTo>
                    <a:pt x="2177831" y="0"/>
                  </a:lnTo>
                  <a:lnTo>
                    <a:pt x="1808290" y="0"/>
                  </a:lnTo>
                  <a:lnTo>
                    <a:pt x="1524573" y="0"/>
                  </a:lnTo>
                  <a:lnTo>
                    <a:pt x="1230774" y="0"/>
                  </a:lnTo>
                  <a:lnTo>
                    <a:pt x="947057" y="0"/>
                  </a:lnTo>
                  <a:lnTo>
                    <a:pt x="577516" y="0"/>
                  </a:lnTo>
                  <a:lnTo>
                    <a:pt x="0" y="0"/>
                  </a:lnTo>
                  <a:lnTo>
                    <a:pt x="0" y="24597"/>
                  </a:lnTo>
                  <a:close/>
                </a:path>
              </a:pathLst>
            </a:custGeom>
            <a:solidFill>
              <a:srgbClr val="0073E6"/>
            </a:solidFill>
            <a:ln>
              <a:noFill/>
            </a:ln>
            <a:effectLst/>
          </p:spPr>
          <p:txBody>
            <a:bodyPr vert="horz" wrap="square" lIns="36556" tIns="36556" rIns="36556" bIns="36556" numCol="1" anchor="t" anchorCtr="0" compatLnSpc="1">
              <a:prstTxWarp prst="textNoShape">
                <a:avLst/>
              </a:prstTxWarp>
              <a:noAutofit/>
            </a:bodyPr>
            <a:lstStyle/>
            <a:p>
              <a:pPr defTabSz="914126" fontAlgn="base">
                <a:spcBef>
                  <a:spcPct val="0"/>
                </a:spcBef>
                <a:spcAft>
                  <a:spcPct val="0"/>
                </a:spcAft>
                <a:defRPr/>
              </a:pPr>
              <a:endParaRPr lang="en-US" sz="1799" kern="0" dirty="0">
                <a:solidFill>
                  <a:schemeClr val="accent1"/>
                </a:solidFill>
                <a:ea typeface="MS PGothic" pitchFamily="34" charset="-128"/>
              </a:endParaRPr>
            </a:p>
          </p:txBody>
        </p:sp>
        <p:pic>
          <p:nvPicPr>
            <p:cNvPr id="4" name="Picture 3">
              <a:extLst>
                <a:ext uri="{FF2B5EF4-FFF2-40B4-BE49-F238E27FC236}">
                  <a16:creationId xmlns:a16="http://schemas.microsoft.com/office/drawing/2014/main" id="{B6F9F982-8F63-D849-A279-657ED9894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040" y="3898877"/>
              <a:ext cx="487707" cy="487707"/>
            </a:xfrm>
            <a:prstGeom prst="rect">
              <a:avLst/>
            </a:prstGeom>
          </p:spPr>
        </p:pic>
        <p:pic>
          <p:nvPicPr>
            <p:cNvPr id="18" name="Picture 17" descr="Android Man White.psd">
              <a:extLst>
                <a:ext uri="{FF2B5EF4-FFF2-40B4-BE49-F238E27FC236}">
                  <a16:creationId xmlns:a16="http://schemas.microsoft.com/office/drawing/2014/main" id="{5BC77E32-ED67-3F4B-A5F5-643010829573}"/>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100000" contrast="10000"/>
                      </a14:imgEffect>
                    </a14:imgLayer>
                  </a14:imgProps>
                </a:ext>
              </a:extLst>
            </a:blip>
            <a:stretch>
              <a:fillRect/>
            </a:stretch>
          </p:blipFill>
          <p:spPr>
            <a:xfrm>
              <a:off x="1422204" y="2090036"/>
              <a:ext cx="565369" cy="685981"/>
            </a:xfrm>
            <a:prstGeom prst="rect">
              <a:avLst/>
            </a:prstGeom>
          </p:spPr>
        </p:pic>
        <p:pic>
          <p:nvPicPr>
            <p:cNvPr id="6" name="Picture 5" descr="Icon&#10;&#10;Description automatically generated">
              <a:extLst>
                <a:ext uri="{FF2B5EF4-FFF2-40B4-BE49-F238E27FC236}">
                  <a16:creationId xmlns:a16="http://schemas.microsoft.com/office/drawing/2014/main" id="{41409B36-7A8C-0A49-9303-2C59A65B21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350" y="2117085"/>
              <a:ext cx="565370" cy="565370"/>
            </a:xfrm>
            <a:prstGeom prst="rect">
              <a:avLst/>
            </a:prstGeom>
          </p:spPr>
        </p:pic>
        <p:pic>
          <p:nvPicPr>
            <p:cNvPr id="8" name="Picture 7" descr="Icon&#10;&#10;Description automatically generated">
              <a:extLst>
                <a:ext uri="{FF2B5EF4-FFF2-40B4-BE49-F238E27FC236}">
                  <a16:creationId xmlns:a16="http://schemas.microsoft.com/office/drawing/2014/main" id="{78A03F73-3863-6F43-87CE-6DC9506A7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9407" y="3942541"/>
              <a:ext cx="487707" cy="487707"/>
            </a:xfrm>
            <a:prstGeom prst="rect">
              <a:avLst/>
            </a:prstGeom>
          </p:spPr>
        </p:pic>
        <p:pic>
          <p:nvPicPr>
            <p:cNvPr id="31" name="Picture 30">
              <a:extLst>
                <a:ext uri="{FF2B5EF4-FFF2-40B4-BE49-F238E27FC236}">
                  <a16:creationId xmlns:a16="http://schemas.microsoft.com/office/drawing/2014/main" id="{6EFC0935-55CD-DC4C-B211-CAAEE3F06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56432" y="2191878"/>
              <a:ext cx="500480" cy="500480"/>
            </a:xfrm>
            <a:prstGeom prst="rect">
              <a:avLst/>
            </a:prstGeom>
          </p:spPr>
        </p:pic>
      </p:grpSp>
    </p:spTree>
    <p:extLst>
      <p:ext uri="{BB962C8B-B14F-4D97-AF65-F5344CB8AC3E}">
        <p14:creationId xmlns:p14="http://schemas.microsoft.com/office/powerpoint/2010/main" val="121595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9BFC8-6642-BD40-9A58-6BA623EE2E5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6027"/>
          <a:stretch/>
        </p:blipFill>
        <p:spPr>
          <a:xfrm>
            <a:off x="0" y="-20013"/>
            <a:ext cx="12192000" cy="6452897"/>
          </a:xfrm>
          <a:prstGeom prst="rect">
            <a:avLst/>
          </a:prstGeom>
        </p:spPr>
      </p:pic>
      <p:sp>
        <p:nvSpPr>
          <p:cNvPr id="12" name="AutoShape 4">
            <a:extLst>
              <a:ext uri="{FF2B5EF4-FFF2-40B4-BE49-F238E27FC236}">
                <a16:creationId xmlns:a16="http://schemas.microsoft.com/office/drawing/2014/main" id="{CA62AB80-97E9-AB4F-82F6-776F5EAD9D8F}"/>
              </a:ext>
            </a:extLst>
          </p:cNvPr>
          <p:cNvSpPr>
            <a:spLocks noChangeAspect="1" noChangeArrowheads="1"/>
          </p:cNvSpPr>
          <p:nvPr/>
        </p:nvSpPr>
        <p:spPr bwMode="auto">
          <a:xfrm>
            <a:off x="-30310" y="1905248"/>
            <a:ext cx="8834889" cy="5115737"/>
          </a:xfrm>
          <a:custGeom>
            <a:avLst/>
            <a:gdLst>
              <a:gd name="connsiteX0" fmla="*/ 0 w 10759381"/>
              <a:gd name="connsiteY0" fmla="*/ 6232156 h 6232156"/>
              <a:gd name="connsiteX1" fmla="*/ 0 w 10759381"/>
              <a:gd name="connsiteY1" fmla="*/ 0 h 6232156"/>
              <a:gd name="connsiteX2" fmla="*/ 10759381 w 10759381"/>
              <a:gd name="connsiteY2" fmla="*/ 6232156 h 6232156"/>
              <a:gd name="connsiteX3" fmla="*/ 0 w 10759381"/>
              <a:gd name="connsiteY3" fmla="*/ 6232156 h 6232156"/>
              <a:gd name="connsiteX0" fmla="*/ 0 w 8802991"/>
              <a:gd name="connsiteY0" fmla="*/ 6232156 h 6232156"/>
              <a:gd name="connsiteX1" fmla="*/ 0 w 8802991"/>
              <a:gd name="connsiteY1" fmla="*/ 0 h 6232156"/>
              <a:gd name="connsiteX2" fmla="*/ 8802991 w 8802991"/>
              <a:gd name="connsiteY2" fmla="*/ 5105105 h 6232156"/>
              <a:gd name="connsiteX3" fmla="*/ 0 w 8802991"/>
              <a:gd name="connsiteY3" fmla="*/ 6232156 h 6232156"/>
              <a:gd name="connsiteX0" fmla="*/ 0 w 8834889"/>
              <a:gd name="connsiteY0" fmla="*/ 5115737 h 5115737"/>
              <a:gd name="connsiteX1" fmla="*/ 31898 w 8834889"/>
              <a:gd name="connsiteY1" fmla="*/ 0 h 5115737"/>
              <a:gd name="connsiteX2" fmla="*/ 8834889 w 8834889"/>
              <a:gd name="connsiteY2" fmla="*/ 5105105 h 5115737"/>
              <a:gd name="connsiteX3" fmla="*/ 0 w 8834889"/>
              <a:gd name="connsiteY3" fmla="*/ 5115737 h 5115737"/>
              <a:gd name="connsiteX0" fmla="*/ 0 w 8834889"/>
              <a:gd name="connsiteY0" fmla="*/ 5115737 h 5115737"/>
              <a:gd name="connsiteX1" fmla="*/ 22272 w 8834889"/>
              <a:gd name="connsiteY1" fmla="*/ 0 h 5115737"/>
              <a:gd name="connsiteX2" fmla="*/ 8834889 w 8834889"/>
              <a:gd name="connsiteY2" fmla="*/ 5105105 h 5115737"/>
              <a:gd name="connsiteX3" fmla="*/ 0 w 8834889"/>
              <a:gd name="connsiteY3" fmla="*/ 5115737 h 5115737"/>
            </a:gdLst>
            <a:ahLst/>
            <a:cxnLst>
              <a:cxn ang="0">
                <a:pos x="connsiteX0" y="connsiteY0"/>
              </a:cxn>
              <a:cxn ang="0">
                <a:pos x="connsiteX1" y="connsiteY1"/>
              </a:cxn>
              <a:cxn ang="0">
                <a:pos x="connsiteX2" y="connsiteY2"/>
              </a:cxn>
              <a:cxn ang="0">
                <a:pos x="connsiteX3" y="connsiteY3"/>
              </a:cxn>
            </a:cxnLst>
            <a:rect l="l" t="t" r="r" b="b"/>
            <a:pathLst>
              <a:path w="8834889" h="5115737">
                <a:moveTo>
                  <a:pt x="0" y="5115737"/>
                </a:moveTo>
                <a:lnTo>
                  <a:pt x="22272" y="0"/>
                </a:lnTo>
                <a:lnTo>
                  <a:pt x="8834889" y="5105105"/>
                </a:lnTo>
                <a:lnTo>
                  <a:pt x="0" y="5115737"/>
                </a:lnTo>
                <a:close/>
              </a:path>
            </a:pathLst>
          </a:custGeom>
          <a:solidFill>
            <a:schemeClr val="bg2">
              <a:lumMod val="85000"/>
            </a:schemeClr>
          </a:solidFill>
          <a:ln>
            <a:noFill/>
          </a:ln>
          <a:effectLst/>
        </p:spPr>
        <p:txBody>
          <a:bodyPr vert="horz" wrap="square" lIns="36556" tIns="36556" rIns="36556" bIns="36556" numCol="1" anchor="t" anchorCtr="0" compatLnSpc="1">
            <a:prstTxWarp prst="textNoShape">
              <a:avLst/>
            </a:prstTxWarp>
          </a:bodyPr>
          <a:lstStyle/>
          <a:p>
            <a:pPr defTabSz="914126" fontAlgn="base">
              <a:spcBef>
                <a:spcPct val="0"/>
              </a:spcBef>
              <a:spcAft>
                <a:spcPct val="0"/>
              </a:spcAft>
              <a:defRPr/>
            </a:pPr>
            <a:endParaRPr lang="en-US" sz="1799" kern="0" dirty="0">
              <a:solidFill>
                <a:srgbClr val="000000"/>
              </a:solidFill>
              <a:ea typeface="MS PGothic" pitchFamily="34" charset="-128"/>
            </a:endParaRPr>
          </a:p>
        </p:txBody>
      </p:sp>
      <p:sp>
        <p:nvSpPr>
          <p:cNvPr id="13" name="AutoShape 4">
            <a:extLst>
              <a:ext uri="{FF2B5EF4-FFF2-40B4-BE49-F238E27FC236}">
                <a16:creationId xmlns:a16="http://schemas.microsoft.com/office/drawing/2014/main" id="{B9153CEE-9B4F-354D-9E94-80DA8CD00EDB}"/>
              </a:ext>
            </a:extLst>
          </p:cNvPr>
          <p:cNvSpPr>
            <a:spLocks noChangeAspect="1" noChangeArrowheads="1"/>
          </p:cNvSpPr>
          <p:nvPr/>
        </p:nvSpPr>
        <p:spPr bwMode="auto">
          <a:xfrm flipH="1">
            <a:off x="6350641" y="3625769"/>
            <a:ext cx="5865172" cy="3397284"/>
          </a:xfrm>
          <a:prstGeom prst="rtTriangle">
            <a:avLst/>
          </a:prstGeom>
          <a:gradFill>
            <a:gsLst>
              <a:gs pos="0">
                <a:srgbClr val="00FFFF"/>
              </a:gs>
              <a:gs pos="100000">
                <a:schemeClr val="accent1"/>
              </a:gs>
            </a:gsLst>
            <a:lin ang="0" scaled="0"/>
          </a:gradFill>
          <a:ln w="9806"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Text Placeholder 4">
            <a:extLst>
              <a:ext uri="{FF2B5EF4-FFF2-40B4-BE49-F238E27FC236}">
                <a16:creationId xmlns:a16="http://schemas.microsoft.com/office/drawing/2014/main" id="{E329E03B-BBFB-AC40-894E-CC5FD1AF2719}"/>
              </a:ext>
            </a:extLst>
          </p:cNvPr>
          <p:cNvSpPr>
            <a:spLocks noGrp="1"/>
          </p:cNvSpPr>
          <p:nvPr>
            <p:ph type="body" sz="quarter" idx="11"/>
          </p:nvPr>
        </p:nvSpPr>
        <p:spPr>
          <a:xfrm>
            <a:off x="372756" y="5238750"/>
            <a:ext cx="5629153" cy="1619250"/>
          </a:xfrm>
        </p:spPr>
        <p:txBody>
          <a:bodyPr/>
          <a:lstStyle/>
          <a:p>
            <a:r>
              <a:rPr lang="en-US" dirty="0">
                <a:solidFill>
                  <a:schemeClr val="tx1"/>
                </a:solidFill>
              </a:rPr>
              <a:t>Challenge and Solution</a:t>
            </a:r>
          </a:p>
        </p:txBody>
      </p:sp>
      <p:sp>
        <p:nvSpPr>
          <p:cNvPr id="4" name="TextBox 3">
            <a:extLst>
              <a:ext uri="{FF2B5EF4-FFF2-40B4-BE49-F238E27FC236}">
                <a16:creationId xmlns:a16="http://schemas.microsoft.com/office/drawing/2014/main" id="{9802A174-38B9-9B4F-9841-8F3AECC9ADEC}"/>
              </a:ext>
            </a:extLst>
          </p:cNvPr>
          <p:cNvSpPr txBox="1"/>
          <p:nvPr/>
        </p:nvSpPr>
        <p:spPr>
          <a:xfrm>
            <a:off x="15749143" y="6528816"/>
            <a:ext cx="0" cy="0"/>
          </a:xfrm>
          <a:prstGeom prst="rect">
            <a:avLst/>
          </a:prstGeom>
          <a:noFill/>
        </p:spPr>
        <p:txBody>
          <a:bodyPr wrap="none" lIns="0" tIns="0" rIns="0" bIns="0" rtlCol="0">
            <a:noAutofit/>
          </a:bodyPr>
          <a:lstStyle/>
          <a:p>
            <a:pPr algn="l"/>
            <a:endParaRPr lang="en-US" dirty="0"/>
          </a:p>
        </p:txBody>
      </p:sp>
      <p:sp>
        <p:nvSpPr>
          <p:cNvPr id="9" name="TextBox 8">
            <a:extLst>
              <a:ext uri="{FF2B5EF4-FFF2-40B4-BE49-F238E27FC236}">
                <a16:creationId xmlns:a16="http://schemas.microsoft.com/office/drawing/2014/main" id="{12DD19C4-9FA2-4548-935A-1C5284A95ADF}"/>
              </a:ext>
            </a:extLst>
          </p:cNvPr>
          <p:cNvSpPr txBox="1"/>
          <p:nvPr/>
        </p:nvSpPr>
        <p:spPr>
          <a:xfrm>
            <a:off x="13883767" y="5650992"/>
            <a:ext cx="0" cy="0"/>
          </a:xfrm>
          <a:prstGeom prst="rect">
            <a:avLst/>
          </a:prstGeom>
          <a:noFill/>
        </p:spPr>
        <p:txBody>
          <a:bodyPr wrap="none" lIns="0" tIns="0" rIns="0" bIns="0" rtlCol="0">
            <a:noAutofit/>
          </a:bodyPr>
          <a:lstStyle/>
          <a:p>
            <a:pPr algn="l"/>
            <a:endParaRPr lang="en-US" dirty="0"/>
          </a:p>
        </p:txBody>
      </p:sp>
      <p:sp>
        <p:nvSpPr>
          <p:cNvPr id="2" name="TextBox 1">
            <a:extLst>
              <a:ext uri="{FF2B5EF4-FFF2-40B4-BE49-F238E27FC236}">
                <a16:creationId xmlns:a16="http://schemas.microsoft.com/office/drawing/2014/main" id="{A9F703F4-97F7-6B4A-A10D-D06F9EC5BCDD}"/>
              </a:ext>
            </a:extLst>
          </p:cNvPr>
          <p:cNvSpPr txBox="1"/>
          <p:nvPr/>
        </p:nvSpPr>
        <p:spPr>
          <a:xfrm>
            <a:off x="13904913" y="2957513"/>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7682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137CFE-E813-024F-A1FE-CD1706A4EDAF}"/>
              </a:ext>
            </a:extLst>
          </p:cNvPr>
          <p:cNvSpPr txBox="1"/>
          <p:nvPr/>
        </p:nvSpPr>
        <p:spPr>
          <a:xfrm>
            <a:off x="6623923" y="-429379"/>
            <a:ext cx="0" cy="0"/>
          </a:xfrm>
          <a:prstGeom prst="rect">
            <a:avLst/>
          </a:prstGeom>
          <a:noFill/>
        </p:spPr>
        <p:txBody>
          <a:bodyPr wrap="none" lIns="0" tIns="0" rIns="0" bIns="0" rtlCol="0">
            <a:noAutofit/>
          </a:bodyPr>
          <a:lstStyle/>
          <a:p>
            <a:pPr algn="l"/>
            <a:endParaRPr lang="en-US" dirty="0"/>
          </a:p>
        </p:txBody>
      </p:sp>
      <p:sp>
        <p:nvSpPr>
          <p:cNvPr id="4" name="TextBox 3">
            <a:extLst>
              <a:ext uri="{FF2B5EF4-FFF2-40B4-BE49-F238E27FC236}">
                <a16:creationId xmlns:a16="http://schemas.microsoft.com/office/drawing/2014/main" id="{1477792A-380C-384B-89F9-7D9489B042E5}"/>
              </a:ext>
            </a:extLst>
          </p:cNvPr>
          <p:cNvSpPr txBox="1"/>
          <p:nvPr/>
        </p:nvSpPr>
        <p:spPr>
          <a:xfrm>
            <a:off x="10070528" y="-729015"/>
            <a:ext cx="0" cy="0"/>
          </a:xfrm>
          <a:prstGeom prst="rect">
            <a:avLst/>
          </a:prstGeom>
          <a:noFill/>
        </p:spPr>
        <p:txBody>
          <a:bodyPr wrap="none" lIns="0" tIns="0" rIns="0" bIns="0" rtlCol="0">
            <a:noAutofit/>
          </a:bodyPr>
          <a:lstStyle/>
          <a:p>
            <a:pPr algn="l"/>
            <a:endParaRPr lang="en-US" dirty="0"/>
          </a:p>
        </p:txBody>
      </p:sp>
      <p:grpSp>
        <p:nvGrpSpPr>
          <p:cNvPr id="51" name="Group 50">
            <a:extLst>
              <a:ext uri="{FF2B5EF4-FFF2-40B4-BE49-F238E27FC236}">
                <a16:creationId xmlns:a16="http://schemas.microsoft.com/office/drawing/2014/main" id="{DC47935C-D330-DD40-B4FB-31ABFC3A945B}"/>
              </a:ext>
            </a:extLst>
          </p:cNvPr>
          <p:cNvGrpSpPr/>
          <p:nvPr/>
        </p:nvGrpSpPr>
        <p:grpSpPr>
          <a:xfrm>
            <a:off x="7421374" y="-7204"/>
            <a:ext cx="4790844" cy="6873316"/>
            <a:chOff x="7402853" y="-7204"/>
            <a:chExt cx="4790844" cy="6873316"/>
          </a:xfrm>
        </p:grpSpPr>
        <p:pic>
          <p:nvPicPr>
            <p:cNvPr id="33" name="Picture Placeholder 40">
              <a:extLst>
                <a:ext uri="{FF2B5EF4-FFF2-40B4-BE49-F238E27FC236}">
                  <a16:creationId xmlns:a16="http://schemas.microsoft.com/office/drawing/2014/main" id="{AD246E20-3036-AE45-A566-2855724F47E5}"/>
                </a:ext>
              </a:extLst>
            </p:cNvPr>
            <p:cNvPicPr>
              <a:picLocks noChangeAspect="1"/>
            </p:cNvPicPr>
            <p:nvPr/>
          </p:nvPicPr>
          <p:blipFill rotWithShape="1">
            <a:blip r:embed="rId3">
              <a:extLst>
                <a:ext uri="{28A0092B-C50C-407E-A947-70E740481C1C}">
                  <a14:useLocalDpi xmlns:a14="http://schemas.microsoft.com/office/drawing/2010/main" val="0"/>
                </a:ext>
              </a:extLst>
            </a:blip>
            <a:srcRect l="564" t="-1609" r="49425" b="138"/>
            <a:stretch/>
          </p:blipFill>
          <p:spPr>
            <a:xfrm>
              <a:off x="9114340" y="2883395"/>
              <a:ext cx="3072898" cy="3965784"/>
            </a:xfrm>
            <a:custGeom>
              <a:avLst/>
              <a:gdLst>
                <a:gd name="connsiteX0" fmla="*/ 0 w 3086100"/>
                <a:gd name="connsiteY0" fmla="*/ 2881312 h 2881312"/>
                <a:gd name="connsiteX1" fmla="*/ 720328 w 3086100"/>
                <a:gd name="connsiteY1" fmla="*/ 0 h 2881312"/>
                <a:gd name="connsiteX2" fmla="*/ 3086100 w 3086100"/>
                <a:gd name="connsiteY2" fmla="*/ 0 h 2881312"/>
                <a:gd name="connsiteX3" fmla="*/ 2365772 w 3086100"/>
                <a:gd name="connsiteY3" fmla="*/ 2881312 h 2881312"/>
                <a:gd name="connsiteX4" fmla="*/ 0 w 3086100"/>
                <a:gd name="connsiteY4" fmla="*/ 2881312 h 2881312"/>
                <a:gd name="connsiteX0" fmla="*/ 0 w 3086100"/>
                <a:gd name="connsiteY0" fmla="*/ 2931188 h 2931188"/>
                <a:gd name="connsiteX1" fmla="*/ 5433 w 3086100"/>
                <a:gd name="connsiteY1" fmla="*/ 0 h 2931188"/>
                <a:gd name="connsiteX2" fmla="*/ 3086100 w 3086100"/>
                <a:gd name="connsiteY2" fmla="*/ 49876 h 2931188"/>
                <a:gd name="connsiteX3" fmla="*/ 2365772 w 3086100"/>
                <a:gd name="connsiteY3" fmla="*/ 2931188 h 2931188"/>
                <a:gd name="connsiteX4" fmla="*/ 0 w 3086100"/>
                <a:gd name="connsiteY4" fmla="*/ 2931188 h 2931188"/>
                <a:gd name="connsiteX0" fmla="*/ 0 w 3094413"/>
                <a:gd name="connsiteY0" fmla="*/ 4751676 h 4751676"/>
                <a:gd name="connsiteX1" fmla="*/ 5433 w 3094413"/>
                <a:gd name="connsiteY1" fmla="*/ 1820488 h 4751676"/>
                <a:gd name="connsiteX2" fmla="*/ 3094413 w 3094413"/>
                <a:gd name="connsiteY2" fmla="*/ 0 h 4751676"/>
                <a:gd name="connsiteX3" fmla="*/ 2365772 w 3094413"/>
                <a:gd name="connsiteY3" fmla="*/ 4751676 h 4751676"/>
                <a:gd name="connsiteX4" fmla="*/ 0 w 3094413"/>
                <a:gd name="connsiteY4" fmla="*/ 4751676 h 4751676"/>
                <a:gd name="connsiteX0" fmla="*/ 0 w 3094413"/>
                <a:gd name="connsiteY0" fmla="*/ 4751676 h 4751676"/>
                <a:gd name="connsiteX1" fmla="*/ 5433 w 3094413"/>
                <a:gd name="connsiteY1" fmla="*/ 1820488 h 4751676"/>
                <a:gd name="connsiteX2" fmla="*/ 3094413 w 3094413"/>
                <a:gd name="connsiteY2" fmla="*/ 0 h 4751676"/>
                <a:gd name="connsiteX3" fmla="*/ 3072353 w 3094413"/>
                <a:gd name="connsiteY3" fmla="*/ 2972753 h 4751676"/>
                <a:gd name="connsiteX4" fmla="*/ 0 w 3094413"/>
                <a:gd name="connsiteY4" fmla="*/ 4751676 h 4751676"/>
                <a:gd name="connsiteX0" fmla="*/ 0 w 3077787"/>
                <a:gd name="connsiteY0" fmla="*/ 4751676 h 4751676"/>
                <a:gd name="connsiteX1" fmla="*/ 5433 w 3077787"/>
                <a:gd name="connsiteY1" fmla="*/ 1820488 h 4751676"/>
                <a:gd name="connsiteX2" fmla="*/ 3077787 w 3077787"/>
                <a:gd name="connsiteY2" fmla="*/ 0 h 4751676"/>
                <a:gd name="connsiteX3" fmla="*/ 3072353 w 3077787"/>
                <a:gd name="connsiteY3" fmla="*/ 2972753 h 4751676"/>
                <a:gd name="connsiteX4" fmla="*/ 0 w 3077787"/>
                <a:gd name="connsiteY4" fmla="*/ 4751676 h 4751676"/>
                <a:gd name="connsiteX0" fmla="*/ 983781 w 4061568"/>
                <a:gd name="connsiteY0" fmla="*/ 4751676 h 4751676"/>
                <a:gd name="connsiteX1" fmla="*/ 0 w 4061568"/>
                <a:gd name="connsiteY1" fmla="*/ 2369128 h 4751676"/>
                <a:gd name="connsiteX2" fmla="*/ 4061568 w 4061568"/>
                <a:gd name="connsiteY2" fmla="*/ 0 h 4751676"/>
                <a:gd name="connsiteX3" fmla="*/ 4056134 w 4061568"/>
                <a:gd name="connsiteY3" fmla="*/ 2972753 h 4751676"/>
                <a:gd name="connsiteX4" fmla="*/ 983781 w 4061568"/>
                <a:gd name="connsiteY4" fmla="*/ 4751676 h 4751676"/>
                <a:gd name="connsiteX0" fmla="*/ 983781 w 4061568"/>
                <a:gd name="connsiteY0" fmla="*/ 4751676 h 4751676"/>
                <a:gd name="connsiteX1" fmla="*/ 0 w 4061568"/>
                <a:gd name="connsiteY1" fmla="*/ 2369128 h 4751676"/>
                <a:gd name="connsiteX2" fmla="*/ 4061568 w 4061568"/>
                <a:gd name="connsiteY2" fmla="*/ 0 h 4751676"/>
                <a:gd name="connsiteX3" fmla="*/ 4056134 w 4061568"/>
                <a:gd name="connsiteY3" fmla="*/ 3687648 h 4751676"/>
                <a:gd name="connsiteX4" fmla="*/ 983781 w 4061568"/>
                <a:gd name="connsiteY4" fmla="*/ 4751676 h 4751676"/>
                <a:gd name="connsiteX0" fmla="*/ 19504 w 4061568"/>
                <a:gd name="connsiteY0" fmla="*/ 6073400 h 6073400"/>
                <a:gd name="connsiteX1" fmla="*/ 0 w 4061568"/>
                <a:gd name="connsiteY1" fmla="*/ 2369128 h 6073400"/>
                <a:gd name="connsiteX2" fmla="*/ 4061568 w 4061568"/>
                <a:gd name="connsiteY2" fmla="*/ 0 h 6073400"/>
                <a:gd name="connsiteX3" fmla="*/ 4056134 w 4061568"/>
                <a:gd name="connsiteY3" fmla="*/ 3687648 h 6073400"/>
                <a:gd name="connsiteX4" fmla="*/ 19504 w 4061568"/>
                <a:gd name="connsiteY4" fmla="*/ 6073400 h 6073400"/>
                <a:gd name="connsiteX0" fmla="*/ 19504 w 4061568"/>
                <a:gd name="connsiteY0" fmla="*/ 6073400 h 6073400"/>
                <a:gd name="connsiteX1" fmla="*/ 0 w 4061568"/>
                <a:gd name="connsiteY1" fmla="*/ 2369128 h 6073400"/>
                <a:gd name="connsiteX2" fmla="*/ 4061568 w 4061568"/>
                <a:gd name="connsiteY2" fmla="*/ 0 h 6073400"/>
                <a:gd name="connsiteX3" fmla="*/ 4056134 w 4061568"/>
                <a:gd name="connsiteY3" fmla="*/ 3687648 h 6073400"/>
                <a:gd name="connsiteX4" fmla="*/ 1270327 w 4061568"/>
                <a:gd name="connsiteY4" fmla="*/ 5332874 h 6073400"/>
                <a:gd name="connsiteX5" fmla="*/ 19504 w 4061568"/>
                <a:gd name="connsiteY5" fmla="*/ 6073400 h 6073400"/>
                <a:gd name="connsiteX0" fmla="*/ 10360 w 4061568"/>
                <a:gd name="connsiteY0" fmla="*/ 5341880 h 5341880"/>
                <a:gd name="connsiteX1" fmla="*/ 0 w 4061568"/>
                <a:gd name="connsiteY1" fmla="*/ 2369128 h 5341880"/>
                <a:gd name="connsiteX2" fmla="*/ 4061568 w 4061568"/>
                <a:gd name="connsiteY2" fmla="*/ 0 h 5341880"/>
                <a:gd name="connsiteX3" fmla="*/ 4056134 w 4061568"/>
                <a:gd name="connsiteY3" fmla="*/ 3687648 h 5341880"/>
                <a:gd name="connsiteX4" fmla="*/ 1270327 w 4061568"/>
                <a:gd name="connsiteY4" fmla="*/ 5332874 h 5341880"/>
                <a:gd name="connsiteX5" fmla="*/ 10360 w 4061568"/>
                <a:gd name="connsiteY5" fmla="*/ 5341880 h 534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1568" h="5341880">
                  <a:moveTo>
                    <a:pt x="10360" y="5341880"/>
                  </a:moveTo>
                  <a:cubicBezTo>
                    <a:pt x="6907" y="4350963"/>
                    <a:pt x="3453" y="3360045"/>
                    <a:pt x="0" y="2369128"/>
                  </a:cubicBezTo>
                  <a:lnTo>
                    <a:pt x="4061568" y="0"/>
                  </a:lnTo>
                  <a:cubicBezTo>
                    <a:pt x="4059757" y="990918"/>
                    <a:pt x="4057945" y="2696730"/>
                    <a:pt x="4056134" y="3687648"/>
                  </a:cubicBezTo>
                  <a:lnTo>
                    <a:pt x="1270327" y="5332874"/>
                  </a:lnTo>
                  <a:lnTo>
                    <a:pt x="10360" y="5341880"/>
                  </a:lnTo>
                  <a:close/>
                </a:path>
              </a:pathLst>
            </a:custGeom>
          </p:spPr>
        </p:pic>
        <p:pic>
          <p:nvPicPr>
            <p:cNvPr id="37" name="Picture Placeholder 34">
              <a:extLst>
                <a:ext uri="{FF2B5EF4-FFF2-40B4-BE49-F238E27FC236}">
                  <a16:creationId xmlns:a16="http://schemas.microsoft.com/office/drawing/2014/main" id="{0763D8EB-6B43-CE43-A0F5-6997E2ED4E9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6062" t="2195" r="35708" b="3114"/>
            <a:stretch/>
          </p:blipFill>
          <p:spPr>
            <a:xfrm>
              <a:off x="8929688" y="-7204"/>
              <a:ext cx="3264009" cy="4636356"/>
            </a:xfrm>
            <a:custGeom>
              <a:avLst/>
              <a:gdLst>
                <a:gd name="connsiteX0" fmla="*/ 0 w 3086100"/>
                <a:gd name="connsiteY0" fmla="*/ 2881312 h 2881312"/>
                <a:gd name="connsiteX1" fmla="*/ 720328 w 3086100"/>
                <a:gd name="connsiteY1" fmla="*/ 0 h 2881312"/>
                <a:gd name="connsiteX2" fmla="*/ 3086100 w 3086100"/>
                <a:gd name="connsiteY2" fmla="*/ 0 h 2881312"/>
                <a:gd name="connsiteX3" fmla="*/ 2365772 w 3086100"/>
                <a:gd name="connsiteY3" fmla="*/ 2881312 h 2881312"/>
                <a:gd name="connsiteX4" fmla="*/ 0 w 3086100"/>
                <a:gd name="connsiteY4" fmla="*/ 2881312 h 2881312"/>
                <a:gd name="connsiteX0" fmla="*/ 0 w 3086100"/>
                <a:gd name="connsiteY0" fmla="*/ 2931188 h 2931188"/>
                <a:gd name="connsiteX1" fmla="*/ 5433 w 3086100"/>
                <a:gd name="connsiteY1" fmla="*/ 0 h 2931188"/>
                <a:gd name="connsiteX2" fmla="*/ 3086100 w 3086100"/>
                <a:gd name="connsiteY2" fmla="*/ 49876 h 2931188"/>
                <a:gd name="connsiteX3" fmla="*/ 2365772 w 3086100"/>
                <a:gd name="connsiteY3" fmla="*/ 2931188 h 2931188"/>
                <a:gd name="connsiteX4" fmla="*/ 0 w 3086100"/>
                <a:gd name="connsiteY4" fmla="*/ 2931188 h 2931188"/>
                <a:gd name="connsiteX0" fmla="*/ 0 w 3094413"/>
                <a:gd name="connsiteY0" fmla="*/ 4751676 h 4751676"/>
                <a:gd name="connsiteX1" fmla="*/ 5433 w 3094413"/>
                <a:gd name="connsiteY1" fmla="*/ 1820488 h 4751676"/>
                <a:gd name="connsiteX2" fmla="*/ 3094413 w 3094413"/>
                <a:gd name="connsiteY2" fmla="*/ 0 h 4751676"/>
                <a:gd name="connsiteX3" fmla="*/ 2365772 w 3094413"/>
                <a:gd name="connsiteY3" fmla="*/ 4751676 h 4751676"/>
                <a:gd name="connsiteX4" fmla="*/ 0 w 3094413"/>
                <a:gd name="connsiteY4" fmla="*/ 4751676 h 4751676"/>
                <a:gd name="connsiteX0" fmla="*/ 0 w 3094413"/>
                <a:gd name="connsiteY0" fmla="*/ 4751676 h 4751676"/>
                <a:gd name="connsiteX1" fmla="*/ 5433 w 3094413"/>
                <a:gd name="connsiteY1" fmla="*/ 1820488 h 4751676"/>
                <a:gd name="connsiteX2" fmla="*/ 3094413 w 3094413"/>
                <a:gd name="connsiteY2" fmla="*/ 0 h 4751676"/>
                <a:gd name="connsiteX3" fmla="*/ 3072353 w 3094413"/>
                <a:gd name="connsiteY3" fmla="*/ 2972753 h 4751676"/>
                <a:gd name="connsiteX4" fmla="*/ 0 w 3094413"/>
                <a:gd name="connsiteY4" fmla="*/ 4751676 h 4751676"/>
                <a:gd name="connsiteX0" fmla="*/ 0 w 3077787"/>
                <a:gd name="connsiteY0" fmla="*/ 4751676 h 4751676"/>
                <a:gd name="connsiteX1" fmla="*/ 5433 w 3077787"/>
                <a:gd name="connsiteY1" fmla="*/ 1820488 h 4751676"/>
                <a:gd name="connsiteX2" fmla="*/ 3077787 w 3077787"/>
                <a:gd name="connsiteY2" fmla="*/ 0 h 4751676"/>
                <a:gd name="connsiteX3" fmla="*/ 3072353 w 3077787"/>
                <a:gd name="connsiteY3" fmla="*/ 2972753 h 4751676"/>
                <a:gd name="connsiteX4" fmla="*/ 0 w 3077787"/>
                <a:gd name="connsiteY4" fmla="*/ 4751676 h 4751676"/>
                <a:gd name="connsiteX0" fmla="*/ 0 w 3077787"/>
                <a:gd name="connsiteY0" fmla="*/ 4751676 h 4751676"/>
                <a:gd name="connsiteX1" fmla="*/ 5433 w 3077787"/>
                <a:gd name="connsiteY1" fmla="*/ 1820488 h 4751676"/>
                <a:gd name="connsiteX2" fmla="*/ 2440519 w 3077787"/>
                <a:gd name="connsiteY2" fmla="*/ 370176 h 4751676"/>
                <a:gd name="connsiteX3" fmla="*/ 3077787 w 3077787"/>
                <a:gd name="connsiteY3" fmla="*/ 0 h 4751676"/>
                <a:gd name="connsiteX4" fmla="*/ 3072353 w 3077787"/>
                <a:gd name="connsiteY4" fmla="*/ 2972753 h 4751676"/>
                <a:gd name="connsiteX5" fmla="*/ 0 w 3077787"/>
                <a:gd name="connsiteY5" fmla="*/ 4751676 h 4751676"/>
                <a:gd name="connsiteX0" fmla="*/ 0 w 3086931"/>
                <a:gd name="connsiteY0" fmla="*/ 4385916 h 4385916"/>
                <a:gd name="connsiteX1" fmla="*/ 5433 w 3086931"/>
                <a:gd name="connsiteY1" fmla="*/ 1454728 h 4385916"/>
                <a:gd name="connsiteX2" fmla="*/ 2440519 w 3086931"/>
                <a:gd name="connsiteY2" fmla="*/ 4416 h 4385916"/>
                <a:gd name="connsiteX3" fmla="*/ 3086931 w 3086931"/>
                <a:gd name="connsiteY3" fmla="*/ 0 h 4385916"/>
                <a:gd name="connsiteX4" fmla="*/ 3072353 w 3086931"/>
                <a:gd name="connsiteY4" fmla="*/ 2606993 h 4385916"/>
                <a:gd name="connsiteX5" fmla="*/ 0 w 3086931"/>
                <a:gd name="connsiteY5" fmla="*/ 4385916 h 438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6931" h="4385916">
                  <a:moveTo>
                    <a:pt x="0" y="4385916"/>
                  </a:moveTo>
                  <a:lnTo>
                    <a:pt x="5433" y="1454728"/>
                  </a:lnTo>
                  <a:lnTo>
                    <a:pt x="2440519" y="4416"/>
                  </a:lnTo>
                  <a:lnTo>
                    <a:pt x="3086931" y="0"/>
                  </a:lnTo>
                  <a:cubicBezTo>
                    <a:pt x="3085120" y="990918"/>
                    <a:pt x="3074164" y="1616075"/>
                    <a:pt x="3072353" y="2606993"/>
                  </a:cubicBezTo>
                  <a:lnTo>
                    <a:pt x="0" y="4385916"/>
                  </a:lnTo>
                  <a:close/>
                </a:path>
              </a:pathLst>
            </a:custGeom>
          </p:spPr>
        </p:pic>
        <p:grpSp>
          <p:nvGrpSpPr>
            <p:cNvPr id="42" name="Group 41">
              <a:extLst>
                <a:ext uri="{FF2B5EF4-FFF2-40B4-BE49-F238E27FC236}">
                  <a16:creationId xmlns:a16="http://schemas.microsoft.com/office/drawing/2014/main" id="{442AB2A7-FAD6-4740-B78C-52776E367247}"/>
                </a:ext>
              </a:extLst>
            </p:cNvPr>
            <p:cNvGrpSpPr/>
            <p:nvPr/>
          </p:nvGrpSpPr>
          <p:grpSpPr>
            <a:xfrm>
              <a:off x="7402853" y="4699694"/>
              <a:ext cx="4784386" cy="2166418"/>
              <a:chOff x="7371665" y="4658182"/>
              <a:chExt cx="4876063" cy="2207930"/>
            </a:xfrm>
          </p:grpSpPr>
          <p:sp>
            <p:nvSpPr>
              <p:cNvPr id="34" name="AutoShape 4">
                <a:extLst>
                  <a:ext uri="{FF2B5EF4-FFF2-40B4-BE49-F238E27FC236}">
                    <a16:creationId xmlns:a16="http://schemas.microsoft.com/office/drawing/2014/main" id="{73E94D49-771A-1C4B-A91E-206969A7A62B}"/>
                  </a:ext>
                </a:extLst>
              </p:cNvPr>
              <p:cNvSpPr>
                <a:spLocks noChangeAspect="1" noChangeArrowheads="1"/>
              </p:cNvSpPr>
              <p:nvPr/>
            </p:nvSpPr>
            <p:spPr bwMode="auto">
              <a:xfrm flipH="1">
                <a:off x="10296518" y="5735913"/>
                <a:ext cx="1951210" cy="1130199"/>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pic>
            <p:nvPicPr>
              <p:cNvPr id="38" name="Picture Placeholder 36">
                <a:extLst>
                  <a:ext uri="{FF2B5EF4-FFF2-40B4-BE49-F238E27FC236}">
                    <a16:creationId xmlns:a16="http://schemas.microsoft.com/office/drawing/2014/main" id="{DC5FF962-7E00-AD42-A0DB-612ADC2D3C0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29133" t="2840" r="25294" b="6168"/>
              <a:stretch/>
            </p:blipFill>
            <p:spPr>
              <a:xfrm>
                <a:off x="7371665" y="4658182"/>
                <a:ext cx="1650188" cy="2207930"/>
              </a:xfrm>
              <a:custGeom>
                <a:avLst/>
                <a:gdLst>
                  <a:gd name="connsiteX0" fmla="*/ 0 w 3086100"/>
                  <a:gd name="connsiteY0" fmla="*/ 2881312 h 2881312"/>
                  <a:gd name="connsiteX1" fmla="*/ 720328 w 3086100"/>
                  <a:gd name="connsiteY1" fmla="*/ 0 h 2881312"/>
                  <a:gd name="connsiteX2" fmla="*/ 3086100 w 3086100"/>
                  <a:gd name="connsiteY2" fmla="*/ 0 h 2881312"/>
                  <a:gd name="connsiteX3" fmla="*/ 2365772 w 3086100"/>
                  <a:gd name="connsiteY3" fmla="*/ 2881312 h 2881312"/>
                  <a:gd name="connsiteX4" fmla="*/ 0 w 3086100"/>
                  <a:gd name="connsiteY4" fmla="*/ 2881312 h 2881312"/>
                  <a:gd name="connsiteX0" fmla="*/ 0 w 3086100"/>
                  <a:gd name="connsiteY0" fmla="*/ 2931188 h 2931188"/>
                  <a:gd name="connsiteX1" fmla="*/ 5433 w 3086100"/>
                  <a:gd name="connsiteY1" fmla="*/ 0 h 2931188"/>
                  <a:gd name="connsiteX2" fmla="*/ 3086100 w 3086100"/>
                  <a:gd name="connsiteY2" fmla="*/ 49876 h 2931188"/>
                  <a:gd name="connsiteX3" fmla="*/ 2365772 w 3086100"/>
                  <a:gd name="connsiteY3" fmla="*/ 2931188 h 2931188"/>
                  <a:gd name="connsiteX4" fmla="*/ 0 w 3086100"/>
                  <a:gd name="connsiteY4" fmla="*/ 2931188 h 2931188"/>
                  <a:gd name="connsiteX0" fmla="*/ 0 w 3094413"/>
                  <a:gd name="connsiteY0" fmla="*/ 4751676 h 4751676"/>
                  <a:gd name="connsiteX1" fmla="*/ 5433 w 3094413"/>
                  <a:gd name="connsiteY1" fmla="*/ 1820488 h 4751676"/>
                  <a:gd name="connsiteX2" fmla="*/ 3094413 w 3094413"/>
                  <a:gd name="connsiteY2" fmla="*/ 0 h 4751676"/>
                  <a:gd name="connsiteX3" fmla="*/ 2365772 w 3094413"/>
                  <a:gd name="connsiteY3" fmla="*/ 4751676 h 4751676"/>
                  <a:gd name="connsiteX4" fmla="*/ 0 w 3094413"/>
                  <a:gd name="connsiteY4" fmla="*/ 4751676 h 4751676"/>
                  <a:gd name="connsiteX0" fmla="*/ 0 w 3094413"/>
                  <a:gd name="connsiteY0" fmla="*/ 4751676 h 4751676"/>
                  <a:gd name="connsiteX1" fmla="*/ 5433 w 3094413"/>
                  <a:gd name="connsiteY1" fmla="*/ 1820488 h 4751676"/>
                  <a:gd name="connsiteX2" fmla="*/ 3094413 w 3094413"/>
                  <a:gd name="connsiteY2" fmla="*/ 0 h 4751676"/>
                  <a:gd name="connsiteX3" fmla="*/ 3072353 w 3094413"/>
                  <a:gd name="connsiteY3" fmla="*/ 2972753 h 4751676"/>
                  <a:gd name="connsiteX4" fmla="*/ 0 w 3094413"/>
                  <a:gd name="connsiteY4" fmla="*/ 4751676 h 4751676"/>
                  <a:gd name="connsiteX0" fmla="*/ 0 w 3077787"/>
                  <a:gd name="connsiteY0" fmla="*/ 4751676 h 4751676"/>
                  <a:gd name="connsiteX1" fmla="*/ 5433 w 3077787"/>
                  <a:gd name="connsiteY1" fmla="*/ 1820488 h 4751676"/>
                  <a:gd name="connsiteX2" fmla="*/ 3077787 w 3077787"/>
                  <a:gd name="connsiteY2" fmla="*/ 0 h 4751676"/>
                  <a:gd name="connsiteX3" fmla="*/ 3072353 w 3077787"/>
                  <a:gd name="connsiteY3" fmla="*/ 2972753 h 4751676"/>
                  <a:gd name="connsiteX4" fmla="*/ 0 w 3077787"/>
                  <a:gd name="connsiteY4" fmla="*/ 4751676 h 4751676"/>
                  <a:gd name="connsiteX0" fmla="*/ 0 w 3077787"/>
                  <a:gd name="connsiteY0" fmla="*/ 4166460 h 4166460"/>
                  <a:gd name="connsiteX1" fmla="*/ 5433 w 3077787"/>
                  <a:gd name="connsiteY1" fmla="*/ 1820488 h 4166460"/>
                  <a:gd name="connsiteX2" fmla="*/ 3077787 w 3077787"/>
                  <a:gd name="connsiteY2" fmla="*/ 0 h 4166460"/>
                  <a:gd name="connsiteX3" fmla="*/ 3072353 w 3077787"/>
                  <a:gd name="connsiteY3" fmla="*/ 2972753 h 4166460"/>
                  <a:gd name="connsiteX4" fmla="*/ 0 w 3077787"/>
                  <a:gd name="connsiteY4" fmla="*/ 4166460 h 4166460"/>
                  <a:gd name="connsiteX0" fmla="*/ 0 w 3081787"/>
                  <a:gd name="connsiteY0" fmla="*/ 4166460 h 4166460"/>
                  <a:gd name="connsiteX1" fmla="*/ 5433 w 3081787"/>
                  <a:gd name="connsiteY1" fmla="*/ 1820488 h 4166460"/>
                  <a:gd name="connsiteX2" fmla="*/ 3077787 w 3081787"/>
                  <a:gd name="connsiteY2" fmla="*/ 0 h 4166460"/>
                  <a:gd name="connsiteX3" fmla="*/ 3081497 w 3081787"/>
                  <a:gd name="connsiteY3" fmla="*/ 4152329 h 4166460"/>
                  <a:gd name="connsiteX4" fmla="*/ 0 w 3081787"/>
                  <a:gd name="connsiteY4" fmla="*/ 4166460 h 416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787" h="4166460">
                    <a:moveTo>
                      <a:pt x="0" y="4166460"/>
                    </a:moveTo>
                    <a:lnTo>
                      <a:pt x="5433" y="1820488"/>
                    </a:lnTo>
                    <a:lnTo>
                      <a:pt x="3077787" y="0"/>
                    </a:lnTo>
                    <a:cubicBezTo>
                      <a:pt x="3075976" y="990918"/>
                      <a:pt x="3083308" y="3161411"/>
                      <a:pt x="3081497" y="4152329"/>
                    </a:cubicBezTo>
                    <a:lnTo>
                      <a:pt x="0" y="4166460"/>
                    </a:lnTo>
                    <a:close/>
                  </a:path>
                </a:pathLst>
              </a:custGeom>
            </p:spPr>
          </p:pic>
        </p:grpSp>
      </p:grpSp>
      <p:sp>
        <p:nvSpPr>
          <p:cNvPr id="31" name="Text Placeholder 4">
            <a:extLst>
              <a:ext uri="{FF2B5EF4-FFF2-40B4-BE49-F238E27FC236}">
                <a16:creationId xmlns:a16="http://schemas.microsoft.com/office/drawing/2014/main" id="{57643D01-7BF5-B646-BFE2-ADD9DE99F761}"/>
              </a:ext>
            </a:extLst>
          </p:cNvPr>
          <p:cNvSpPr txBox="1">
            <a:spLocks/>
          </p:cNvSpPr>
          <p:nvPr/>
        </p:nvSpPr>
        <p:spPr>
          <a:xfrm>
            <a:off x="747734" y="790734"/>
            <a:ext cx="6892714" cy="137813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4200" dirty="0">
                <a:solidFill>
                  <a:srgbClr val="0073E6"/>
                </a:solidFill>
              </a:rPr>
              <a:t>The hidden cost of the disconnected task worker</a:t>
            </a:r>
          </a:p>
        </p:txBody>
      </p:sp>
      <p:sp>
        <p:nvSpPr>
          <p:cNvPr id="41" name="Rectangle 40">
            <a:extLst>
              <a:ext uri="{FF2B5EF4-FFF2-40B4-BE49-F238E27FC236}">
                <a16:creationId xmlns:a16="http://schemas.microsoft.com/office/drawing/2014/main" id="{C9E0B58D-EE36-924A-A34A-8F7756EB073C}"/>
              </a:ext>
            </a:extLst>
          </p:cNvPr>
          <p:cNvSpPr/>
          <p:nvPr/>
        </p:nvSpPr>
        <p:spPr>
          <a:xfrm>
            <a:off x="8574088" y="1257300"/>
            <a:ext cx="527552" cy="3371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5433C25-0CCF-4545-A10C-7DD01161866C}"/>
              </a:ext>
            </a:extLst>
          </p:cNvPr>
          <p:cNvSpPr txBox="1"/>
          <p:nvPr/>
        </p:nvSpPr>
        <p:spPr>
          <a:xfrm>
            <a:off x="725449" y="2341256"/>
            <a:ext cx="7419930" cy="2641749"/>
          </a:xfrm>
          <a:prstGeom prst="rect">
            <a:avLst/>
          </a:prstGeom>
          <a:noFill/>
        </p:spPr>
        <p:txBody>
          <a:bodyPr wrap="square" rtlCol="0">
            <a:spAutoFit/>
          </a:bodyPr>
          <a:lstStyle/>
          <a:p>
            <a:pPr>
              <a:lnSpc>
                <a:spcPts val="2600"/>
              </a:lnSpc>
              <a:spcAft>
                <a:spcPts val="2400"/>
              </a:spcAft>
              <a:buClr>
                <a:srgbClr val="0073E6"/>
              </a:buClr>
            </a:pPr>
            <a:r>
              <a:rPr lang="en-US" sz="2000" dirty="0">
                <a:solidFill>
                  <a:schemeClr val="bg1"/>
                </a:solidFill>
              </a:rPr>
              <a:t>Disconnected workers are forced to take more steps and need more time to complete a task – eroding operational efficiency and making it harder to compete in today’s on-demand economy</a:t>
            </a:r>
          </a:p>
          <a:p>
            <a:pPr marL="0" lvl="1" indent="-274638" defTabSz="711200">
              <a:lnSpc>
                <a:spcPct val="90000"/>
              </a:lnSpc>
              <a:spcBef>
                <a:spcPts val="200"/>
              </a:spcBef>
              <a:spcAft>
                <a:spcPts val="800"/>
              </a:spcAft>
              <a:buClr>
                <a:srgbClr val="0073E6"/>
              </a:buClr>
              <a:buFontTx/>
              <a:buChar char="•"/>
            </a:pPr>
            <a:r>
              <a:rPr lang="en-US" sz="1500" dirty="0">
                <a:solidFill>
                  <a:schemeClr val="bg1"/>
                </a:solidFill>
              </a:rPr>
              <a:t>How do workers know what their next task is?</a:t>
            </a:r>
          </a:p>
          <a:p>
            <a:pPr marL="0" lvl="1" indent="-274638" defTabSz="711200">
              <a:lnSpc>
                <a:spcPct val="90000"/>
              </a:lnSpc>
              <a:spcBef>
                <a:spcPts val="200"/>
              </a:spcBef>
              <a:spcAft>
                <a:spcPts val="800"/>
              </a:spcAft>
              <a:buClr>
                <a:srgbClr val="0073E6"/>
              </a:buClr>
              <a:buChar char="•"/>
            </a:pPr>
            <a:r>
              <a:rPr lang="en-US" sz="1500" dirty="0">
                <a:solidFill>
                  <a:schemeClr val="bg1"/>
                </a:solidFill>
              </a:rPr>
              <a:t>How do workers communicate with each other or managers?</a:t>
            </a:r>
          </a:p>
          <a:p>
            <a:pPr marL="0" lvl="1" indent="-274638" defTabSz="711200">
              <a:lnSpc>
                <a:spcPct val="90000"/>
              </a:lnSpc>
              <a:spcBef>
                <a:spcPts val="200"/>
              </a:spcBef>
              <a:spcAft>
                <a:spcPts val="800"/>
              </a:spcAft>
              <a:buClr>
                <a:srgbClr val="0073E6"/>
              </a:buClr>
              <a:buChar char="•"/>
            </a:pPr>
            <a:r>
              <a:rPr lang="en-US" sz="1500" dirty="0">
                <a:solidFill>
                  <a:schemeClr val="bg1"/>
                </a:solidFill>
              </a:rPr>
              <a:t>How do managers assign tasks to an employee? </a:t>
            </a:r>
          </a:p>
          <a:p>
            <a:pPr marL="0" lvl="1" indent="-274638" defTabSz="711200">
              <a:lnSpc>
                <a:spcPct val="90000"/>
              </a:lnSpc>
              <a:spcBef>
                <a:spcPts val="200"/>
              </a:spcBef>
              <a:spcAft>
                <a:spcPts val="800"/>
              </a:spcAft>
              <a:buClr>
                <a:srgbClr val="0073E6"/>
              </a:buClr>
              <a:buChar char="•"/>
            </a:pPr>
            <a:r>
              <a:rPr lang="en-US" sz="1500" dirty="0">
                <a:solidFill>
                  <a:schemeClr val="bg1"/>
                </a:solidFill>
              </a:rPr>
              <a:t>How does a supervisor manage task status? </a:t>
            </a:r>
          </a:p>
        </p:txBody>
      </p:sp>
      <p:sp>
        <p:nvSpPr>
          <p:cNvPr id="69" name="Slide Number Placeholder 4">
            <a:extLst>
              <a:ext uri="{FF2B5EF4-FFF2-40B4-BE49-F238E27FC236}">
                <a16:creationId xmlns:a16="http://schemas.microsoft.com/office/drawing/2014/main" id="{9CF1F2C2-88E7-A64C-87D5-C3DB6D173775}"/>
              </a:ext>
            </a:extLst>
          </p:cNvPr>
          <p:cNvSpPr txBox="1">
            <a:spLocks/>
          </p:cNvSpPr>
          <p:nvPr/>
        </p:nvSpPr>
        <p:spPr bwMode="auto">
          <a:xfrm>
            <a:off x="11838390" y="6484138"/>
            <a:ext cx="352149" cy="36484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2">
                    <a:lumMod val="50000"/>
                    <a:lumOff val="50000"/>
                  </a:schemeClr>
                </a:solidFill>
                <a:ea typeface="Avenir" charset="0"/>
                <a:cs typeface="Avenir" charset="0"/>
              </a:rPr>
              <a:pPr algn="ctr" eaLnBrk="1" hangingPunct="1"/>
              <a:t>7</a:t>
            </a:fld>
            <a:endParaRPr lang="en-US" altLang="en-US" sz="800" dirty="0">
              <a:solidFill>
                <a:schemeClr val="bg2">
                  <a:lumMod val="50000"/>
                  <a:lumOff val="50000"/>
                </a:schemeClr>
              </a:solidFill>
              <a:ea typeface="Avenir" charset="0"/>
              <a:cs typeface="Avenir" charset="0"/>
            </a:endParaRPr>
          </a:p>
        </p:txBody>
      </p:sp>
      <p:sp>
        <p:nvSpPr>
          <p:cNvPr id="29" name="Rectangle 28">
            <a:extLst>
              <a:ext uri="{FF2B5EF4-FFF2-40B4-BE49-F238E27FC236}">
                <a16:creationId xmlns:a16="http://schemas.microsoft.com/office/drawing/2014/main" id="{3FB6D348-8FF2-A141-8606-6C923BA6BD6C}"/>
              </a:ext>
            </a:extLst>
          </p:cNvPr>
          <p:cNvSpPr/>
          <p:nvPr/>
        </p:nvSpPr>
        <p:spPr>
          <a:xfrm flipH="1">
            <a:off x="0" y="5651235"/>
            <a:ext cx="7310528" cy="1206765"/>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FAB0AC24-C2AD-264F-ADD1-8EB8D05E309D}"/>
              </a:ext>
            </a:extLst>
          </p:cNvPr>
          <p:cNvSpPr txBox="1"/>
          <p:nvPr/>
        </p:nvSpPr>
        <p:spPr>
          <a:xfrm>
            <a:off x="6027709" y="6448045"/>
            <a:ext cx="1069087" cy="338554"/>
          </a:xfrm>
          <a:prstGeom prst="rect">
            <a:avLst/>
          </a:prstGeom>
          <a:noFill/>
        </p:spPr>
        <p:txBody>
          <a:bodyPr wrap="square" rtlCol="0">
            <a:spAutoFit/>
          </a:bodyPr>
          <a:lstStyle/>
          <a:p>
            <a:pPr algn="ctr"/>
            <a:r>
              <a:rPr lang="en-US" sz="1100" dirty="0">
                <a:solidFill>
                  <a:schemeClr val="bg1"/>
                </a:solidFill>
              </a:rPr>
              <a:t>Hospitality</a:t>
            </a:r>
            <a:r>
              <a:rPr lang="en-US" sz="1600" dirty="0">
                <a:solidFill>
                  <a:schemeClr val="bg1"/>
                </a:solidFill>
              </a:rPr>
              <a:t> </a:t>
            </a:r>
          </a:p>
        </p:txBody>
      </p:sp>
      <p:sp>
        <p:nvSpPr>
          <p:cNvPr id="32" name="TextBox 31">
            <a:extLst>
              <a:ext uri="{FF2B5EF4-FFF2-40B4-BE49-F238E27FC236}">
                <a16:creationId xmlns:a16="http://schemas.microsoft.com/office/drawing/2014/main" id="{4CFCC86B-D16A-D84E-8A6F-10D9A82CF609}"/>
              </a:ext>
            </a:extLst>
          </p:cNvPr>
          <p:cNvSpPr txBox="1"/>
          <p:nvPr/>
        </p:nvSpPr>
        <p:spPr>
          <a:xfrm>
            <a:off x="382203" y="6523667"/>
            <a:ext cx="1395549" cy="289825"/>
          </a:xfrm>
          <a:prstGeom prst="rect">
            <a:avLst/>
          </a:prstGeom>
          <a:noFill/>
        </p:spPr>
        <p:txBody>
          <a:bodyPr wrap="square" rtlCol="0">
            <a:noAutofit/>
          </a:bodyPr>
          <a:lstStyle>
            <a:defPPr>
              <a:defRPr lang="en-US"/>
            </a:defPPr>
            <a:lvl1pPr algn="ctr">
              <a:defRPr sz="1200"/>
            </a:lvl1pPr>
          </a:lstStyle>
          <a:p>
            <a:r>
              <a:rPr lang="en-US" sz="1100" dirty="0">
                <a:solidFill>
                  <a:schemeClr val="bg1"/>
                </a:solidFill>
              </a:rPr>
              <a:t>Warehousing</a:t>
            </a:r>
          </a:p>
        </p:txBody>
      </p:sp>
      <p:sp>
        <p:nvSpPr>
          <p:cNvPr id="39" name="TextBox 38">
            <a:extLst>
              <a:ext uri="{FF2B5EF4-FFF2-40B4-BE49-F238E27FC236}">
                <a16:creationId xmlns:a16="http://schemas.microsoft.com/office/drawing/2014/main" id="{B40ED02A-DDA0-554E-ADCC-CB0909F5062D}"/>
              </a:ext>
            </a:extLst>
          </p:cNvPr>
          <p:cNvSpPr txBox="1"/>
          <p:nvPr/>
        </p:nvSpPr>
        <p:spPr>
          <a:xfrm>
            <a:off x="1678835" y="6523047"/>
            <a:ext cx="1289116" cy="290444"/>
          </a:xfrm>
          <a:prstGeom prst="rect">
            <a:avLst/>
          </a:prstGeom>
          <a:noFill/>
        </p:spPr>
        <p:txBody>
          <a:bodyPr wrap="square" rtlCol="0">
            <a:noAutofit/>
          </a:bodyPr>
          <a:lstStyle>
            <a:defPPr>
              <a:defRPr lang="en-US"/>
            </a:defPPr>
            <a:lvl1pPr algn="ctr">
              <a:defRPr sz="1200"/>
            </a:lvl1pPr>
          </a:lstStyle>
          <a:p>
            <a:r>
              <a:rPr lang="en-US" sz="1100" dirty="0">
                <a:solidFill>
                  <a:schemeClr val="bg1"/>
                </a:solidFill>
              </a:rPr>
              <a:t>Manufacturing</a:t>
            </a:r>
          </a:p>
        </p:txBody>
      </p:sp>
      <p:sp>
        <p:nvSpPr>
          <p:cNvPr id="40" name="TextBox 39">
            <a:extLst>
              <a:ext uri="{FF2B5EF4-FFF2-40B4-BE49-F238E27FC236}">
                <a16:creationId xmlns:a16="http://schemas.microsoft.com/office/drawing/2014/main" id="{C28A429E-EDF0-2B49-BFFF-5FBA7B92B31A}"/>
              </a:ext>
            </a:extLst>
          </p:cNvPr>
          <p:cNvSpPr txBox="1"/>
          <p:nvPr/>
        </p:nvSpPr>
        <p:spPr>
          <a:xfrm>
            <a:off x="3025553" y="6456816"/>
            <a:ext cx="1915387" cy="338553"/>
          </a:xfrm>
          <a:prstGeom prst="rect">
            <a:avLst/>
          </a:prstGeom>
          <a:noFill/>
        </p:spPr>
        <p:txBody>
          <a:bodyPr wrap="square" rtlCol="0">
            <a:spAutoFit/>
          </a:bodyPr>
          <a:lstStyle/>
          <a:p>
            <a:pPr algn="ctr"/>
            <a:r>
              <a:rPr lang="en-US" sz="1100" dirty="0">
                <a:solidFill>
                  <a:schemeClr val="bg1"/>
                </a:solidFill>
              </a:rPr>
              <a:t>Transportation &amp; Logistics </a:t>
            </a:r>
            <a:r>
              <a:rPr lang="en-US" sz="1600" dirty="0">
                <a:solidFill>
                  <a:schemeClr val="bg1"/>
                </a:solidFill>
              </a:rPr>
              <a:t> </a:t>
            </a:r>
          </a:p>
        </p:txBody>
      </p:sp>
      <p:sp>
        <p:nvSpPr>
          <p:cNvPr id="44" name="TextBox 43">
            <a:extLst>
              <a:ext uri="{FF2B5EF4-FFF2-40B4-BE49-F238E27FC236}">
                <a16:creationId xmlns:a16="http://schemas.microsoft.com/office/drawing/2014/main" id="{676A4567-1BE5-D944-8532-950160735A39}"/>
              </a:ext>
            </a:extLst>
          </p:cNvPr>
          <p:cNvSpPr txBox="1"/>
          <p:nvPr/>
        </p:nvSpPr>
        <p:spPr>
          <a:xfrm>
            <a:off x="4979783" y="6460076"/>
            <a:ext cx="822530" cy="338553"/>
          </a:xfrm>
          <a:prstGeom prst="rect">
            <a:avLst/>
          </a:prstGeom>
          <a:noFill/>
        </p:spPr>
        <p:txBody>
          <a:bodyPr wrap="square" rtlCol="0">
            <a:noAutofit/>
          </a:bodyPr>
          <a:lstStyle/>
          <a:p>
            <a:pPr algn="ctr"/>
            <a:r>
              <a:rPr lang="en-US" sz="1100" dirty="0">
                <a:solidFill>
                  <a:schemeClr val="bg1"/>
                </a:solidFill>
              </a:rPr>
              <a:t>Retail </a:t>
            </a:r>
            <a:r>
              <a:rPr lang="en-US" sz="1600" dirty="0">
                <a:solidFill>
                  <a:schemeClr val="bg1"/>
                </a:solidFill>
              </a:rPr>
              <a:t> </a:t>
            </a:r>
          </a:p>
        </p:txBody>
      </p:sp>
      <p:pic>
        <p:nvPicPr>
          <p:cNvPr id="45" name="Picture 44" descr="Icon&#10;&#10;Description automatically generated">
            <a:extLst>
              <a:ext uri="{FF2B5EF4-FFF2-40B4-BE49-F238E27FC236}">
                <a16:creationId xmlns:a16="http://schemas.microsoft.com/office/drawing/2014/main" id="{EF79089F-B650-4F43-A936-298693A33D4F}"/>
              </a:ext>
            </a:extLst>
          </p:cNvPr>
          <p:cNvPicPr>
            <a:picLocks noChangeAspect="1"/>
          </p:cNvPicPr>
          <p:nvPr/>
        </p:nvPicPr>
        <p:blipFill>
          <a:blip r:embed="rId8"/>
          <a:stretch>
            <a:fillRect/>
          </a:stretch>
        </p:blipFill>
        <p:spPr>
          <a:xfrm>
            <a:off x="747734" y="5937280"/>
            <a:ext cx="664486" cy="664486"/>
          </a:xfrm>
          <a:prstGeom prst="rect">
            <a:avLst/>
          </a:prstGeom>
        </p:spPr>
      </p:pic>
      <p:pic>
        <p:nvPicPr>
          <p:cNvPr id="46" name="Picture 45" descr="Icon&#10;&#10;Description automatically generated">
            <a:extLst>
              <a:ext uri="{FF2B5EF4-FFF2-40B4-BE49-F238E27FC236}">
                <a16:creationId xmlns:a16="http://schemas.microsoft.com/office/drawing/2014/main" id="{12A742ED-3770-E845-95F9-4449EFD274B9}"/>
              </a:ext>
            </a:extLst>
          </p:cNvPr>
          <p:cNvPicPr>
            <a:picLocks noChangeAspect="1"/>
          </p:cNvPicPr>
          <p:nvPr/>
        </p:nvPicPr>
        <p:blipFill>
          <a:blip r:embed="rId9"/>
          <a:stretch>
            <a:fillRect/>
          </a:stretch>
        </p:blipFill>
        <p:spPr>
          <a:xfrm>
            <a:off x="2063189" y="5966279"/>
            <a:ext cx="531126" cy="531126"/>
          </a:xfrm>
          <a:prstGeom prst="rect">
            <a:avLst/>
          </a:prstGeom>
        </p:spPr>
      </p:pic>
      <p:pic>
        <p:nvPicPr>
          <p:cNvPr id="47" name="Picture 46" descr="Icon&#10;&#10;Description automatically generated">
            <a:extLst>
              <a:ext uri="{FF2B5EF4-FFF2-40B4-BE49-F238E27FC236}">
                <a16:creationId xmlns:a16="http://schemas.microsoft.com/office/drawing/2014/main" id="{E87ECA6C-F490-9C4F-81F2-7B90E1FBBE27}"/>
              </a:ext>
            </a:extLst>
          </p:cNvPr>
          <p:cNvPicPr>
            <a:picLocks noChangeAspect="1"/>
          </p:cNvPicPr>
          <p:nvPr/>
        </p:nvPicPr>
        <p:blipFill>
          <a:blip r:embed="rId10"/>
          <a:stretch>
            <a:fillRect/>
          </a:stretch>
        </p:blipFill>
        <p:spPr>
          <a:xfrm>
            <a:off x="3613296" y="5887667"/>
            <a:ext cx="747824" cy="747824"/>
          </a:xfrm>
          <a:prstGeom prst="rect">
            <a:avLst/>
          </a:prstGeom>
        </p:spPr>
      </p:pic>
      <p:pic>
        <p:nvPicPr>
          <p:cNvPr id="48" name="Picture 47" descr="Icon&#10;&#10;Description automatically generated">
            <a:extLst>
              <a:ext uri="{FF2B5EF4-FFF2-40B4-BE49-F238E27FC236}">
                <a16:creationId xmlns:a16="http://schemas.microsoft.com/office/drawing/2014/main" id="{86A10EA6-395E-1740-B23D-58A42565C023}"/>
              </a:ext>
            </a:extLst>
          </p:cNvPr>
          <p:cNvPicPr>
            <a:picLocks noChangeAspect="1"/>
          </p:cNvPicPr>
          <p:nvPr/>
        </p:nvPicPr>
        <p:blipFill>
          <a:blip r:embed="rId11"/>
          <a:stretch>
            <a:fillRect/>
          </a:stretch>
        </p:blipFill>
        <p:spPr>
          <a:xfrm>
            <a:off x="5112729" y="5951468"/>
            <a:ext cx="573966" cy="573966"/>
          </a:xfrm>
          <a:prstGeom prst="rect">
            <a:avLst/>
          </a:prstGeom>
        </p:spPr>
      </p:pic>
      <p:pic>
        <p:nvPicPr>
          <p:cNvPr id="49" name="Picture 48" descr="Icon&#10;&#10;Description automatically generated">
            <a:extLst>
              <a:ext uri="{FF2B5EF4-FFF2-40B4-BE49-F238E27FC236}">
                <a16:creationId xmlns:a16="http://schemas.microsoft.com/office/drawing/2014/main" id="{9BDE5AC0-4393-0D4E-B37A-EB45993A5845}"/>
              </a:ext>
            </a:extLst>
          </p:cNvPr>
          <p:cNvPicPr>
            <a:picLocks noChangeAspect="1"/>
          </p:cNvPicPr>
          <p:nvPr/>
        </p:nvPicPr>
        <p:blipFill>
          <a:blip r:embed="rId12"/>
          <a:stretch>
            <a:fillRect/>
          </a:stretch>
        </p:blipFill>
        <p:spPr>
          <a:xfrm>
            <a:off x="6205510" y="5907840"/>
            <a:ext cx="713476" cy="713476"/>
          </a:xfrm>
          <a:prstGeom prst="rect">
            <a:avLst/>
          </a:prstGeom>
        </p:spPr>
      </p:pic>
      <p:sp>
        <p:nvSpPr>
          <p:cNvPr id="50" name="Rectangle 49">
            <a:extLst>
              <a:ext uri="{FF2B5EF4-FFF2-40B4-BE49-F238E27FC236}">
                <a16:creationId xmlns:a16="http://schemas.microsoft.com/office/drawing/2014/main" id="{36BCA378-37DF-1B4D-BA82-BC1A2E3E6723}"/>
              </a:ext>
            </a:extLst>
          </p:cNvPr>
          <p:cNvSpPr/>
          <p:nvPr/>
        </p:nvSpPr>
        <p:spPr>
          <a:xfrm flipH="1">
            <a:off x="0" y="5665305"/>
            <a:ext cx="7310528" cy="250186"/>
          </a:xfrm>
          <a:prstGeom prst="rect">
            <a:avLst/>
          </a:prstGeom>
          <a:solidFill>
            <a:schemeClr val="tx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29513C4E-8FB0-9F4C-A0C7-21FE683B2E80}"/>
              </a:ext>
            </a:extLst>
          </p:cNvPr>
          <p:cNvSpPr txBox="1"/>
          <p:nvPr/>
        </p:nvSpPr>
        <p:spPr>
          <a:xfrm>
            <a:off x="-110846" y="5684646"/>
            <a:ext cx="7310527" cy="369332"/>
          </a:xfrm>
          <a:prstGeom prst="rect">
            <a:avLst/>
          </a:prstGeom>
          <a:noFill/>
        </p:spPr>
        <p:txBody>
          <a:bodyPr wrap="square" rtlCol="0">
            <a:noAutofit/>
          </a:bodyPr>
          <a:lstStyle/>
          <a:p>
            <a:pPr algn="ctr">
              <a:spcAft>
                <a:spcPts val="1000"/>
              </a:spcAft>
            </a:pPr>
            <a:r>
              <a:rPr lang="en-US" sz="1000" b="1" dirty="0">
                <a:solidFill>
                  <a:schemeClr val="bg1"/>
                </a:solidFill>
              </a:rPr>
              <a:t>MARKETS</a:t>
            </a:r>
          </a:p>
        </p:txBody>
      </p:sp>
    </p:spTree>
    <p:extLst>
      <p:ext uri="{BB962C8B-B14F-4D97-AF65-F5344CB8AC3E}">
        <p14:creationId xmlns:p14="http://schemas.microsoft.com/office/powerpoint/2010/main" val="173855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D68D9E0E-9373-0B44-8956-3DC941A2BBD1}"/>
              </a:ext>
            </a:extLst>
          </p:cNvPr>
          <p:cNvSpPr/>
          <p:nvPr/>
        </p:nvSpPr>
        <p:spPr>
          <a:xfrm rot="16200000" flipV="1">
            <a:off x="8458237" y="-1545357"/>
            <a:ext cx="2221756" cy="52457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B05A71EB-100A-F64D-B541-7B00B67AB960}"/>
              </a:ext>
            </a:extLst>
          </p:cNvPr>
          <p:cNvGrpSpPr/>
          <p:nvPr/>
        </p:nvGrpSpPr>
        <p:grpSpPr>
          <a:xfrm rot="10800000">
            <a:off x="5824164" y="51260"/>
            <a:ext cx="6367836" cy="1962325"/>
            <a:chOff x="-26689" y="1711545"/>
            <a:chExt cx="12674304" cy="3526603"/>
          </a:xfrm>
        </p:grpSpPr>
        <p:grpSp>
          <p:nvGrpSpPr>
            <p:cNvPr id="48" name="Google Shape;435;p42">
              <a:extLst>
                <a:ext uri="{FF2B5EF4-FFF2-40B4-BE49-F238E27FC236}">
                  <a16:creationId xmlns:a16="http://schemas.microsoft.com/office/drawing/2014/main" id="{3B425AC0-48A4-3C42-8B62-5C268852E45F}"/>
                </a:ext>
              </a:extLst>
            </p:cNvPr>
            <p:cNvGrpSpPr/>
            <p:nvPr/>
          </p:nvGrpSpPr>
          <p:grpSpPr>
            <a:xfrm>
              <a:off x="-26689" y="1903521"/>
              <a:ext cx="12674303" cy="3334627"/>
              <a:chOff x="853533" y="598596"/>
              <a:chExt cx="11549218" cy="3334627"/>
            </a:xfrm>
          </p:grpSpPr>
          <p:sp>
            <p:nvSpPr>
              <p:cNvPr id="50" name="Google Shape;436;p42">
                <a:extLst>
                  <a:ext uri="{FF2B5EF4-FFF2-40B4-BE49-F238E27FC236}">
                    <a16:creationId xmlns:a16="http://schemas.microsoft.com/office/drawing/2014/main" id="{6BB70CE4-A613-5E4F-965C-DFF79F7170CF}"/>
                  </a:ext>
                </a:extLst>
              </p:cNvPr>
              <p:cNvSpPr/>
              <p:nvPr/>
            </p:nvSpPr>
            <p:spPr>
              <a:xfrm>
                <a:off x="857251" y="598596"/>
                <a:ext cx="11545499" cy="3334627"/>
              </a:xfrm>
              <a:custGeom>
                <a:avLst/>
                <a:gdLst/>
                <a:ahLst/>
                <a:cxnLst/>
                <a:rect l="l" t="t" r="r" b="b"/>
                <a:pathLst>
                  <a:path w="11430000" h="1796827" extrusionOk="0">
                    <a:moveTo>
                      <a:pt x="0" y="610964"/>
                    </a:moveTo>
                    <a:cubicBezTo>
                      <a:pt x="1165621" y="256158"/>
                      <a:pt x="2331243" y="-98648"/>
                      <a:pt x="3443287" y="25177"/>
                    </a:cubicBezTo>
                    <a:cubicBezTo>
                      <a:pt x="4555331" y="149002"/>
                      <a:pt x="5612606" y="1251520"/>
                      <a:pt x="6672262" y="1353914"/>
                    </a:cubicBezTo>
                    <a:cubicBezTo>
                      <a:pt x="7731918" y="1456308"/>
                      <a:pt x="9008269" y="565720"/>
                      <a:pt x="9801225" y="639539"/>
                    </a:cubicBezTo>
                    <a:cubicBezTo>
                      <a:pt x="10594181" y="713358"/>
                      <a:pt x="11430000" y="1796827"/>
                      <a:pt x="11430000" y="1796827"/>
                    </a:cubicBezTo>
                    <a:lnTo>
                      <a:pt x="11430000" y="1796827"/>
                    </a:lnTo>
                  </a:path>
                </a:pathLst>
              </a:custGeom>
              <a:noFill/>
              <a:ln w="25400" cap="rnd" cmpd="sng">
                <a:solidFill>
                  <a:schemeClr val="bg1">
                    <a:lumMod val="75000"/>
                    <a:alpha val="36133"/>
                  </a:schemeClr>
                </a:solidFill>
                <a:prstDash val="sys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51" name="Google Shape;437;p42">
                <a:extLst>
                  <a:ext uri="{FF2B5EF4-FFF2-40B4-BE49-F238E27FC236}">
                    <a16:creationId xmlns:a16="http://schemas.microsoft.com/office/drawing/2014/main" id="{2EECB46E-1D09-7743-A8E3-1DDB003C4C77}"/>
                  </a:ext>
                </a:extLst>
              </p:cNvPr>
              <p:cNvSpPr/>
              <p:nvPr/>
            </p:nvSpPr>
            <p:spPr>
              <a:xfrm>
                <a:off x="853537" y="2060115"/>
                <a:ext cx="11549214" cy="1248692"/>
              </a:xfrm>
              <a:custGeom>
                <a:avLst/>
                <a:gdLst/>
                <a:ahLst/>
                <a:cxnLst/>
                <a:rect l="l" t="t" r="r" b="b"/>
                <a:pathLst>
                  <a:path w="11492989" h="453587" extrusionOk="0">
                    <a:moveTo>
                      <a:pt x="0" y="182000"/>
                    </a:moveTo>
                    <a:cubicBezTo>
                      <a:pt x="771525" y="73653"/>
                      <a:pt x="1543050" y="-34694"/>
                      <a:pt x="2428875" y="10550"/>
                    </a:cubicBezTo>
                    <a:cubicBezTo>
                      <a:pt x="3314700" y="55794"/>
                      <a:pt x="4371975" y="446319"/>
                      <a:pt x="5314950" y="453463"/>
                    </a:cubicBezTo>
                    <a:cubicBezTo>
                      <a:pt x="6257925" y="460607"/>
                      <a:pt x="7267575" y="53413"/>
                      <a:pt x="8086725" y="53413"/>
                    </a:cubicBezTo>
                    <a:cubicBezTo>
                      <a:pt x="8905875" y="53413"/>
                      <a:pt x="9682163" y="446319"/>
                      <a:pt x="10229850" y="453463"/>
                    </a:cubicBezTo>
                    <a:cubicBezTo>
                      <a:pt x="10777537" y="460607"/>
                      <a:pt x="11168063" y="158187"/>
                      <a:pt x="11372850" y="96275"/>
                    </a:cubicBezTo>
                    <a:cubicBezTo>
                      <a:pt x="11577637" y="34363"/>
                      <a:pt x="11458575" y="81988"/>
                      <a:pt x="11458575" y="81988"/>
                    </a:cubicBezTo>
                    <a:lnTo>
                      <a:pt x="11458575" y="81988"/>
                    </a:lnTo>
                  </a:path>
                </a:pathLst>
              </a:custGeom>
              <a:noFill/>
              <a:ln w="25400" cap="rnd" cmpd="sng">
                <a:solidFill>
                  <a:schemeClr val="bg1">
                    <a:lumMod val="75000"/>
                    <a:alpha val="36133"/>
                  </a:schemeClr>
                </a:solidFill>
                <a:prstDash val="sys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52" name="Google Shape;439;p42">
                <a:extLst>
                  <a:ext uri="{FF2B5EF4-FFF2-40B4-BE49-F238E27FC236}">
                    <a16:creationId xmlns:a16="http://schemas.microsoft.com/office/drawing/2014/main" id="{514318C7-E2EF-E949-A56C-0495C79468E5}"/>
                  </a:ext>
                </a:extLst>
              </p:cNvPr>
              <p:cNvSpPr/>
              <p:nvPr/>
            </p:nvSpPr>
            <p:spPr>
              <a:xfrm>
                <a:off x="853533" y="1440612"/>
                <a:ext cx="11549216" cy="1592143"/>
              </a:xfrm>
              <a:custGeom>
                <a:avLst/>
                <a:gdLst/>
                <a:ahLst/>
                <a:cxnLst/>
                <a:rect l="l" t="t" r="r" b="b"/>
                <a:pathLst>
                  <a:path w="11401425" h="1592143" extrusionOk="0">
                    <a:moveTo>
                      <a:pt x="0" y="1257300"/>
                    </a:moveTo>
                    <a:cubicBezTo>
                      <a:pt x="446484" y="1443037"/>
                      <a:pt x="892968" y="1628775"/>
                      <a:pt x="1585912" y="1585913"/>
                    </a:cubicBezTo>
                    <a:cubicBezTo>
                      <a:pt x="2278856" y="1543051"/>
                      <a:pt x="3183731" y="1023937"/>
                      <a:pt x="4157662" y="1000125"/>
                    </a:cubicBezTo>
                    <a:cubicBezTo>
                      <a:pt x="5131593" y="976312"/>
                      <a:pt x="6222206" y="1609726"/>
                      <a:pt x="7429500" y="1443038"/>
                    </a:cubicBezTo>
                    <a:cubicBezTo>
                      <a:pt x="8636794" y="1276351"/>
                      <a:pt x="11401425" y="0"/>
                      <a:pt x="11401425" y="0"/>
                    </a:cubicBezTo>
                    <a:lnTo>
                      <a:pt x="11401425" y="0"/>
                    </a:lnTo>
                  </a:path>
                </a:pathLst>
              </a:custGeom>
              <a:noFill/>
              <a:ln w="25400" cap="rnd" cmpd="sng">
                <a:solidFill>
                  <a:schemeClr val="bg1">
                    <a:lumMod val="75000"/>
                    <a:alpha val="36133"/>
                  </a:schemeClr>
                </a:solidFill>
                <a:prstDash val="sys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grpSp>
        <p:sp>
          <p:nvSpPr>
            <p:cNvPr id="49" name="Google Shape;445;p42">
              <a:extLst>
                <a:ext uri="{FF2B5EF4-FFF2-40B4-BE49-F238E27FC236}">
                  <a16:creationId xmlns:a16="http://schemas.microsoft.com/office/drawing/2014/main" id="{A7930D42-B0FC-5D4D-B4B4-93D12C3993AE}"/>
                </a:ext>
              </a:extLst>
            </p:cNvPr>
            <p:cNvSpPr/>
            <p:nvPr/>
          </p:nvSpPr>
          <p:spPr>
            <a:xfrm rot="5400000">
              <a:off x="5293954" y="-3609096"/>
              <a:ext cx="2033019" cy="12674302"/>
            </a:xfrm>
            <a:custGeom>
              <a:avLst/>
              <a:gdLst/>
              <a:ahLst/>
              <a:cxnLst/>
              <a:rect l="l" t="t" r="r" b="b"/>
              <a:pathLst>
                <a:path w="1325765" h="7008929" extrusionOk="0">
                  <a:moveTo>
                    <a:pt x="501172" y="7008929"/>
                  </a:moveTo>
                  <a:cubicBezTo>
                    <a:pt x="792875" y="6021901"/>
                    <a:pt x="1084578" y="5034873"/>
                    <a:pt x="1001234" y="4151429"/>
                  </a:cubicBezTo>
                  <a:cubicBezTo>
                    <a:pt x="917890" y="3267985"/>
                    <a:pt x="-36991" y="2379778"/>
                    <a:pt x="1109" y="1708266"/>
                  </a:cubicBezTo>
                  <a:cubicBezTo>
                    <a:pt x="39209" y="1036754"/>
                    <a:pt x="1022665" y="389054"/>
                    <a:pt x="1229834" y="122354"/>
                  </a:cubicBezTo>
                  <a:cubicBezTo>
                    <a:pt x="1437003" y="-144346"/>
                    <a:pt x="1244122" y="108066"/>
                    <a:pt x="1244122" y="108066"/>
                  </a:cubicBezTo>
                  <a:lnTo>
                    <a:pt x="1244122" y="108066"/>
                  </a:lnTo>
                </a:path>
              </a:pathLst>
            </a:custGeom>
            <a:noFill/>
            <a:ln w="25400" cap="flat" cmpd="sng">
              <a:solidFill>
                <a:schemeClr val="bg1">
                  <a:lumMod val="75000"/>
                  <a:alpha val="36133"/>
                </a:schemeClr>
              </a:solidFill>
              <a:prstDash val="sysDot"/>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p:txBody>
        </p:sp>
      </p:grpSp>
      <p:sp>
        <p:nvSpPr>
          <p:cNvPr id="6" name="Manual Input 5">
            <a:extLst>
              <a:ext uri="{FF2B5EF4-FFF2-40B4-BE49-F238E27FC236}">
                <a16:creationId xmlns:a16="http://schemas.microsoft.com/office/drawing/2014/main" id="{8328347F-4F61-094D-9109-03D1BD44542D}"/>
              </a:ext>
            </a:extLst>
          </p:cNvPr>
          <p:cNvSpPr/>
          <p:nvPr/>
        </p:nvSpPr>
        <p:spPr>
          <a:xfrm rot="16200000" flipV="1">
            <a:off x="3663914" y="-3697267"/>
            <a:ext cx="2221756" cy="9549584"/>
          </a:xfrm>
          <a:prstGeom prst="flowChartManualInpu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FAA14AD0-B31A-944A-9895-9C9A2971027A}"/>
              </a:ext>
            </a:extLst>
          </p:cNvPr>
          <p:cNvGrpSpPr/>
          <p:nvPr/>
        </p:nvGrpSpPr>
        <p:grpSpPr>
          <a:xfrm rot="5400000">
            <a:off x="6665293" y="1565324"/>
            <a:ext cx="329755" cy="9626171"/>
            <a:chOff x="5029196" y="1532709"/>
            <a:chExt cx="4428312" cy="5325291"/>
          </a:xfrm>
        </p:grpSpPr>
        <p:sp>
          <p:nvSpPr>
            <p:cNvPr id="36" name="Rectangle 35">
              <a:extLst>
                <a:ext uri="{FF2B5EF4-FFF2-40B4-BE49-F238E27FC236}">
                  <a16:creationId xmlns:a16="http://schemas.microsoft.com/office/drawing/2014/main" id="{B7E3536F-A135-6840-B62E-FB97794F4D76}"/>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F9012D2-1325-0C4E-A2EE-9EDACCD51222}"/>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9787E4C-5569-D64F-A2F3-DF28DFEB6F55}"/>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DB4DAB5A-BEC6-A244-A0B9-C4D98F69931D}"/>
              </a:ext>
            </a:extLst>
          </p:cNvPr>
          <p:cNvGrpSpPr/>
          <p:nvPr/>
        </p:nvGrpSpPr>
        <p:grpSpPr>
          <a:xfrm>
            <a:off x="1572032" y="5121446"/>
            <a:ext cx="9877496" cy="660093"/>
            <a:chOff x="1572032" y="5256466"/>
            <a:chExt cx="9877496" cy="660093"/>
          </a:xfrm>
        </p:grpSpPr>
        <p:sp>
          <p:nvSpPr>
            <p:cNvPr id="13" name="TextBox 12">
              <a:extLst>
                <a:ext uri="{FF2B5EF4-FFF2-40B4-BE49-F238E27FC236}">
                  <a16:creationId xmlns:a16="http://schemas.microsoft.com/office/drawing/2014/main" id="{681AE349-AD86-F64C-A60C-065FD767B834}"/>
                </a:ext>
              </a:extLst>
            </p:cNvPr>
            <p:cNvSpPr txBox="1"/>
            <p:nvPr/>
          </p:nvSpPr>
          <p:spPr>
            <a:xfrm>
              <a:off x="1572032" y="5256466"/>
              <a:ext cx="1393464" cy="660093"/>
            </a:xfrm>
            <a:prstGeom prst="rect">
              <a:avLst/>
            </a:prstGeom>
            <a:noFill/>
          </p:spPr>
          <p:txBody>
            <a:bodyPr wrap="square" rtlCol="0">
              <a:spAutoFit/>
            </a:bodyPr>
            <a:lstStyle/>
            <a:p>
              <a:r>
                <a:rPr lang="en-US" b="1" dirty="0"/>
                <a:t>Worker Training</a:t>
              </a:r>
            </a:p>
          </p:txBody>
        </p:sp>
        <p:sp>
          <p:nvSpPr>
            <p:cNvPr id="14" name="TextBox 13">
              <a:extLst>
                <a:ext uri="{FF2B5EF4-FFF2-40B4-BE49-F238E27FC236}">
                  <a16:creationId xmlns:a16="http://schemas.microsoft.com/office/drawing/2014/main" id="{305F8B5A-7E28-A64E-95FF-8DC3214F1011}"/>
                </a:ext>
              </a:extLst>
            </p:cNvPr>
            <p:cNvSpPr txBox="1"/>
            <p:nvPr/>
          </p:nvSpPr>
          <p:spPr>
            <a:xfrm>
              <a:off x="3411340" y="5301466"/>
              <a:ext cx="8038188" cy="584775"/>
            </a:xfrm>
            <a:prstGeom prst="rect">
              <a:avLst/>
            </a:prstGeom>
            <a:noFill/>
          </p:spPr>
          <p:txBody>
            <a:bodyPr wrap="square" lIns="91440" rIns="91440">
              <a:spAutoFit/>
            </a:bodyPr>
            <a:lstStyle/>
            <a:p>
              <a:r>
                <a:rPr lang="en-US" sz="1600" dirty="0"/>
                <a:t>Task workers don’t need a full-size mobile computer — and a simplified user interface is more suitable </a:t>
              </a:r>
            </a:p>
          </p:txBody>
        </p:sp>
      </p:grpSp>
      <p:grpSp>
        <p:nvGrpSpPr>
          <p:cNvPr id="11" name="Group 10">
            <a:extLst>
              <a:ext uri="{FF2B5EF4-FFF2-40B4-BE49-F238E27FC236}">
                <a16:creationId xmlns:a16="http://schemas.microsoft.com/office/drawing/2014/main" id="{FD3D7B77-418D-C64C-BBCC-81CA6A0792A6}"/>
              </a:ext>
            </a:extLst>
          </p:cNvPr>
          <p:cNvGrpSpPr/>
          <p:nvPr/>
        </p:nvGrpSpPr>
        <p:grpSpPr>
          <a:xfrm>
            <a:off x="608715" y="2630150"/>
            <a:ext cx="11581698" cy="1204577"/>
            <a:chOff x="608715" y="2892170"/>
            <a:chExt cx="11581698" cy="1204577"/>
          </a:xfrm>
        </p:grpSpPr>
        <p:grpSp>
          <p:nvGrpSpPr>
            <p:cNvPr id="8" name="Group 7">
              <a:extLst>
                <a:ext uri="{FF2B5EF4-FFF2-40B4-BE49-F238E27FC236}">
                  <a16:creationId xmlns:a16="http://schemas.microsoft.com/office/drawing/2014/main" id="{30B2117F-6EA5-7E48-85C8-B445B4354E55}"/>
                </a:ext>
              </a:extLst>
            </p:cNvPr>
            <p:cNvGrpSpPr/>
            <p:nvPr/>
          </p:nvGrpSpPr>
          <p:grpSpPr>
            <a:xfrm>
              <a:off x="1605830" y="2892170"/>
              <a:ext cx="9393930" cy="1062508"/>
              <a:chOff x="1605830" y="2892170"/>
              <a:chExt cx="9393930" cy="1062508"/>
            </a:xfrm>
          </p:grpSpPr>
          <p:sp>
            <p:nvSpPr>
              <p:cNvPr id="4" name="Freeform 3">
                <a:extLst>
                  <a:ext uri="{FF2B5EF4-FFF2-40B4-BE49-F238E27FC236}">
                    <a16:creationId xmlns:a16="http://schemas.microsoft.com/office/drawing/2014/main" id="{712449DC-98E3-3241-8D84-16C8A90513BC}"/>
                  </a:ext>
                </a:extLst>
              </p:cNvPr>
              <p:cNvSpPr/>
              <p:nvPr/>
            </p:nvSpPr>
            <p:spPr>
              <a:xfrm>
                <a:off x="3411340" y="2892170"/>
                <a:ext cx="7588420" cy="1062508"/>
              </a:xfrm>
              <a:custGeom>
                <a:avLst/>
                <a:gdLst>
                  <a:gd name="connsiteX0" fmla="*/ 232838 w 1397000"/>
                  <a:gd name="connsiteY0" fmla="*/ 0 h 7524204"/>
                  <a:gd name="connsiteX1" fmla="*/ 1164162 w 1397000"/>
                  <a:gd name="connsiteY1" fmla="*/ 0 h 7524204"/>
                  <a:gd name="connsiteX2" fmla="*/ 1397000 w 1397000"/>
                  <a:gd name="connsiteY2" fmla="*/ 232838 h 7524204"/>
                  <a:gd name="connsiteX3" fmla="*/ 1397000 w 1397000"/>
                  <a:gd name="connsiteY3" fmla="*/ 7524204 h 7524204"/>
                  <a:gd name="connsiteX4" fmla="*/ 1397000 w 1397000"/>
                  <a:gd name="connsiteY4" fmla="*/ 7524204 h 7524204"/>
                  <a:gd name="connsiteX5" fmla="*/ 0 w 1397000"/>
                  <a:gd name="connsiteY5" fmla="*/ 7524204 h 7524204"/>
                  <a:gd name="connsiteX6" fmla="*/ 0 w 1397000"/>
                  <a:gd name="connsiteY6" fmla="*/ 7524204 h 7524204"/>
                  <a:gd name="connsiteX7" fmla="*/ 0 w 1397000"/>
                  <a:gd name="connsiteY7" fmla="*/ 232838 h 7524204"/>
                  <a:gd name="connsiteX8" fmla="*/ 232838 w 1397000"/>
                  <a:gd name="connsiteY8" fmla="*/ 0 h 7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000" h="7524204">
                    <a:moveTo>
                      <a:pt x="1397000" y="1254059"/>
                    </a:moveTo>
                    <a:lnTo>
                      <a:pt x="1397000" y="6270145"/>
                    </a:lnTo>
                    <a:cubicBezTo>
                      <a:pt x="1397000" y="6962743"/>
                      <a:pt x="1377645" y="7524204"/>
                      <a:pt x="1353770" y="7524204"/>
                    </a:cubicBezTo>
                    <a:lnTo>
                      <a:pt x="0" y="7524204"/>
                    </a:lnTo>
                    <a:lnTo>
                      <a:pt x="0" y="7524204"/>
                    </a:lnTo>
                    <a:lnTo>
                      <a:pt x="0" y="0"/>
                    </a:lnTo>
                    <a:lnTo>
                      <a:pt x="0" y="0"/>
                    </a:lnTo>
                    <a:lnTo>
                      <a:pt x="1353770" y="0"/>
                    </a:lnTo>
                    <a:cubicBezTo>
                      <a:pt x="1377645" y="0"/>
                      <a:pt x="1397000" y="561461"/>
                      <a:pt x="1397000" y="1254059"/>
                    </a:cubicBez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8650" rIns="91440" bIns="98650" numCol="1" spcCol="1270" anchor="t" anchorCtr="0">
                <a:noAutofit/>
              </a:bodyPr>
              <a:lstStyle/>
              <a:p>
                <a:pPr marL="0" lvl="1" defTabSz="711200">
                  <a:lnSpc>
                    <a:spcPct val="90000"/>
                  </a:lnSpc>
                  <a:spcBef>
                    <a:spcPts val="600"/>
                  </a:spcBef>
                  <a:spcAft>
                    <a:spcPct val="15000"/>
                  </a:spcAft>
                </a:pPr>
                <a:r>
                  <a:rPr lang="en-US" sz="1600" dirty="0"/>
                  <a:t>Large screen mobile computers can be overkill for some task-based workflows</a:t>
                </a:r>
              </a:p>
              <a:p>
                <a:pPr marL="0" lvl="1" defTabSz="711200">
                  <a:lnSpc>
                    <a:spcPct val="90000"/>
                  </a:lnSpc>
                  <a:spcBef>
                    <a:spcPts val="600"/>
                  </a:spcBef>
                  <a:spcAft>
                    <a:spcPct val="15000"/>
                  </a:spcAft>
                </a:pPr>
                <a:r>
                  <a:rPr lang="en-US" sz="1600" dirty="0"/>
                  <a:t>Typical wearable solutions require a separate ring scanner and mobile computer — doubling the number of devices to purchase </a:t>
                </a:r>
              </a:p>
            </p:txBody>
          </p:sp>
          <p:sp>
            <p:nvSpPr>
              <p:cNvPr id="3" name="TextBox 2">
                <a:extLst>
                  <a:ext uri="{FF2B5EF4-FFF2-40B4-BE49-F238E27FC236}">
                    <a16:creationId xmlns:a16="http://schemas.microsoft.com/office/drawing/2014/main" id="{68ABF423-7904-EB4E-8E30-8E84222B08A5}"/>
                  </a:ext>
                </a:extLst>
              </p:cNvPr>
              <p:cNvSpPr txBox="1"/>
              <p:nvPr/>
            </p:nvSpPr>
            <p:spPr>
              <a:xfrm>
                <a:off x="1605830" y="3085793"/>
                <a:ext cx="1145108" cy="369236"/>
              </a:xfrm>
              <a:prstGeom prst="rect">
                <a:avLst/>
              </a:prstGeom>
              <a:noFill/>
            </p:spPr>
            <p:txBody>
              <a:bodyPr wrap="square" rtlCol="0">
                <a:spAutoFit/>
              </a:bodyPr>
              <a:lstStyle/>
              <a:p>
                <a:r>
                  <a:rPr lang="en-US" b="1" dirty="0"/>
                  <a:t>Cost </a:t>
                </a:r>
              </a:p>
            </p:txBody>
          </p:sp>
        </p:grpSp>
        <p:cxnSp>
          <p:nvCxnSpPr>
            <p:cNvPr id="10" name="Straight Connector 9">
              <a:extLst>
                <a:ext uri="{FF2B5EF4-FFF2-40B4-BE49-F238E27FC236}">
                  <a16:creationId xmlns:a16="http://schemas.microsoft.com/office/drawing/2014/main" id="{14D9C95E-FB28-DB4F-8165-527525CBEC80}"/>
                </a:ext>
              </a:extLst>
            </p:cNvPr>
            <p:cNvCxnSpPr>
              <a:cxnSpLocks/>
            </p:cNvCxnSpPr>
            <p:nvPr/>
          </p:nvCxnSpPr>
          <p:spPr>
            <a:xfrm flipV="1">
              <a:off x="608715" y="4057195"/>
              <a:ext cx="11581698" cy="39552"/>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3D481C76-8458-E346-BF42-927FA3050DB7}"/>
              </a:ext>
            </a:extLst>
          </p:cNvPr>
          <p:cNvGrpSpPr/>
          <p:nvPr/>
        </p:nvGrpSpPr>
        <p:grpSpPr>
          <a:xfrm>
            <a:off x="608715" y="4060486"/>
            <a:ext cx="11581698" cy="871563"/>
            <a:chOff x="608715" y="4195506"/>
            <a:chExt cx="11581698" cy="871563"/>
          </a:xfrm>
        </p:grpSpPr>
        <p:sp>
          <p:nvSpPr>
            <p:cNvPr id="9" name="TextBox 8">
              <a:extLst>
                <a:ext uri="{FF2B5EF4-FFF2-40B4-BE49-F238E27FC236}">
                  <a16:creationId xmlns:a16="http://schemas.microsoft.com/office/drawing/2014/main" id="{BCB05CD6-D2B9-1A42-A364-CB4D7C022FB7}"/>
                </a:ext>
              </a:extLst>
            </p:cNvPr>
            <p:cNvSpPr txBox="1"/>
            <p:nvPr/>
          </p:nvSpPr>
          <p:spPr>
            <a:xfrm>
              <a:off x="1605830" y="4214068"/>
              <a:ext cx="1701946" cy="646163"/>
            </a:xfrm>
            <a:prstGeom prst="rect">
              <a:avLst/>
            </a:prstGeom>
            <a:noFill/>
          </p:spPr>
          <p:txBody>
            <a:bodyPr wrap="square" rtlCol="0">
              <a:spAutoFit/>
            </a:bodyPr>
            <a:lstStyle/>
            <a:p>
              <a:r>
                <a:rPr lang="en-US" b="1" dirty="0"/>
                <a:t>Management Complexity </a:t>
              </a:r>
            </a:p>
          </p:txBody>
        </p:sp>
        <p:sp>
          <p:nvSpPr>
            <p:cNvPr id="12" name="Freeform 11">
              <a:extLst>
                <a:ext uri="{FF2B5EF4-FFF2-40B4-BE49-F238E27FC236}">
                  <a16:creationId xmlns:a16="http://schemas.microsoft.com/office/drawing/2014/main" id="{B6CF15CE-6EA7-9F40-83C4-ED019514E996}"/>
                </a:ext>
              </a:extLst>
            </p:cNvPr>
            <p:cNvSpPr/>
            <p:nvPr/>
          </p:nvSpPr>
          <p:spPr>
            <a:xfrm>
              <a:off x="3411340" y="4195506"/>
              <a:ext cx="8427050" cy="707247"/>
            </a:xfrm>
            <a:custGeom>
              <a:avLst/>
              <a:gdLst>
                <a:gd name="connsiteX0" fmla="*/ 232838 w 1397000"/>
                <a:gd name="connsiteY0" fmla="*/ 0 h 7524204"/>
                <a:gd name="connsiteX1" fmla="*/ 1164162 w 1397000"/>
                <a:gd name="connsiteY1" fmla="*/ 0 h 7524204"/>
                <a:gd name="connsiteX2" fmla="*/ 1397000 w 1397000"/>
                <a:gd name="connsiteY2" fmla="*/ 232838 h 7524204"/>
                <a:gd name="connsiteX3" fmla="*/ 1397000 w 1397000"/>
                <a:gd name="connsiteY3" fmla="*/ 7524204 h 7524204"/>
                <a:gd name="connsiteX4" fmla="*/ 1397000 w 1397000"/>
                <a:gd name="connsiteY4" fmla="*/ 7524204 h 7524204"/>
                <a:gd name="connsiteX5" fmla="*/ 0 w 1397000"/>
                <a:gd name="connsiteY5" fmla="*/ 7524204 h 7524204"/>
                <a:gd name="connsiteX6" fmla="*/ 0 w 1397000"/>
                <a:gd name="connsiteY6" fmla="*/ 7524204 h 7524204"/>
                <a:gd name="connsiteX7" fmla="*/ 0 w 1397000"/>
                <a:gd name="connsiteY7" fmla="*/ 232838 h 7524204"/>
                <a:gd name="connsiteX8" fmla="*/ 232838 w 1397000"/>
                <a:gd name="connsiteY8" fmla="*/ 0 h 7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000" h="7524204">
                  <a:moveTo>
                    <a:pt x="1397000" y="1254059"/>
                  </a:moveTo>
                  <a:lnTo>
                    <a:pt x="1397000" y="6270145"/>
                  </a:lnTo>
                  <a:cubicBezTo>
                    <a:pt x="1397000" y="6962743"/>
                    <a:pt x="1377645" y="7524204"/>
                    <a:pt x="1353770" y="7524204"/>
                  </a:cubicBezTo>
                  <a:lnTo>
                    <a:pt x="0" y="7524204"/>
                  </a:lnTo>
                  <a:lnTo>
                    <a:pt x="0" y="7524204"/>
                  </a:lnTo>
                  <a:lnTo>
                    <a:pt x="0" y="0"/>
                  </a:lnTo>
                  <a:lnTo>
                    <a:pt x="0" y="0"/>
                  </a:lnTo>
                  <a:lnTo>
                    <a:pt x="1353770" y="0"/>
                  </a:lnTo>
                  <a:cubicBezTo>
                    <a:pt x="1377645" y="0"/>
                    <a:pt x="1397000" y="561461"/>
                    <a:pt x="1397000" y="1254059"/>
                  </a:cubicBez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0" tIns="98650" rIns="91440" bIns="98650" numCol="1" spcCol="1270" anchor="t" anchorCtr="0">
              <a:noAutofit/>
            </a:bodyPr>
            <a:lstStyle/>
            <a:p>
              <a:pPr marL="0" lvl="1" defTabSz="711200">
                <a:lnSpc>
                  <a:spcPct val="90000"/>
                </a:lnSpc>
                <a:spcBef>
                  <a:spcPts val="600"/>
                </a:spcBef>
                <a:spcAft>
                  <a:spcPct val="15000"/>
                </a:spcAft>
              </a:pPr>
              <a:r>
                <a:rPr lang="en-US" sz="1600" dirty="0"/>
                <a:t>Two-piece wearable solutions increase your device management burden… more devices, more batteries and more service contracts to manage</a:t>
              </a:r>
            </a:p>
          </p:txBody>
        </p:sp>
        <p:cxnSp>
          <p:nvCxnSpPr>
            <p:cNvPr id="18" name="Straight Connector 17">
              <a:extLst>
                <a:ext uri="{FF2B5EF4-FFF2-40B4-BE49-F238E27FC236}">
                  <a16:creationId xmlns:a16="http://schemas.microsoft.com/office/drawing/2014/main" id="{C665B9C6-FF02-0C44-BA14-3CCE8D189BC3}"/>
                </a:ext>
              </a:extLst>
            </p:cNvPr>
            <p:cNvCxnSpPr>
              <a:cxnSpLocks/>
            </p:cNvCxnSpPr>
            <p:nvPr/>
          </p:nvCxnSpPr>
          <p:spPr>
            <a:xfrm flipV="1">
              <a:off x="608715" y="5027517"/>
              <a:ext cx="11581698" cy="39552"/>
            </a:xfrm>
            <a:prstGeom prst="line">
              <a:avLst/>
            </a:prstGeom>
            <a:ln>
              <a:solidFill>
                <a:srgbClr val="0073E6"/>
              </a:solidFill>
            </a:ln>
          </p:spPr>
          <p:style>
            <a:lnRef idx="1">
              <a:schemeClr val="accent1"/>
            </a:lnRef>
            <a:fillRef idx="0">
              <a:schemeClr val="accent1"/>
            </a:fillRef>
            <a:effectRef idx="0">
              <a:schemeClr val="accent1"/>
            </a:effectRef>
            <a:fontRef idx="minor">
              <a:schemeClr val="tx1"/>
            </a:fontRef>
          </p:style>
        </p:cxnSp>
      </p:grpSp>
      <p:sp>
        <p:nvSpPr>
          <p:cNvPr id="43" name="Slide Number Placeholder 4">
            <a:extLst>
              <a:ext uri="{FF2B5EF4-FFF2-40B4-BE49-F238E27FC236}">
                <a16:creationId xmlns:a16="http://schemas.microsoft.com/office/drawing/2014/main" id="{FCD1AD6C-0276-5148-8682-E1AC3E50687C}"/>
              </a:ext>
            </a:extLst>
          </p:cNvPr>
          <p:cNvSpPr txBox="1">
            <a:spLocks/>
          </p:cNvSpPr>
          <p:nvPr/>
        </p:nvSpPr>
        <p:spPr bwMode="auto">
          <a:xfrm>
            <a:off x="11838390" y="6484138"/>
            <a:ext cx="352149" cy="36484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rPr>
              <a:pPr algn="ctr" eaLnBrk="1" hangingPunct="1"/>
              <a:t>8</a:t>
            </a:fld>
            <a:endParaRPr lang="en-US" altLang="en-US" sz="800" dirty="0">
              <a:solidFill>
                <a:schemeClr val="bg1">
                  <a:lumMod val="50000"/>
                </a:schemeClr>
              </a:solidFill>
            </a:endParaRPr>
          </a:p>
        </p:txBody>
      </p:sp>
      <p:sp>
        <p:nvSpPr>
          <p:cNvPr id="34" name="Text Placeholder 4">
            <a:extLst>
              <a:ext uri="{FF2B5EF4-FFF2-40B4-BE49-F238E27FC236}">
                <a16:creationId xmlns:a16="http://schemas.microsoft.com/office/drawing/2014/main" id="{CB7D7D2C-6E6B-0D42-87E6-D33FA297C551}"/>
              </a:ext>
            </a:extLst>
          </p:cNvPr>
          <p:cNvSpPr txBox="1">
            <a:spLocks/>
          </p:cNvSpPr>
          <p:nvPr/>
        </p:nvSpPr>
        <p:spPr>
          <a:xfrm>
            <a:off x="577660" y="515677"/>
            <a:ext cx="6102540" cy="1098961"/>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600" dirty="0">
                <a:solidFill>
                  <a:schemeClr val="bg1"/>
                </a:solidFill>
              </a:rPr>
              <a:t>The typical barriers to connecting task workers</a:t>
            </a:r>
          </a:p>
        </p:txBody>
      </p:sp>
      <p:pic>
        <p:nvPicPr>
          <p:cNvPr id="23" name="Picture 22">
            <a:extLst>
              <a:ext uri="{FF2B5EF4-FFF2-40B4-BE49-F238E27FC236}">
                <a16:creationId xmlns:a16="http://schemas.microsoft.com/office/drawing/2014/main" id="{6C9CA13D-73BB-1340-86B7-CE0202190CC4}"/>
              </a:ext>
            </a:extLst>
          </p:cNvPr>
          <p:cNvPicPr>
            <a:picLocks noChangeAspect="1"/>
          </p:cNvPicPr>
          <p:nvPr/>
        </p:nvPicPr>
        <p:blipFill rotWithShape="1">
          <a:blip r:embed="rId2"/>
          <a:srcRect b="9551"/>
          <a:stretch/>
        </p:blipFill>
        <p:spPr>
          <a:xfrm>
            <a:off x="9200036" y="153778"/>
            <a:ext cx="2249492" cy="2034626"/>
          </a:xfrm>
          <a:prstGeom prst="rect">
            <a:avLst/>
          </a:prstGeom>
        </p:spPr>
      </p:pic>
      <p:pic>
        <p:nvPicPr>
          <p:cNvPr id="39" name="Picture 38" descr="Icon&#10;&#10;Description automatically generated">
            <a:extLst>
              <a:ext uri="{FF2B5EF4-FFF2-40B4-BE49-F238E27FC236}">
                <a16:creationId xmlns:a16="http://schemas.microsoft.com/office/drawing/2014/main" id="{38A5287C-DE69-BD47-820C-C5E9D42BD23F}"/>
              </a:ext>
            </a:extLst>
          </p:cNvPr>
          <p:cNvPicPr>
            <a:picLocks noChangeAspect="1"/>
          </p:cNvPicPr>
          <p:nvPr/>
        </p:nvPicPr>
        <p:blipFill>
          <a:blip r:embed="rId3"/>
          <a:stretch>
            <a:fillRect/>
          </a:stretch>
        </p:blipFill>
        <p:spPr>
          <a:xfrm>
            <a:off x="739013" y="2650335"/>
            <a:ext cx="663553" cy="663553"/>
          </a:xfrm>
          <a:prstGeom prst="rect">
            <a:avLst/>
          </a:prstGeom>
        </p:spPr>
      </p:pic>
      <p:pic>
        <p:nvPicPr>
          <p:cNvPr id="40" name="Picture 39" descr="Icon&#10;&#10;Description automatically generated">
            <a:extLst>
              <a:ext uri="{FF2B5EF4-FFF2-40B4-BE49-F238E27FC236}">
                <a16:creationId xmlns:a16="http://schemas.microsoft.com/office/drawing/2014/main" id="{1E573874-0D5C-6846-802F-1125967E7E77}"/>
              </a:ext>
            </a:extLst>
          </p:cNvPr>
          <p:cNvPicPr>
            <a:picLocks noChangeAspect="1"/>
          </p:cNvPicPr>
          <p:nvPr/>
        </p:nvPicPr>
        <p:blipFill>
          <a:blip r:embed="rId4"/>
          <a:stretch>
            <a:fillRect/>
          </a:stretch>
        </p:blipFill>
        <p:spPr>
          <a:xfrm>
            <a:off x="677240" y="5108534"/>
            <a:ext cx="725326" cy="725326"/>
          </a:xfrm>
          <a:prstGeom prst="rect">
            <a:avLst/>
          </a:prstGeom>
        </p:spPr>
      </p:pic>
      <p:pic>
        <p:nvPicPr>
          <p:cNvPr id="41" name="Picture 40" descr="Icon&#10;&#10;Description automatically generated">
            <a:extLst>
              <a:ext uri="{FF2B5EF4-FFF2-40B4-BE49-F238E27FC236}">
                <a16:creationId xmlns:a16="http://schemas.microsoft.com/office/drawing/2014/main" id="{CFCF60AD-806A-9746-A85A-C029FA4CA84D}"/>
              </a:ext>
            </a:extLst>
          </p:cNvPr>
          <p:cNvPicPr>
            <a:picLocks noChangeAspect="1"/>
          </p:cNvPicPr>
          <p:nvPr/>
        </p:nvPicPr>
        <p:blipFill>
          <a:blip r:embed="rId5"/>
          <a:stretch>
            <a:fillRect/>
          </a:stretch>
        </p:blipFill>
        <p:spPr>
          <a:xfrm>
            <a:off x="594168" y="3895323"/>
            <a:ext cx="926388" cy="926388"/>
          </a:xfrm>
          <a:prstGeom prst="rect">
            <a:avLst/>
          </a:prstGeom>
        </p:spPr>
      </p:pic>
    </p:spTree>
    <p:extLst>
      <p:ext uri="{BB962C8B-B14F-4D97-AF65-F5344CB8AC3E}">
        <p14:creationId xmlns:p14="http://schemas.microsoft.com/office/powerpoint/2010/main" val="35935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EA337BA-F341-A243-BD59-344759C7CFD0}"/>
              </a:ext>
            </a:extLst>
          </p:cNvPr>
          <p:cNvGrpSpPr/>
          <p:nvPr/>
        </p:nvGrpSpPr>
        <p:grpSpPr>
          <a:xfrm rot="5400000">
            <a:off x="6433484" y="1173757"/>
            <a:ext cx="996182" cy="9626171"/>
            <a:chOff x="3236429" y="1532709"/>
            <a:chExt cx="6221079" cy="5325291"/>
          </a:xfrm>
        </p:grpSpPr>
        <p:sp>
          <p:nvSpPr>
            <p:cNvPr id="29" name="Rectangle 28">
              <a:extLst>
                <a:ext uri="{FF2B5EF4-FFF2-40B4-BE49-F238E27FC236}">
                  <a16:creationId xmlns:a16="http://schemas.microsoft.com/office/drawing/2014/main" id="{E2975CF3-BF20-7E4E-80BD-16B5C67787F5}"/>
                </a:ext>
              </a:extLst>
            </p:cNvPr>
            <p:cNvSpPr/>
            <p:nvPr/>
          </p:nvSpPr>
          <p:spPr>
            <a:xfrm flipH="1">
              <a:off x="3236429" y="1532709"/>
              <a:ext cx="622107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0FB1C7A-923A-C645-BC79-90DD86F5EE28}"/>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CB1959F-7B3A-8944-ACB1-B9FE892FB468}"/>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a:extLst>
              <a:ext uri="{FF2B5EF4-FFF2-40B4-BE49-F238E27FC236}">
                <a16:creationId xmlns:a16="http://schemas.microsoft.com/office/drawing/2014/main" id="{C26165FE-1FCC-2442-9AAE-B986C7667706}"/>
              </a:ext>
            </a:extLst>
          </p:cNvPr>
          <p:cNvGrpSpPr/>
          <p:nvPr/>
        </p:nvGrpSpPr>
        <p:grpSpPr>
          <a:xfrm rot="16200000">
            <a:off x="6280762" y="-3912233"/>
            <a:ext cx="709106" cy="9626171"/>
            <a:chOff x="5029196" y="1532709"/>
            <a:chExt cx="4428312" cy="5325291"/>
          </a:xfrm>
        </p:grpSpPr>
        <p:sp>
          <p:nvSpPr>
            <p:cNvPr id="33" name="Rectangle 32">
              <a:extLst>
                <a:ext uri="{FF2B5EF4-FFF2-40B4-BE49-F238E27FC236}">
                  <a16:creationId xmlns:a16="http://schemas.microsoft.com/office/drawing/2014/main" id="{298FC0F4-666C-6E47-81A8-6C180945C632}"/>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877005D-109B-7D42-988C-71B9FA47A260}"/>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99518D33-5E81-414B-8B5A-455B3C38ADBE}"/>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Slide Number Placeholder 4"/>
          <p:cNvSpPr txBox="1">
            <a:spLocks/>
          </p:cNvSpPr>
          <p:nvPr/>
        </p:nvSpPr>
        <p:spPr bwMode="auto">
          <a:xfrm>
            <a:off x="11839884" y="6484933"/>
            <a:ext cx="352241" cy="36493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lumMod val="85000"/>
                  </a:schemeClr>
                </a:solidFill>
                <a:ea typeface="Avenir" charset="0"/>
                <a:cs typeface="Avenir" charset="0"/>
              </a:rPr>
              <a:pPr algn="ctr" eaLnBrk="1" hangingPunct="1"/>
              <a:t>9</a:t>
            </a:fld>
            <a:endParaRPr lang="en-US" altLang="en-US" sz="800" dirty="0">
              <a:solidFill>
                <a:schemeClr val="bg1">
                  <a:lumMod val="85000"/>
                </a:schemeClr>
              </a:solidFill>
              <a:ea typeface="Avenir" charset="0"/>
              <a:cs typeface="Avenir" charset="0"/>
            </a:endParaRPr>
          </a:p>
        </p:txBody>
      </p:sp>
      <p:sp>
        <p:nvSpPr>
          <p:cNvPr id="10" name="TextBox 9">
            <a:extLst>
              <a:ext uri="{FF2B5EF4-FFF2-40B4-BE49-F238E27FC236}">
                <a16:creationId xmlns:a16="http://schemas.microsoft.com/office/drawing/2014/main" id="{FC79CAFA-053D-F441-9FA4-D18DE46AC090}"/>
              </a:ext>
            </a:extLst>
          </p:cNvPr>
          <p:cNvSpPr txBox="1"/>
          <p:nvPr/>
        </p:nvSpPr>
        <p:spPr>
          <a:xfrm>
            <a:off x="777075" y="1455353"/>
            <a:ext cx="5540064" cy="1212914"/>
          </a:xfrm>
          <a:prstGeom prst="rect">
            <a:avLst/>
          </a:prstGeom>
          <a:noFill/>
        </p:spPr>
        <p:txBody>
          <a:bodyPr wrap="square" rtlCol="0">
            <a:noAutofit/>
          </a:bodyPr>
          <a:lstStyle/>
          <a:p>
            <a:r>
              <a:rPr lang="en-US" sz="4399" spc="-50" dirty="0"/>
              <a:t>The WS50 Android Wearable Computer</a:t>
            </a:r>
            <a:endParaRPr lang="en-US" sz="1999" b="1" spc="-50" dirty="0"/>
          </a:p>
        </p:txBody>
      </p:sp>
      <p:sp>
        <p:nvSpPr>
          <p:cNvPr id="11" name="TextBox 10">
            <a:extLst>
              <a:ext uri="{FF2B5EF4-FFF2-40B4-BE49-F238E27FC236}">
                <a16:creationId xmlns:a16="http://schemas.microsoft.com/office/drawing/2014/main" id="{60ED1F18-E6B1-8A40-9331-FDEF30EA1AC4}"/>
              </a:ext>
            </a:extLst>
          </p:cNvPr>
          <p:cNvSpPr txBox="1"/>
          <p:nvPr/>
        </p:nvSpPr>
        <p:spPr>
          <a:xfrm>
            <a:off x="743599" y="568931"/>
            <a:ext cx="5391706" cy="558524"/>
          </a:xfrm>
          <a:prstGeom prst="rect">
            <a:avLst/>
          </a:prstGeom>
          <a:noFill/>
        </p:spPr>
        <p:txBody>
          <a:bodyPr wrap="square" bIns="118841" rtlCol="0" anchor="ctr">
            <a:noAutofit/>
          </a:bodyPr>
          <a:lstStyle/>
          <a:p>
            <a:r>
              <a:rPr lang="en-US" sz="5200" dirty="0">
                <a:solidFill>
                  <a:srgbClr val="0073E6"/>
                </a:solidFill>
              </a:rPr>
              <a:t>Introducing</a:t>
            </a:r>
            <a:endParaRPr lang="en-US" sz="5200" b="1" dirty="0">
              <a:solidFill>
                <a:srgbClr val="0073E6"/>
              </a:solidFill>
            </a:endParaRPr>
          </a:p>
        </p:txBody>
      </p:sp>
      <p:sp>
        <p:nvSpPr>
          <p:cNvPr id="12" name="TextBox 11">
            <a:extLst>
              <a:ext uri="{FF2B5EF4-FFF2-40B4-BE49-F238E27FC236}">
                <a16:creationId xmlns:a16="http://schemas.microsoft.com/office/drawing/2014/main" id="{22059F82-C5B2-5246-8564-DDD34C5310F9}"/>
              </a:ext>
            </a:extLst>
          </p:cNvPr>
          <p:cNvSpPr txBox="1"/>
          <p:nvPr/>
        </p:nvSpPr>
        <p:spPr>
          <a:xfrm>
            <a:off x="743599" y="3094424"/>
            <a:ext cx="6117480" cy="1600438"/>
          </a:xfrm>
          <a:prstGeom prst="rect">
            <a:avLst/>
          </a:prstGeom>
          <a:noFill/>
        </p:spPr>
        <p:txBody>
          <a:bodyPr wrap="square">
            <a:spAutoFit/>
          </a:bodyPr>
          <a:lstStyle/>
          <a:p>
            <a:pPr>
              <a:spcAft>
                <a:spcPts val="1200"/>
              </a:spcAft>
            </a:pPr>
            <a:r>
              <a:rPr lang="en-US" sz="2200" b="1" dirty="0">
                <a:solidFill>
                  <a:srgbClr val="221E1F"/>
                </a:solidFill>
                <a:latin typeface="Arial" panose="020B0604020202020204" pitchFamily="34" charset="0"/>
                <a:cs typeface="Arial" panose="020B0604020202020204" pitchFamily="34" charset="0"/>
              </a:rPr>
              <a:t>The world’s smallest all-in-one Android enterprise-class wearable mobile computer </a:t>
            </a:r>
          </a:p>
          <a:p>
            <a:r>
              <a:rPr lang="en-US" sz="2200" dirty="0">
                <a:solidFill>
                  <a:srgbClr val="221E1F"/>
                </a:solidFill>
                <a:latin typeface="Arial" panose="020B0604020202020204" pitchFamily="34" charset="0"/>
                <a:cs typeface="Arial" panose="020B0604020202020204" pitchFamily="34" charset="0"/>
              </a:rPr>
              <a:t>…the easy way to connect today’s disconnected workers</a:t>
            </a:r>
          </a:p>
        </p:txBody>
      </p:sp>
      <p:grpSp>
        <p:nvGrpSpPr>
          <p:cNvPr id="2" name="Group 1">
            <a:extLst>
              <a:ext uri="{FF2B5EF4-FFF2-40B4-BE49-F238E27FC236}">
                <a16:creationId xmlns:a16="http://schemas.microsoft.com/office/drawing/2014/main" id="{9F34FB86-365D-0D4E-B515-28DC7DA0B21E}"/>
              </a:ext>
            </a:extLst>
          </p:cNvPr>
          <p:cNvGrpSpPr/>
          <p:nvPr/>
        </p:nvGrpSpPr>
        <p:grpSpPr>
          <a:xfrm>
            <a:off x="1041751" y="5011704"/>
            <a:ext cx="4987660" cy="1353371"/>
            <a:chOff x="1483438" y="4403492"/>
            <a:chExt cx="4248023" cy="1152675"/>
          </a:xfrm>
        </p:grpSpPr>
        <p:grpSp>
          <p:nvGrpSpPr>
            <p:cNvPr id="44" name="Group 43">
              <a:extLst>
                <a:ext uri="{FF2B5EF4-FFF2-40B4-BE49-F238E27FC236}">
                  <a16:creationId xmlns:a16="http://schemas.microsoft.com/office/drawing/2014/main" id="{CC2E8C09-551B-BE49-9DF9-AC4A51794819}"/>
                </a:ext>
              </a:extLst>
            </p:cNvPr>
            <p:cNvGrpSpPr/>
            <p:nvPr/>
          </p:nvGrpSpPr>
          <p:grpSpPr>
            <a:xfrm rot="5400000">
              <a:off x="3226557" y="3392578"/>
              <a:ext cx="653536" cy="3673642"/>
              <a:chOff x="5029196" y="1532709"/>
              <a:chExt cx="4428312" cy="5325291"/>
            </a:xfrm>
          </p:grpSpPr>
          <p:sp>
            <p:nvSpPr>
              <p:cNvPr id="45" name="Rectangle 44">
                <a:extLst>
                  <a:ext uri="{FF2B5EF4-FFF2-40B4-BE49-F238E27FC236}">
                    <a16:creationId xmlns:a16="http://schemas.microsoft.com/office/drawing/2014/main" id="{1C0E1A4B-018A-3D4D-BF97-7FBE7E1C7998}"/>
                  </a:ext>
                </a:extLst>
              </p:cNvPr>
              <p:cNvSpPr/>
              <p:nvPr/>
            </p:nvSpPr>
            <p:spPr>
              <a:xfrm flipH="1">
                <a:off x="5029199" y="1532709"/>
                <a:ext cx="4428309" cy="5325291"/>
              </a:xfrm>
              <a:prstGeom prst="rect">
                <a:avLst/>
              </a:prstGeom>
              <a:gradFill>
                <a:gsLst>
                  <a:gs pos="0">
                    <a:schemeClr val="bg1"/>
                  </a:gs>
                  <a:gs pos="100000">
                    <a:schemeClr val="accent5">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CE9F1C0-AB8C-5544-97C3-665A247CB835}"/>
                  </a:ext>
                </a:extLst>
              </p:cNvPr>
              <p:cNvSpPr/>
              <p:nvPr/>
            </p:nvSpPr>
            <p:spPr>
              <a:xfrm flipH="1">
                <a:off x="5029196" y="1532709"/>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FA2801D-F544-D64D-A717-9EBE0370D0B3}"/>
                  </a:ext>
                </a:extLst>
              </p:cNvPr>
              <p:cNvSpPr/>
              <p:nvPr/>
            </p:nvSpPr>
            <p:spPr>
              <a:xfrm rot="10800000" flipH="1">
                <a:off x="5029196" y="5699760"/>
                <a:ext cx="4428309" cy="1158240"/>
              </a:xfrm>
              <a:prstGeom prst="rect">
                <a:avLst/>
              </a:prstGeom>
              <a:gradFill>
                <a:gsLst>
                  <a:gs pos="15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7738BF98-5B72-A64B-B3D8-E6E4CAFA4AAF}"/>
                </a:ext>
              </a:extLst>
            </p:cNvPr>
            <p:cNvGrpSpPr/>
            <p:nvPr/>
          </p:nvGrpSpPr>
          <p:grpSpPr>
            <a:xfrm>
              <a:off x="1483438" y="4403492"/>
              <a:ext cx="4248023" cy="1053637"/>
              <a:chOff x="1420511" y="5769258"/>
              <a:chExt cx="6989541" cy="1733616"/>
            </a:xfrm>
          </p:grpSpPr>
          <p:pic>
            <p:nvPicPr>
              <p:cNvPr id="38" name="Picture 37">
                <a:extLst>
                  <a:ext uri="{FF2B5EF4-FFF2-40B4-BE49-F238E27FC236}">
                    <a16:creationId xmlns:a16="http://schemas.microsoft.com/office/drawing/2014/main" id="{FAEAFF2F-C5F7-CD48-9BB6-3545C30296D3}"/>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218" t="9320" r="3218" b="27984"/>
              <a:stretch/>
            </p:blipFill>
            <p:spPr>
              <a:xfrm>
                <a:off x="1420511" y="5769258"/>
                <a:ext cx="1730759" cy="1733616"/>
              </a:xfrm>
              <a:prstGeom prst="ellipse">
                <a:avLst/>
              </a:prstGeom>
              <a:solidFill>
                <a:srgbClr val="0073E6"/>
              </a:solidFill>
            </p:spPr>
          </p:pic>
          <p:pic>
            <p:nvPicPr>
              <p:cNvPr id="39" name="Picture 38">
                <a:extLst>
                  <a:ext uri="{FF2B5EF4-FFF2-40B4-BE49-F238E27FC236}">
                    <a16:creationId xmlns:a16="http://schemas.microsoft.com/office/drawing/2014/main" id="{E4AAA136-BA68-7740-9014-C4E462FD3B0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17599" t="-24697" r="10571" b="-1692"/>
              <a:stretch/>
            </p:blipFill>
            <p:spPr>
              <a:xfrm rot="19200000">
                <a:off x="6679293" y="5769258"/>
                <a:ext cx="1730759" cy="1733616"/>
              </a:xfrm>
              <a:prstGeom prst="ellipse">
                <a:avLst/>
              </a:prstGeom>
              <a:solidFill>
                <a:srgbClr val="0073E6"/>
              </a:solidFill>
            </p:spPr>
          </p:pic>
          <p:pic>
            <p:nvPicPr>
              <p:cNvPr id="40" name="Picture 39">
                <a:extLst>
                  <a:ext uri="{FF2B5EF4-FFF2-40B4-BE49-F238E27FC236}">
                    <a16:creationId xmlns:a16="http://schemas.microsoft.com/office/drawing/2014/main" id="{8780FF67-308B-FC47-A214-5BF6FC98144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l="-1255" t="-13351" r="11106" b="-9714"/>
              <a:stretch/>
            </p:blipFill>
            <p:spPr>
              <a:xfrm>
                <a:off x="4024460" y="5769258"/>
                <a:ext cx="1730759" cy="1733616"/>
              </a:xfrm>
              <a:prstGeom prst="ellipse">
                <a:avLst/>
              </a:prstGeom>
              <a:solidFill>
                <a:srgbClr val="0073E6"/>
              </a:solidFill>
            </p:spPr>
          </p:pic>
        </p:grpSp>
      </p:grpSp>
      <p:sp>
        <p:nvSpPr>
          <p:cNvPr id="5" name="Rectangle 4">
            <a:extLst>
              <a:ext uri="{FF2B5EF4-FFF2-40B4-BE49-F238E27FC236}">
                <a16:creationId xmlns:a16="http://schemas.microsoft.com/office/drawing/2014/main" id="{A11C0FC7-2F87-FF43-9E02-C07B37725D99}"/>
              </a:ext>
            </a:extLst>
          </p:cNvPr>
          <p:cNvSpPr/>
          <p:nvPr/>
        </p:nvSpPr>
        <p:spPr>
          <a:xfrm>
            <a:off x="7012854" y="1255405"/>
            <a:ext cx="4731807" cy="42238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4215BD9-A02C-4443-A8DA-0F9163896AC2}"/>
              </a:ext>
            </a:extLst>
          </p:cNvPr>
          <p:cNvPicPr>
            <a:picLocks noChangeAspect="1"/>
          </p:cNvPicPr>
          <p:nvPr/>
        </p:nvPicPr>
        <p:blipFill>
          <a:blip r:embed="rId8"/>
          <a:stretch>
            <a:fillRect/>
          </a:stretch>
        </p:blipFill>
        <p:spPr>
          <a:xfrm>
            <a:off x="7406505" y="1668177"/>
            <a:ext cx="3841717" cy="3329902"/>
          </a:xfrm>
          <a:prstGeom prst="rect">
            <a:avLst/>
          </a:prstGeom>
        </p:spPr>
      </p:pic>
    </p:spTree>
    <p:extLst>
      <p:ext uri="{BB962C8B-B14F-4D97-AF65-F5344CB8AC3E}">
        <p14:creationId xmlns:p14="http://schemas.microsoft.com/office/powerpoint/2010/main" val="290604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Cov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Zebra New Branding.thmx</Template>
  <TotalTime>85268</TotalTime>
  <Words>3447</Words>
  <Application>Microsoft Office PowerPoint</Application>
  <PresentationFormat>Widescreen</PresentationFormat>
  <Paragraphs>548</Paragraphs>
  <Slides>37</Slides>
  <Notes>28</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37</vt:i4>
      </vt:variant>
    </vt:vector>
  </HeadingPairs>
  <TitlesOfParts>
    <vt:vector size="47" baseType="lpstr">
      <vt:lpstr>Arial</vt:lpstr>
      <vt:lpstr>Calibri</vt:lpstr>
      <vt:lpstr>Helvetica</vt:lpstr>
      <vt:lpstr>Wingdings</vt:lpstr>
      <vt:lpstr>Zebra New Branding</vt:lpstr>
      <vt:lpstr>Covers</vt:lpstr>
      <vt:lpstr>Dividers</vt:lpstr>
      <vt:lpstr>Content Basic 1 column</vt:lpstr>
      <vt:lpstr>Content with Images</vt:lpstr>
      <vt:lpstr>End Slides</vt:lpstr>
      <vt:lpstr>WS50 Android Wearable Computer </vt:lpstr>
      <vt:lpstr>PowerPoint Presentation</vt:lpstr>
      <vt:lpstr>PowerPoint Presentation</vt:lpstr>
      <vt:lpstr>Why Zebra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but mighty </vt:lpstr>
      <vt:lpstr>PowerPoint Presentation</vt:lpstr>
      <vt:lpstr>PowerPoint Presentation</vt:lpstr>
      <vt:lpstr>Spec Overview</vt:lpstr>
      <vt:lpstr>Product Tour</vt:lpstr>
      <vt:lpstr>Product Tour</vt:lpstr>
      <vt:lpstr>Accessories</vt:lpstr>
      <vt:lpstr>PowerPoint Presentation</vt:lpstr>
      <vt:lpstr>PowerPoint Presentation</vt:lpstr>
      <vt:lpstr>PowerPoint Presentation</vt:lpstr>
      <vt:lpstr>Zebra Mobility DNA</vt:lpstr>
      <vt:lpstr>PowerPoint Presentation</vt:lpstr>
      <vt:lpstr>PowerPoint Presentation</vt:lpstr>
      <vt:lpstr>PowerPoint Presentation</vt:lpstr>
      <vt:lpstr>PowerPoint Presentation</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WS50 Android Wearable Computer Customer Presentation</dc:title>
  <dc:subject/>
  <dc:creator>Zebra Technologies</dc:creator>
  <cp:keywords/>
  <dc:description>This presentation examines the unparalleled functionality and flexibility of the rugged Zebra WS50 —the world’s smallest all-in-one Android enterprise-class wearable mobile computer.</dc:description>
  <cp:lastModifiedBy>Silva Barron, Alejandro</cp:lastModifiedBy>
  <cp:revision>1563</cp:revision>
  <dcterms:created xsi:type="dcterms:W3CDTF">2019-06-15T23:59:00Z</dcterms:created>
  <dcterms:modified xsi:type="dcterms:W3CDTF">2022-04-11T13:39:21Z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78812071</vt:lpwstr>
  </property>
  <property fmtid="{D5CDD505-2E9C-101B-9397-08002B2CF9AE}" pid="3" name="NXPowerLiteSettings">
    <vt:lpwstr>8500052003A000</vt:lpwstr>
  </property>
  <property fmtid="{D5CDD505-2E9C-101B-9397-08002B2CF9AE}" pid="4" name="NXPowerLiteVersion">
    <vt:lpwstr>D8.0.4</vt:lpwstr>
  </property>
</Properties>
</file>